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6.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8.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9.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0.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1.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2.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3.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4.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5.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6.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7.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8.xml" ContentType="application/vnd.openxmlformats-officedocument.theme+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9.xml" ContentType="application/vnd.openxmlformats-officedocument.theme+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20.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21.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theme/theme22.xml" ContentType="application/vnd.openxmlformats-officedocument.theme+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theme/theme23.xml" ContentType="application/vnd.openxmlformats-officedocument.theme+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theme/theme24.xml" ContentType="application/vnd.openxmlformats-officedocument.theme+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theme/theme25.xml" ContentType="application/vnd.openxmlformats-officedocument.theme+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26.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theme/theme27.xml" ContentType="application/vnd.openxmlformats-officedocument.theme+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theme/theme28.xml" ContentType="application/vnd.openxmlformats-officedocument.theme+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theme/theme29.xml" ContentType="application/vnd.openxmlformats-officedocument.theme+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theme/theme30.xml" ContentType="application/vnd.openxmlformats-officedocument.theme+xml"/>
  <Override PartName="/ppt/theme/theme31.xml" ContentType="application/vnd.openxmlformats-officedocument.theme+xml"/>
  <Override PartName="/ppt/theme/theme3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4" r:id="rId2"/>
    <p:sldMasterId id="2147483812" r:id="rId3"/>
    <p:sldMasterId id="2147483824" r:id="rId4"/>
    <p:sldMasterId id="2147483848" r:id="rId5"/>
    <p:sldMasterId id="2147483872" r:id="rId6"/>
    <p:sldMasterId id="2147483909" r:id="rId7"/>
    <p:sldMasterId id="2147483936" r:id="rId8"/>
    <p:sldMasterId id="2147484087" r:id="rId9"/>
    <p:sldMasterId id="2147484099" r:id="rId10"/>
    <p:sldMasterId id="2147484281" r:id="rId11"/>
    <p:sldMasterId id="2147484522" r:id="rId12"/>
    <p:sldMasterId id="2147484571" r:id="rId13"/>
    <p:sldMasterId id="2147484777" r:id="rId14"/>
    <p:sldMasterId id="2147484837" r:id="rId15"/>
    <p:sldMasterId id="2147484849" r:id="rId16"/>
    <p:sldMasterId id="2147484861" r:id="rId17"/>
    <p:sldMasterId id="2147484873" r:id="rId18"/>
    <p:sldMasterId id="2147484969" r:id="rId19"/>
    <p:sldMasterId id="2147485410" r:id="rId20"/>
    <p:sldMasterId id="2147485520" r:id="rId21"/>
    <p:sldMasterId id="2147485532" r:id="rId22"/>
    <p:sldMasterId id="2147485665" r:id="rId23"/>
    <p:sldMasterId id="2147485714" r:id="rId24"/>
    <p:sldMasterId id="2147486472" r:id="rId25"/>
    <p:sldMasterId id="2147486594" r:id="rId26"/>
    <p:sldMasterId id="2147487120" r:id="rId27"/>
    <p:sldMasterId id="2147487194" r:id="rId28"/>
    <p:sldMasterId id="2147487206" r:id="rId29"/>
    <p:sldMasterId id="2147487230" r:id="rId30"/>
  </p:sldMasterIdLst>
  <p:notesMasterIdLst>
    <p:notesMasterId r:id="rId105"/>
  </p:notesMasterIdLst>
  <p:handoutMasterIdLst>
    <p:handoutMasterId r:id="rId106"/>
  </p:handoutMasterIdLst>
  <p:sldIdLst>
    <p:sldId id="722" r:id="rId31"/>
    <p:sldId id="6536" r:id="rId32"/>
    <p:sldId id="6537" r:id="rId33"/>
    <p:sldId id="6538" r:id="rId34"/>
    <p:sldId id="6539" r:id="rId35"/>
    <p:sldId id="6540" r:id="rId36"/>
    <p:sldId id="6541" r:id="rId37"/>
    <p:sldId id="3170" r:id="rId38"/>
    <p:sldId id="3306" r:id="rId39"/>
    <p:sldId id="5020" r:id="rId40"/>
    <p:sldId id="3155" r:id="rId41"/>
    <p:sldId id="3164" r:id="rId42"/>
    <p:sldId id="6547" r:id="rId43"/>
    <p:sldId id="6548" r:id="rId44"/>
    <p:sldId id="6554" r:id="rId45"/>
    <p:sldId id="427" r:id="rId46"/>
    <p:sldId id="1698" r:id="rId47"/>
    <p:sldId id="1699" r:id="rId48"/>
    <p:sldId id="1700" r:id="rId49"/>
    <p:sldId id="1702" r:id="rId50"/>
    <p:sldId id="1704" r:id="rId51"/>
    <p:sldId id="1705" r:id="rId52"/>
    <p:sldId id="661" r:id="rId53"/>
    <p:sldId id="662" r:id="rId54"/>
    <p:sldId id="663" r:id="rId55"/>
    <p:sldId id="666" r:id="rId56"/>
    <p:sldId id="667" r:id="rId57"/>
    <p:sldId id="1041" r:id="rId58"/>
    <p:sldId id="6549" r:id="rId59"/>
    <p:sldId id="6527" r:id="rId60"/>
    <p:sldId id="4891" r:id="rId61"/>
    <p:sldId id="512" r:id="rId62"/>
    <p:sldId id="6533" r:id="rId63"/>
    <p:sldId id="6550" r:id="rId64"/>
    <p:sldId id="3191" r:id="rId65"/>
    <p:sldId id="3157" r:id="rId66"/>
    <p:sldId id="3156" r:id="rId67"/>
    <p:sldId id="3158" r:id="rId68"/>
    <p:sldId id="3138" r:id="rId69"/>
    <p:sldId id="431" r:id="rId70"/>
    <p:sldId id="6544" r:id="rId71"/>
    <p:sldId id="6545" r:id="rId72"/>
    <p:sldId id="3174" r:id="rId73"/>
    <p:sldId id="3175" r:id="rId74"/>
    <p:sldId id="3176" r:id="rId75"/>
    <p:sldId id="6552" r:id="rId76"/>
    <p:sldId id="3240" r:id="rId77"/>
    <p:sldId id="3307" r:id="rId78"/>
    <p:sldId id="5029" r:id="rId79"/>
    <p:sldId id="5030" r:id="rId80"/>
    <p:sldId id="3161" r:id="rId81"/>
    <p:sldId id="3162" r:id="rId82"/>
    <p:sldId id="3171" r:id="rId83"/>
    <p:sldId id="3165" r:id="rId84"/>
    <p:sldId id="3172" r:id="rId85"/>
    <p:sldId id="3173" r:id="rId86"/>
    <p:sldId id="6575" r:id="rId87"/>
    <p:sldId id="6570" r:id="rId88"/>
    <p:sldId id="410" r:id="rId89"/>
    <p:sldId id="406" r:id="rId90"/>
    <p:sldId id="420" r:id="rId91"/>
    <p:sldId id="426" r:id="rId92"/>
    <p:sldId id="6560" r:id="rId93"/>
    <p:sldId id="3309" r:id="rId94"/>
    <p:sldId id="6699" r:id="rId95"/>
    <p:sldId id="3190" r:id="rId96"/>
    <p:sldId id="6702" r:id="rId97"/>
    <p:sldId id="3185" r:id="rId98"/>
    <p:sldId id="6727" r:id="rId99"/>
    <p:sldId id="6728" r:id="rId100"/>
    <p:sldId id="6730" r:id="rId101"/>
    <p:sldId id="6546" r:id="rId102"/>
    <p:sldId id="6627" r:id="rId103"/>
    <p:sldId id="6731" r:id="rId10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9DC3E6"/>
    <a:srgbClr val="FFC200"/>
    <a:srgbClr val="7AC96C"/>
    <a:srgbClr val="FFD147"/>
    <a:srgbClr val="FF6600"/>
    <a:srgbClr val="000000"/>
    <a:srgbClr val="1A5712"/>
    <a:srgbClr val="FF00C4"/>
    <a:srgbClr val="948A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194" autoAdjust="0"/>
    <p:restoredTop sz="96405" autoAdjust="0"/>
  </p:normalViewPr>
  <p:slideViewPr>
    <p:cSldViewPr>
      <p:cViewPr varScale="1">
        <p:scale>
          <a:sx n="131" d="100"/>
          <a:sy n="131" d="100"/>
        </p:scale>
        <p:origin x="1200" y="184"/>
      </p:cViewPr>
      <p:guideLst>
        <p:guide orient="horz" pos="2160"/>
        <p:guide pos="2880"/>
      </p:guideLst>
    </p:cSldViewPr>
  </p:slideViewPr>
  <p:outlineViewPr>
    <p:cViewPr>
      <p:scale>
        <a:sx n="33" d="100"/>
        <a:sy n="33" d="100"/>
      </p:scale>
      <p:origin x="0" y="-9312"/>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01" d="100"/>
          <a:sy n="101" d="100"/>
        </p:scale>
        <p:origin x="-3228"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 Target="slides/slide12.xml"/><Relationship Id="rId47" Type="http://schemas.openxmlformats.org/officeDocument/2006/relationships/slide" Target="slides/slide17.xml"/><Relationship Id="rId63" Type="http://schemas.openxmlformats.org/officeDocument/2006/relationships/slide" Target="slides/slide33.xml"/><Relationship Id="rId68" Type="http://schemas.openxmlformats.org/officeDocument/2006/relationships/slide" Target="slides/slide38.xml"/><Relationship Id="rId84" Type="http://schemas.openxmlformats.org/officeDocument/2006/relationships/slide" Target="slides/slide54.xml"/><Relationship Id="rId89" Type="http://schemas.openxmlformats.org/officeDocument/2006/relationships/slide" Target="slides/slide59.xml"/><Relationship Id="rId16" Type="http://schemas.openxmlformats.org/officeDocument/2006/relationships/slideMaster" Target="slideMasters/slideMaster16.xml"/><Relationship Id="rId107" Type="http://schemas.openxmlformats.org/officeDocument/2006/relationships/presProps" Target="presProps.xml"/><Relationship Id="rId11" Type="http://schemas.openxmlformats.org/officeDocument/2006/relationships/slideMaster" Target="slideMasters/slideMaster11.xml"/><Relationship Id="rId32" Type="http://schemas.openxmlformats.org/officeDocument/2006/relationships/slide" Target="slides/slide2.xml"/><Relationship Id="rId37" Type="http://schemas.openxmlformats.org/officeDocument/2006/relationships/slide" Target="slides/slide7.xml"/><Relationship Id="rId53" Type="http://schemas.openxmlformats.org/officeDocument/2006/relationships/slide" Target="slides/slide23.xml"/><Relationship Id="rId58" Type="http://schemas.openxmlformats.org/officeDocument/2006/relationships/slide" Target="slides/slide28.xml"/><Relationship Id="rId74" Type="http://schemas.openxmlformats.org/officeDocument/2006/relationships/slide" Target="slides/slide44.xml"/><Relationship Id="rId79" Type="http://schemas.openxmlformats.org/officeDocument/2006/relationships/slide" Target="slides/slide49.xml"/><Relationship Id="rId102" Type="http://schemas.openxmlformats.org/officeDocument/2006/relationships/slide" Target="slides/slide72.xml"/><Relationship Id="rId5" Type="http://schemas.openxmlformats.org/officeDocument/2006/relationships/slideMaster" Target="slideMasters/slideMaster5.xml"/><Relationship Id="rId90" Type="http://schemas.openxmlformats.org/officeDocument/2006/relationships/slide" Target="slides/slide60.xml"/><Relationship Id="rId95" Type="http://schemas.openxmlformats.org/officeDocument/2006/relationships/slide" Target="slides/slide65.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 Target="slides/slide13.xml"/><Relationship Id="rId48" Type="http://schemas.openxmlformats.org/officeDocument/2006/relationships/slide" Target="slides/slide18.xml"/><Relationship Id="rId64" Type="http://schemas.openxmlformats.org/officeDocument/2006/relationships/slide" Target="slides/slide34.xml"/><Relationship Id="rId69" Type="http://schemas.openxmlformats.org/officeDocument/2006/relationships/slide" Target="slides/slide39.xml"/><Relationship Id="rId80" Type="http://schemas.openxmlformats.org/officeDocument/2006/relationships/slide" Target="slides/slide50.xml"/><Relationship Id="rId85" Type="http://schemas.openxmlformats.org/officeDocument/2006/relationships/slide" Target="slides/slide55.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 Target="slides/slide3.xml"/><Relationship Id="rId38" Type="http://schemas.openxmlformats.org/officeDocument/2006/relationships/slide" Target="slides/slide8.xml"/><Relationship Id="rId59" Type="http://schemas.openxmlformats.org/officeDocument/2006/relationships/slide" Target="slides/slide29.xml"/><Relationship Id="rId103" Type="http://schemas.openxmlformats.org/officeDocument/2006/relationships/slide" Target="slides/slide73.xml"/><Relationship Id="rId108" Type="http://schemas.openxmlformats.org/officeDocument/2006/relationships/viewProps" Target="viewProps.xml"/><Relationship Id="rId54" Type="http://schemas.openxmlformats.org/officeDocument/2006/relationships/slide" Target="slides/slide24.xml"/><Relationship Id="rId70" Type="http://schemas.openxmlformats.org/officeDocument/2006/relationships/slide" Target="slides/slide40.xml"/><Relationship Id="rId75" Type="http://schemas.openxmlformats.org/officeDocument/2006/relationships/slide" Target="slides/slide45.xml"/><Relationship Id="rId91" Type="http://schemas.openxmlformats.org/officeDocument/2006/relationships/slide" Target="slides/slide61.xml"/><Relationship Id="rId96" Type="http://schemas.openxmlformats.org/officeDocument/2006/relationships/slide" Target="slides/slide66.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6.xml"/><Relationship Id="rId49" Type="http://schemas.openxmlformats.org/officeDocument/2006/relationships/slide" Target="slides/slide19.xml"/><Relationship Id="rId57" Type="http://schemas.openxmlformats.org/officeDocument/2006/relationships/slide" Target="slides/slide27.xml"/><Relationship Id="rId106" Type="http://schemas.openxmlformats.org/officeDocument/2006/relationships/handoutMaster" Target="handoutMasters/handoutMaster1.xml"/><Relationship Id="rId10" Type="http://schemas.openxmlformats.org/officeDocument/2006/relationships/slideMaster" Target="slideMasters/slideMaster10.xml"/><Relationship Id="rId31" Type="http://schemas.openxmlformats.org/officeDocument/2006/relationships/slide" Target="slides/slide1.xml"/><Relationship Id="rId44" Type="http://schemas.openxmlformats.org/officeDocument/2006/relationships/slide" Target="slides/slide14.xml"/><Relationship Id="rId52" Type="http://schemas.openxmlformats.org/officeDocument/2006/relationships/slide" Target="slides/slide22.xml"/><Relationship Id="rId60" Type="http://schemas.openxmlformats.org/officeDocument/2006/relationships/slide" Target="slides/slide30.xml"/><Relationship Id="rId65" Type="http://schemas.openxmlformats.org/officeDocument/2006/relationships/slide" Target="slides/slide35.xml"/><Relationship Id="rId73" Type="http://schemas.openxmlformats.org/officeDocument/2006/relationships/slide" Target="slides/slide43.xml"/><Relationship Id="rId78" Type="http://schemas.openxmlformats.org/officeDocument/2006/relationships/slide" Target="slides/slide48.xml"/><Relationship Id="rId81" Type="http://schemas.openxmlformats.org/officeDocument/2006/relationships/slide" Target="slides/slide51.xml"/><Relationship Id="rId86" Type="http://schemas.openxmlformats.org/officeDocument/2006/relationships/slide" Target="slides/slide56.xml"/><Relationship Id="rId94" Type="http://schemas.openxmlformats.org/officeDocument/2006/relationships/slide" Target="slides/slide64.xml"/><Relationship Id="rId99" Type="http://schemas.openxmlformats.org/officeDocument/2006/relationships/slide" Target="slides/slide69.xml"/><Relationship Id="rId101" Type="http://schemas.openxmlformats.org/officeDocument/2006/relationships/slide" Target="slides/slide7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9.xml"/><Relationship Id="rId109" Type="http://schemas.openxmlformats.org/officeDocument/2006/relationships/theme" Target="theme/theme1.xml"/><Relationship Id="rId34" Type="http://schemas.openxmlformats.org/officeDocument/2006/relationships/slide" Target="slides/slide4.xml"/><Relationship Id="rId50" Type="http://schemas.openxmlformats.org/officeDocument/2006/relationships/slide" Target="slides/slide20.xml"/><Relationship Id="rId55" Type="http://schemas.openxmlformats.org/officeDocument/2006/relationships/slide" Target="slides/slide25.xml"/><Relationship Id="rId76" Type="http://schemas.openxmlformats.org/officeDocument/2006/relationships/slide" Target="slides/slide46.xml"/><Relationship Id="rId97" Type="http://schemas.openxmlformats.org/officeDocument/2006/relationships/slide" Target="slides/slide67.xml"/><Relationship Id="rId104" Type="http://schemas.openxmlformats.org/officeDocument/2006/relationships/slide" Target="slides/slide74.xml"/><Relationship Id="rId7" Type="http://schemas.openxmlformats.org/officeDocument/2006/relationships/slideMaster" Target="slideMasters/slideMaster7.xml"/><Relationship Id="rId71" Type="http://schemas.openxmlformats.org/officeDocument/2006/relationships/slide" Target="slides/slide41.xml"/><Relationship Id="rId92" Type="http://schemas.openxmlformats.org/officeDocument/2006/relationships/slide" Target="slides/slide62.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10.xml"/><Relationship Id="rId45" Type="http://schemas.openxmlformats.org/officeDocument/2006/relationships/slide" Target="slides/slide15.xml"/><Relationship Id="rId66" Type="http://schemas.openxmlformats.org/officeDocument/2006/relationships/slide" Target="slides/slide36.xml"/><Relationship Id="rId87" Type="http://schemas.openxmlformats.org/officeDocument/2006/relationships/slide" Target="slides/slide57.xml"/><Relationship Id="rId110" Type="http://schemas.openxmlformats.org/officeDocument/2006/relationships/tableStyles" Target="tableStyles.xml"/><Relationship Id="rId61" Type="http://schemas.openxmlformats.org/officeDocument/2006/relationships/slide" Target="slides/slide31.xml"/><Relationship Id="rId82" Type="http://schemas.openxmlformats.org/officeDocument/2006/relationships/slide" Target="slides/slide52.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 Target="slides/slide5.xml"/><Relationship Id="rId56" Type="http://schemas.openxmlformats.org/officeDocument/2006/relationships/slide" Target="slides/slide26.xml"/><Relationship Id="rId77" Type="http://schemas.openxmlformats.org/officeDocument/2006/relationships/slide" Target="slides/slide47.xml"/><Relationship Id="rId100" Type="http://schemas.openxmlformats.org/officeDocument/2006/relationships/slide" Target="slides/slide70.xml"/><Relationship Id="rId105"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21.xml"/><Relationship Id="rId72" Type="http://schemas.openxmlformats.org/officeDocument/2006/relationships/slide" Target="slides/slide42.xml"/><Relationship Id="rId93" Type="http://schemas.openxmlformats.org/officeDocument/2006/relationships/slide" Target="slides/slide63.xml"/><Relationship Id="rId98" Type="http://schemas.openxmlformats.org/officeDocument/2006/relationships/slide" Target="slides/slide68.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16.xml"/><Relationship Id="rId67" Type="http://schemas.openxmlformats.org/officeDocument/2006/relationships/slide" Target="slides/slide37.xml"/><Relationship Id="rId20" Type="http://schemas.openxmlformats.org/officeDocument/2006/relationships/slideMaster" Target="slideMasters/slideMaster20.xml"/><Relationship Id="rId41" Type="http://schemas.openxmlformats.org/officeDocument/2006/relationships/slide" Target="slides/slide11.xml"/><Relationship Id="rId62" Type="http://schemas.openxmlformats.org/officeDocument/2006/relationships/slide" Target="slides/slide32.xml"/><Relationship Id="rId83" Type="http://schemas.openxmlformats.org/officeDocument/2006/relationships/slide" Target="slides/slide53.xml"/><Relationship Id="rId88"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C167E78-EA36-40A1-A9A0-B443C6CB1F60}" type="datetimeFigureOut">
              <a:rPr lang="en-US" smtClean="0"/>
              <a:pPr/>
              <a:t>10/5/22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E401BE2-F7AC-4C50-A6E5-F6C806E13D7E}" type="slidenum">
              <a:rPr lang="en-US" smtClean="0"/>
              <a:pPr/>
              <a:t>‹#›</a:t>
            </a:fld>
            <a:endParaRPr lang="en-US"/>
          </a:p>
        </p:txBody>
      </p:sp>
    </p:spTree>
    <p:extLst>
      <p:ext uri="{BB962C8B-B14F-4D97-AF65-F5344CB8AC3E}">
        <p14:creationId xmlns:p14="http://schemas.microsoft.com/office/powerpoint/2010/main" val="10462981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8D89EF4-2B2A-4F54-A6DD-1EB35DCF17B3}" type="datetimeFigureOut">
              <a:rPr lang="en-US" smtClean="0"/>
              <a:pPr/>
              <a:t>10/5/22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B959945-7217-484B-8E74-88DC87A74BB0}" type="slidenum">
              <a:rPr lang="en-US" smtClean="0"/>
              <a:pPr/>
              <a:t>‹#›</a:t>
            </a:fld>
            <a:endParaRPr lang="en-US"/>
          </a:p>
        </p:txBody>
      </p:sp>
    </p:spTree>
    <p:extLst>
      <p:ext uri="{BB962C8B-B14F-4D97-AF65-F5344CB8AC3E}">
        <p14:creationId xmlns:p14="http://schemas.microsoft.com/office/powerpoint/2010/main" val="355807056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20855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15BD74-A3FE-8D41-A5F8-7391B7541C41}" type="slidenum">
              <a:rPr lang="en-US" smtClean="0"/>
              <a:t>26</a:t>
            </a:fld>
            <a:endParaRPr lang="en-US"/>
          </a:p>
        </p:txBody>
      </p:sp>
    </p:spTree>
    <p:extLst>
      <p:ext uri="{BB962C8B-B14F-4D97-AF65-F5344CB8AC3E}">
        <p14:creationId xmlns:p14="http://schemas.microsoft.com/office/powerpoint/2010/main" val="6266166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15BD74-A3FE-8D41-A5F8-7391B7541C41}" type="slidenum">
              <a:rPr lang="en-US" smtClean="0"/>
              <a:t>27</a:t>
            </a:fld>
            <a:endParaRPr lang="en-US"/>
          </a:p>
        </p:txBody>
      </p:sp>
    </p:spTree>
    <p:extLst>
      <p:ext uri="{BB962C8B-B14F-4D97-AF65-F5344CB8AC3E}">
        <p14:creationId xmlns:p14="http://schemas.microsoft.com/office/powerpoint/2010/main" val="1628530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a:extLst>
              <a:ext uri="{FF2B5EF4-FFF2-40B4-BE49-F238E27FC236}">
                <a16:creationId xmlns:a16="http://schemas.microsoft.com/office/drawing/2014/main" id="{0751ED66-052F-F345-A866-5D9267BEF0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5217DDF5-C42C-4C43-AFC1-C054C587D8B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48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82946" name="Rectangle 2">
            <a:extLst>
              <a:ext uri="{FF2B5EF4-FFF2-40B4-BE49-F238E27FC236}">
                <a16:creationId xmlns:a16="http://schemas.microsoft.com/office/drawing/2014/main" id="{FC9B272A-7862-5246-B92D-650FA9ED5C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a:extLst>
              <a:ext uri="{FF2B5EF4-FFF2-40B4-BE49-F238E27FC236}">
                <a16:creationId xmlns:a16="http://schemas.microsoft.com/office/drawing/2014/main" id="{8EAD5BDE-EBA0-8B46-A345-E988A62A24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864193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E19713-9C4A-7245-9E88-240452797298}" type="slidenum">
              <a:rPr lang="en-US" altLang="en-US" smtClean="0"/>
              <a:pPr/>
              <a:t>50</a:t>
            </a:fld>
            <a:endParaRPr lang="en-US" altLang="en-US"/>
          </a:p>
        </p:txBody>
      </p:sp>
    </p:spTree>
    <p:extLst>
      <p:ext uri="{BB962C8B-B14F-4D97-AF65-F5344CB8AC3E}">
        <p14:creationId xmlns:p14="http://schemas.microsoft.com/office/powerpoint/2010/main" val="17871983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a:extLst>
              <a:ext uri="{FF2B5EF4-FFF2-40B4-BE49-F238E27FC236}">
                <a16:creationId xmlns:a16="http://schemas.microsoft.com/office/drawing/2014/main" id="{0751ED66-052F-F345-A866-5D9267BEF0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5217DDF5-C42C-4C43-AFC1-C054C587D8B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57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82946" name="Rectangle 2">
            <a:extLst>
              <a:ext uri="{FF2B5EF4-FFF2-40B4-BE49-F238E27FC236}">
                <a16:creationId xmlns:a16="http://schemas.microsoft.com/office/drawing/2014/main" id="{FC9B272A-7862-5246-B92D-650FA9ED5C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a:extLst>
              <a:ext uri="{FF2B5EF4-FFF2-40B4-BE49-F238E27FC236}">
                <a16:creationId xmlns:a16="http://schemas.microsoft.com/office/drawing/2014/main" id="{8EAD5BDE-EBA0-8B46-A345-E988A62A24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408902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pPr/>
              <a:t>58</a:t>
            </a:fld>
            <a:endParaRPr lang="es-ES_tradnl"/>
          </a:p>
        </p:txBody>
      </p:sp>
    </p:spTree>
    <p:extLst>
      <p:ext uri="{BB962C8B-B14F-4D97-AF65-F5344CB8AC3E}">
        <p14:creationId xmlns:p14="http://schemas.microsoft.com/office/powerpoint/2010/main" val="19582060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pPr/>
              <a:t>60</a:t>
            </a:fld>
            <a:endParaRPr lang="es-ES_tradnl"/>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a:extLst>
              <a:ext uri="{FF2B5EF4-FFF2-40B4-BE49-F238E27FC236}">
                <a16:creationId xmlns:a16="http://schemas.microsoft.com/office/drawing/2014/main" id="{0751ED66-052F-F345-A866-5D9267BEF0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5217DDF5-C42C-4C43-AFC1-C054C587D8B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64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82946" name="Rectangle 2">
            <a:extLst>
              <a:ext uri="{FF2B5EF4-FFF2-40B4-BE49-F238E27FC236}">
                <a16:creationId xmlns:a16="http://schemas.microsoft.com/office/drawing/2014/main" id="{FC9B272A-7862-5246-B92D-650FA9ED5C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a:extLst>
              <a:ext uri="{FF2B5EF4-FFF2-40B4-BE49-F238E27FC236}">
                <a16:creationId xmlns:a16="http://schemas.microsoft.com/office/drawing/2014/main" id="{8EAD5BDE-EBA0-8B46-A345-E988A62A24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29770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r>
              <a:rPr lang="en-US" noProof="0" dirty="0"/>
              <a:t>Computation is divided</a:t>
            </a:r>
            <a:r>
              <a:rPr lang="en-US" baseline="0" noProof="0" dirty="0"/>
              <a:t> such that if D data instances need B blocks to be processed… The kernel is therefore #Streams times launched.</a:t>
            </a:r>
          </a:p>
          <a:p>
            <a:r>
              <a:rPr lang="en-US" baseline="0" noProof="0" dirty="0"/>
              <a:t>CUDA literature gives only two rough estimates, but does not give any hint of the optimal number of streams in which a given data set should be preferably divided.</a:t>
            </a:r>
          </a:p>
          <a:p>
            <a:endParaRPr lang="en-US" baseline="0" noProof="0"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7CB778-670F-2D47-A8F4-B86EC1F0358D}" type="slidenum">
              <a:rPr kumimoji="0" lang="es-ES_trad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s-ES_trad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698712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r>
              <a:rPr lang="en-US" noProof="0" dirty="0"/>
              <a:t>Computation is divided</a:t>
            </a:r>
            <a:r>
              <a:rPr lang="en-US" baseline="0" noProof="0" dirty="0"/>
              <a:t> such that if D data instances need B blocks to be processed… The kernel is therefore #Streams times launched.</a:t>
            </a:r>
          </a:p>
          <a:p>
            <a:r>
              <a:rPr lang="en-US" baseline="0" noProof="0" dirty="0"/>
              <a:t>CUDA literature gives only two rough estimates, but does not give any hint of the optimal number of streams in which a given data set should be preferably divided.</a:t>
            </a:r>
          </a:p>
          <a:p>
            <a:endParaRPr lang="en-US" baseline="0" noProof="0"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7CB778-670F-2D47-A8F4-B86EC1F0358D}" type="slidenum">
              <a:rPr kumimoji="0" lang="es-ES_trad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s-ES_tradnl"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a:extLst>
              <a:ext uri="{FF2B5EF4-FFF2-40B4-BE49-F238E27FC236}">
                <a16:creationId xmlns:a16="http://schemas.microsoft.com/office/drawing/2014/main" id="{0751ED66-052F-F345-A866-5D9267BEF0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5217DDF5-C42C-4C43-AFC1-C054C587D8B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82946" name="Rectangle 2">
            <a:extLst>
              <a:ext uri="{FF2B5EF4-FFF2-40B4-BE49-F238E27FC236}">
                <a16:creationId xmlns:a16="http://schemas.microsoft.com/office/drawing/2014/main" id="{FC9B272A-7862-5246-B92D-650FA9ED5C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a:extLst>
              <a:ext uri="{FF2B5EF4-FFF2-40B4-BE49-F238E27FC236}">
                <a16:creationId xmlns:a16="http://schemas.microsoft.com/office/drawing/2014/main" id="{8EAD5BDE-EBA0-8B46-A345-E988A62A24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851313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43828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r>
              <a:rPr lang="en-US" noProof="0" dirty="0"/>
              <a:t>A</a:t>
            </a:r>
            <a:r>
              <a:rPr lang="en-US" baseline="0" noProof="0" dirty="0"/>
              <a:t> number </a:t>
            </a:r>
            <a:r>
              <a:rPr lang="en-US" baseline="0" noProof="0" dirty="0" err="1"/>
              <a:t>b</a:t>
            </a:r>
            <a:r>
              <a:rPr lang="en-US" baseline="0" noProof="0" dirty="0"/>
              <a:t> of blocks per frame executes.</a:t>
            </a:r>
          </a:p>
          <a:p>
            <a:r>
              <a:rPr lang="en-US" baseline="0" noProof="0" dirty="0"/>
              <a:t>Data transfers are overlapped with computation. Thus, some time can be saved.</a:t>
            </a:r>
          </a:p>
          <a:p>
            <a:endParaRPr lang="en-US" noProof="0"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7CB778-670F-2D47-A8F4-B86EC1F0358D}" type="slidenum">
              <a:rPr kumimoji="0" lang="es-ES_trad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s-ES_tradnl"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n-US" noProof="0"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7CB778-670F-2D47-A8F4-B86EC1F0358D}" type="slidenum">
              <a:rPr kumimoji="0" lang="es-ES_trad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s-ES_trad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7094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n-US" noProof="0"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7CB778-670F-2D47-A8F4-B86EC1F0358D}" type="slidenum">
              <a:rPr kumimoji="0" lang="es-ES_tradnl"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s-ES_tradnl"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240030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72</a:t>
            </a:fld>
            <a:endParaRPr lang="en-US"/>
          </a:p>
        </p:txBody>
      </p:sp>
    </p:spTree>
    <p:extLst>
      <p:ext uri="{BB962C8B-B14F-4D97-AF65-F5344CB8AC3E}">
        <p14:creationId xmlns:p14="http://schemas.microsoft.com/office/powerpoint/2010/main" val="10622352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73</a:t>
            </a:fld>
            <a:endParaRPr lang="en-US"/>
          </a:p>
        </p:txBody>
      </p:sp>
    </p:spTree>
    <p:extLst>
      <p:ext uri="{BB962C8B-B14F-4D97-AF65-F5344CB8AC3E}">
        <p14:creationId xmlns:p14="http://schemas.microsoft.com/office/powerpoint/2010/main" val="10872761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74</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310622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a:extLst>
              <a:ext uri="{FF2B5EF4-FFF2-40B4-BE49-F238E27FC236}">
                <a16:creationId xmlns:a16="http://schemas.microsoft.com/office/drawing/2014/main" id="{0751ED66-052F-F345-A866-5D9267BEF0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5217DDF5-C42C-4C43-AFC1-C054C587D8B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82946" name="Rectangle 2">
            <a:extLst>
              <a:ext uri="{FF2B5EF4-FFF2-40B4-BE49-F238E27FC236}">
                <a16:creationId xmlns:a16="http://schemas.microsoft.com/office/drawing/2014/main" id="{FC9B272A-7862-5246-B92D-650FA9ED5C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a:extLst>
              <a:ext uri="{FF2B5EF4-FFF2-40B4-BE49-F238E27FC236}">
                <a16:creationId xmlns:a16="http://schemas.microsoft.com/office/drawing/2014/main" id="{8EAD5BDE-EBA0-8B46-A345-E988A62A24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241795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a:extLst>
              <a:ext uri="{FF2B5EF4-FFF2-40B4-BE49-F238E27FC236}">
                <a16:creationId xmlns:a16="http://schemas.microsoft.com/office/drawing/2014/main" id="{0751ED66-052F-F345-A866-5D9267BEF0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5217DDF5-C42C-4C43-AFC1-C054C587D8B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82946" name="Rectangle 2">
            <a:extLst>
              <a:ext uri="{FF2B5EF4-FFF2-40B4-BE49-F238E27FC236}">
                <a16:creationId xmlns:a16="http://schemas.microsoft.com/office/drawing/2014/main" id="{FC9B272A-7862-5246-B92D-650FA9ED5C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a:extLst>
              <a:ext uri="{FF2B5EF4-FFF2-40B4-BE49-F238E27FC236}">
                <a16:creationId xmlns:a16="http://schemas.microsoft.com/office/drawing/2014/main" id="{8EAD5BDE-EBA0-8B46-A345-E988A62A24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40157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98225960-2654-FF43-A15E-0EBCA8105589}"/>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4" name="Notes Placeholder 2">
            <a:extLst>
              <a:ext uri="{FF2B5EF4-FFF2-40B4-BE49-F238E27FC236}">
                <a16:creationId xmlns:a16="http://schemas.microsoft.com/office/drawing/2014/main" id="{3F4FB8D6-FEE8-724F-8776-7E1773CEA8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ea typeface="ＭＳ Ｐゴシック" panose="020B0600070205080204" pitchFamily="34" charset="-128"/>
              </a:rPr>
              <a:t>With a large number of shader threads multiplexed on the same execution re- sources, our architecture employs fine-grained multithreading  where individual threads are interleaved by the fetch unit to proactively hide the potential latency of stalls before they occur. As illustrated by Figure, warps are issued fairly in a round-robin queue. When a thread is blocked by a memory request, shader core simply removes that thread</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warp from the pool of </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ready</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 warps and thereby allows other threads to proceed while the memory system processes its request.</a:t>
            </a:r>
          </a:p>
          <a:p>
            <a:r>
              <a:rPr lang="en-US" altLang="en-US">
                <a:latin typeface="Arial" panose="020B0604020202020204" pitchFamily="34" charset="0"/>
                <a:ea typeface="ＭＳ Ｐゴシック" panose="020B0600070205080204" pitchFamily="34" charset="-128"/>
              </a:rPr>
              <a:t> With a large number of threads (1024 per shader core) interleaved on the same pipeline, FGMT effectively hides the latency of most memory operations since the pipeline is occupied with instructions from other threads while memory operations complete. also hides the pipeline latency so that data bypassing logic can potentially be omitted to save area with minimal impact on performance. simplify the dependency check logic design by restricting each thread to have at most one instruction running in the pipeline at any time.</a:t>
            </a:r>
          </a:p>
          <a:p>
            <a:endParaRPr lang="en-US" altLang="en-US">
              <a:latin typeface="Arial" panose="020B0604020202020204" pitchFamily="34" charset="0"/>
              <a:ea typeface="ＭＳ Ｐゴシック" panose="020B0600070205080204" pitchFamily="34" charset="-128"/>
            </a:endParaRPr>
          </a:p>
        </p:txBody>
      </p:sp>
      <p:sp>
        <p:nvSpPr>
          <p:cNvPr id="64515" name="Slide Number Placeholder 3">
            <a:extLst>
              <a:ext uri="{FF2B5EF4-FFF2-40B4-BE49-F238E27FC236}">
                <a16:creationId xmlns:a16="http://schemas.microsoft.com/office/drawing/2014/main" id="{CFE9DC1B-FA3A-A04F-BB69-33E75AE96F2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0D9A54B6-E4AF-4940-AF5B-A83ECE8D6C50}"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673072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538" eaLnBrk="0" hangingPunct="0">
              <a:defRPr sz="2400">
                <a:solidFill>
                  <a:schemeClr val="tx1"/>
                </a:solidFill>
                <a:latin typeface="Arial" charset="0"/>
                <a:ea typeface="ＭＳ Ｐゴシック" charset="0"/>
                <a:cs typeface="ＭＳ Ｐゴシック" charset="0"/>
              </a:defRPr>
            </a:lvl1pPr>
            <a:lvl2pPr marL="757066" indent="-291179" defTabSz="928538" eaLnBrk="0" hangingPunct="0">
              <a:defRPr sz="2400">
                <a:solidFill>
                  <a:schemeClr val="tx1"/>
                </a:solidFill>
                <a:latin typeface="Arial" charset="0"/>
                <a:ea typeface="ＭＳ Ｐゴシック" charset="0"/>
              </a:defRPr>
            </a:lvl2pPr>
            <a:lvl3pPr marL="1164717" indent="-232943" defTabSz="928538" eaLnBrk="0" hangingPunct="0">
              <a:defRPr sz="2400">
                <a:solidFill>
                  <a:schemeClr val="tx1"/>
                </a:solidFill>
                <a:latin typeface="Arial" charset="0"/>
                <a:ea typeface="ＭＳ Ｐゴシック" charset="0"/>
              </a:defRPr>
            </a:lvl3pPr>
            <a:lvl4pPr marL="1630604" indent="-232943" defTabSz="928538" eaLnBrk="0" hangingPunct="0">
              <a:defRPr sz="2400">
                <a:solidFill>
                  <a:schemeClr val="tx1"/>
                </a:solidFill>
                <a:latin typeface="Arial" charset="0"/>
                <a:ea typeface="ＭＳ Ｐゴシック" charset="0"/>
              </a:defRPr>
            </a:lvl4pPr>
            <a:lvl5pPr marL="2096491" indent="-232943" defTabSz="928538" eaLnBrk="0" hangingPunct="0">
              <a:defRPr sz="2400">
                <a:solidFill>
                  <a:schemeClr val="tx1"/>
                </a:solidFill>
                <a:latin typeface="Arial" charset="0"/>
                <a:ea typeface="ＭＳ Ｐゴシック" charset="0"/>
              </a:defRPr>
            </a:lvl5pPr>
            <a:lvl6pPr marL="2562377" indent="-232943" defTabSz="928538" eaLnBrk="0" fontAlgn="base" hangingPunct="0">
              <a:spcBef>
                <a:spcPct val="0"/>
              </a:spcBef>
              <a:spcAft>
                <a:spcPct val="0"/>
              </a:spcAft>
              <a:defRPr sz="2400">
                <a:solidFill>
                  <a:schemeClr val="tx1"/>
                </a:solidFill>
                <a:latin typeface="Arial" charset="0"/>
                <a:ea typeface="ＭＳ Ｐゴシック" charset="0"/>
              </a:defRPr>
            </a:lvl6pPr>
            <a:lvl7pPr marL="3028264" indent="-232943" defTabSz="928538" eaLnBrk="0" fontAlgn="base" hangingPunct="0">
              <a:spcBef>
                <a:spcPct val="0"/>
              </a:spcBef>
              <a:spcAft>
                <a:spcPct val="0"/>
              </a:spcAft>
              <a:defRPr sz="2400">
                <a:solidFill>
                  <a:schemeClr val="tx1"/>
                </a:solidFill>
                <a:latin typeface="Arial" charset="0"/>
                <a:ea typeface="ＭＳ Ｐゴシック" charset="0"/>
              </a:defRPr>
            </a:lvl7pPr>
            <a:lvl8pPr marL="3494151" indent="-232943" defTabSz="928538" eaLnBrk="0" fontAlgn="base" hangingPunct="0">
              <a:spcBef>
                <a:spcPct val="0"/>
              </a:spcBef>
              <a:spcAft>
                <a:spcPct val="0"/>
              </a:spcAft>
              <a:defRPr sz="2400">
                <a:solidFill>
                  <a:schemeClr val="tx1"/>
                </a:solidFill>
                <a:latin typeface="Arial" charset="0"/>
                <a:ea typeface="ＭＳ Ｐゴシック" charset="0"/>
              </a:defRPr>
            </a:lvl8pPr>
            <a:lvl9pPr marL="3960038" indent="-232943" defTabSz="928538"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28538" rtl="0" eaLnBrk="1" fontAlgn="auto" latinLnBrk="0" hangingPunct="1">
              <a:lnSpc>
                <a:spcPct val="100000"/>
              </a:lnSpc>
              <a:spcBef>
                <a:spcPts val="0"/>
              </a:spcBef>
              <a:spcAft>
                <a:spcPts val="0"/>
              </a:spcAft>
              <a:buClrTx/>
              <a:buSzTx/>
              <a:buFontTx/>
              <a:buNone/>
              <a:tabLst/>
              <a:defRPr/>
            </a:pPr>
            <a:fld id="{63410DDB-86CE-664C-ACF0-D7E5683DF526}"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0"/>
                <a:cs typeface="Arial" charset="0"/>
              </a:rPr>
              <a:pPr marL="0" marR="0" lvl="0" indent="0" algn="r" defTabSz="928538"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cs typeface="Arial" charset="0"/>
            </a:endParaRPr>
          </a:p>
        </p:txBody>
      </p:sp>
      <p:sp>
        <p:nvSpPr>
          <p:cNvPr id="10649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0649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3103848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15BD74-A3FE-8D41-A5F8-7391B7541C41}" type="slidenum">
              <a:rPr lang="en-US" smtClean="0"/>
              <a:t>23</a:t>
            </a:fld>
            <a:endParaRPr lang="en-US"/>
          </a:p>
        </p:txBody>
      </p:sp>
    </p:spTree>
    <p:extLst>
      <p:ext uri="{BB962C8B-B14F-4D97-AF65-F5344CB8AC3E}">
        <p14:creationId xmlns:p14="http://schemas.microsoft.com/office/powerpoint/2010/main" val="3131368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15BD74-A3FE-8D41-A5F8-7391B7541C41}" type="slidenum">
              <a:rPr lang="en-US" smtClean="0"/>
              <a:t>24</a:t>
            </a:fld>
            <a:endParaRPr lang="en-US"/>
          </a:p>
        </p:txBody>
      </p:sp>
    </p:spTree>
    <p:extLst>
      <p:ext uri="{BB962C8B-B14F-4D97-AF65-F5344CB8AC3E}">
        <p14:creationId xmlns:p14="http://schemas.microsoft.com/office/powerpoint/2010/main" val="455357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215BD74-A3FE-8D41-A5F8-7391B7541C41}" type="slidenum">
              <a:rPr lang="en-US" smtClean="0"/>
              <a:t>25</a:t>
            </a:fld>
            <a:endParaRPr lang="en-US"/>
          </a:p>
        </p:txBody>
      </p:sp>
    </p:spTree>
    <p:extLst>
      <p:ext uri="{BB962C8B-B14F-4D97-AF65-F5344CB8AC3E}">
        <p14:creationId xmlns:p14="http://schemas.microsoft.com/office/powerpoint/2010/main" val="3191447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5.emf"/></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124744"/>
            <a:ext cx="7924800" cy="2232248"/>
          </a:xfrm>
        </p:spPr>
        <p:txBody>
          <a:bodyPr/>
          <a:lstStyle>
            <a:lvl1pP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404592"/>
            <a:ext cx="7848600" cy="1248544"/>
          </a:xfrm>
        </p:spPr>
        <p:txBody>
          <a:bodyPr/>
          <a:lstStyle>
            <a:lvl1pPr marL="0" indent="0" algn="ctr">
              <a:buFont typeface="Wingdings" pitchFamily="2" charset="2"/>
              <a:buNone/>
              <a:defRPr/>
            </a:lvl1pPr>
          </a:lstStyle>
          <a:p>
            <a:r>
              <a:rPr lang="en-US" altLang="en-US" dirty="0"/>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682073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207788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260671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6960106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794115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236918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4613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37925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2023636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76666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178525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319005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677450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54617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xfrm>
            <a:off x="3124200" y="6248400"/>
            <a:ext cx="2895600" cy="395310"/>
          </a:xfrm>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211025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491952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9195997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078965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243751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79839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73758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83899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25351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248511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593932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798746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733473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97461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14892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624448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27776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59496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991527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8300974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93857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99656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9982387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662779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8490810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425228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48135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72680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396378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524211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946402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677123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9438169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5573753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596438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710202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115773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810429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9900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019762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5338515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201379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250670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618474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77416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8980416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526492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458855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7595845"/>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4865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6491434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908711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7622151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321877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931674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0938239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151071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73656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405977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797461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83079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6056310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7076699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76953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807271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84021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355188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289341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562361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107465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4477708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28789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6016302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048962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1556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545995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12348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806624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988374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022485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264790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039055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4037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6337853"/>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a:defRPr/>
            </a:lvl1pPr>
          </a:lstStyle>
          <a:p>
            <a:pPr>
              <a:defRPr/>
            </a:pPr>
            <a:fld id="{02CDD642-5717-9C43-BCF7-E4F88A58C1C2}" type="slidenum">
              <a:rPr lang="en-US"/>
              <a:pPr>
                <a:defRPr/>
              </a:pPr>
              <a:t>‹#›</a:t>
            </a:fld>
            <a:endParaRPr lang="en-US"/>
          </a:p>
        </p:txBody>
      </p:sp>
    </p:spTree>
    <p:extLst>
      <p:ext uri="{BB962C8B-B14F-4D97-AF65-F5344CB8AC3E}">
        <p14:creationId xmlns:p14="http://schemas.microsoft.com/office/powerpoint/2010/main" val="125442259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FD84AC23-9DE4-C746-BC02-D3085298AE85}" type="slidenum">
              <a:rPr lang="en-US"/>
              <a:pPr>
                <a:defRPr/>
              </a:pPr>
              <a:t>‹#›</a:t>
            </a:fld>
            <a:endParaRPr lang="en-US"/>
          </a:p>
        </p:txBody>
      </p:sp>
    </p:spTree>
    <p:extLst>
      <p:ext uri="{BB962C8B-B14F-4D97-AF65-F5344CB8AC3E}">
        <p14:creationId xmlns:p14="http://schemas.microsoft.com/office/powerpoint/2010/main" val="3369825448"/>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39065027-C458-0F45-A175-76C38D629A02}" type="slidenum">
              <a:rPr lang="en-US"/>
              <a:pPr>
                <a:defRPr/>
              </a:pPr>
              <a:t>‹#›</a:t>
            </a:fld>
            <a:endParaRPr lang="en-US"/>
          </a:p>
        </p:txBody>
      </p:sp>
    </p:spTree>
    <p:extLst>
      <p:ext uri="{BB962C8B-B14F-4D97-AF65-F5344CB8AC3E}">
        <p14:creationId xmlns:p14="http://schemas.microsoft.com/office/powerpoint/2010/main" val="424096271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0B3F2552-3716-B24B-9F3D-FF7B024E8C3A}" type="slidenum">
              <a:rPr lang="en-US"/>
              <a:pPr>
                <a:defRPr/>
              </a:pPr>
              <a:t>‹#›</a:t>
            </a:fld>
            <a:endParaRPr lang="en-US"/>
          </a:p>
        </p:txBody>
      </p:sp>
    </p:spTree>
    <p:extLst>
      <p:ext uri="{BB962C8B-B14F-4D97-AF65-F5344CB8AC3E}">
        <p14:creationId xmlns:p14="http://schemas.microsoft.com/office/powerpoint/2010/main" val="334963355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pPr>
              <a:defRPr/>
            </a:pPr>
            <a:fld id="{C07D5230-971F-2E41-8CFA-14A60A5B226D}" type="slidenum">
              <a:rPr lang="en-US"/>
              <a:pPr>
                <a:defRPr/>
              </a:pPr>
              <a:t>‹#›</a:t>
            </a:fld>
            <a:endParaRPr lang="en-US"/>
          </a:p>
        </p:txBody>
      </p:sp>
    </p:spTree>
    <p:extLst>
      <p:ext uri="{BB962C8B-B14F-4D97-AF65-F5344CB8AC3E}">
        <p14:creationId xmlns:p14="http://schemas.microsoft.com/office/powerpoint/2010/main" val="68632064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pPr>
              <a:defRPr/>
            </a:pPr>
            <a:fld id="{380DEAA0-2A78-7C4C-AC1D-0745BDD65952}" type="slidenum">
              <a:rPr lang="en-US"/>
              <a:pPr>
                <a:defRPr/>
              </a:pPr>
              <a:t>‹#›</a:t>
            </a:fld>
            <a:endParaRPr lang="en-US"/>
          </a:p>
        </p:txBody>
      </p:sp>
    </p:spTree>
    <p:extLst>
      <p:ext uri="{BB962C8B-B14F-4D97-AF65-F5344CB8AC3E}">
        <p14:creationId xmlns:p14="http://schemas.microsoft.com/office/powerpoint/2010/main" val="132915455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pPr>
              <a:defRPr/>
            </a:pPr>
            <a:fld id="{A4DA15DC-7DB6-2E4F-8E40-D436CE9278D6}" type="slidenum">
              <a:rPr lang="en-US"/>
              <a:pPr>
                <a:defRPr/>
              </a:pPr>
              <a:t>‹#›</a:t>
            </a:fld>
            <a:endParaRPr lang="en-US"/>
          </a:p>
        </p:txBody>
      </p:sp>
    </p:spTree>
    <p:extLst>
      <p:ext uri="{BB962C8B-B14F-4D97-AF65-F5344CB8AC3E}">
        <p14:creationId xmlns:p14="http://schemas.microsoft.com/office/powerpoint/2010/main" val="132860992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B69972F1-201A-1341-A138-68D5169749F5}" type="slidenum">
              <a:rPr lang="en-US"/>
              <a:pPr>
                <a:defRPr/>
              </a:pPr>
              <a:t>‹#›</a:t>
            </a:fld>
            <a:endParaRPr lang="en-US"/>
          </a:p>
        </p:txBody>
      </p:sp>
    </p:spTree>
    <p:extLst>
      <p:ext uri="{BB962C8B-B14F-4D97-AF65-F5344CB8AC3E}">
        <p14:creationId xmlns:p14="http://schemas.microsoft.com/office/powerpoint/2010/main" val="3583802723"/>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4E7A4686-03CC-5744-B2F1-C7CFBAB9DD97}" type="slidenum">
              <a:rPr lang="en-US"/>
              <a:pPr>
                <a:defRPr/>
              </a:pPr>
              <a:t>‹#›</a:t>
            </a:fld>
            <a:endParaRPr lang="en-US"/>
          </a:p>
        </p:txBody>
      </p:sp>
    </p:spTree>
    <p:extLst>
      <p:ext uri="{BB962C8B-B14F-4D97-AF65-F5344CB8AC3E}">
        <p14:creationId xmlns:p14="http://schemas.microsoft.com/office/powerpoint/2010/main" val="511547140"/>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D4A60323-C27F-274D-98DD-E8A584096F1A}" type="slidenum">
              <a:rPr lang="en-US"/>
              <a:pPr>
                <a:defRPr/>
              </a:pPr>
              <a:t>‹#›</a:t>
            </a:fld>
            <a:endParaRPr lang="en-US"/>
          </a:p>
        </p:txBody>
      </p:sp>
    </p:spTree>
    <p:extLst>
      <p:ext uri="{BB962C8B-B14F-4D97-AF65-F5344CB8AC3E}">
        <p14:creationId xmlns:p14="http://schemas.microsoft.com/office/powerpoint/2010/main" val="2842246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188956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0198D1A2-8B05-D448-BEED-1DCCC56698B6}" type="slidenum">
              <a:rPr lang="en-US"/>
              <a:pPr>
                <a:defRPr/>
              </a:pPr>
              <a:t>‹#›</a:t>
            </a:fld>
            <a:endParaRPr lang="en-US"/>
          </a:p>
        </p:txBody>
      </p:sp>
    </p:spTree>
    <p:extLst>
      <p:ext uri="{BB962C8B-B14F-4D97-AF65-F5344CB8AC3E}">
        <p14:creationId xmlns:p14="http://schemas.microsoft.com/office/powerpoint/2010/main" val="27621045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0B2FA06-CF86-2545-AF2A-570D639DE5A2}" type="slidenum">
              <a:rPr lang="en-US"/>
              <a:pPr>
                <a:defRPr/>
              </a:pPr>
              <a:t>‹#›</a:t>
            </a:fld>
            <a:endParaRPr lang="en-US"/>
          </a:p>
        </p:txBody>
      </p:sp>
    </p:spTree>
    <p:extLst>
      <p:ext uri="{BB962C8B-B14F-4D97-AF65-F5344CB8AC3E}">
        <p14:creationId xmlns:p14="http://schemas.microsoft.com/office/powerpoint/2010/main" val="282883002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0461737"/>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2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397734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896416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22717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342525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002850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179630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9483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7858197"/>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270178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984887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693316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459938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560067"/>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23486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3120778"/>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624576"/>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8897743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79739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02321076"/>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0802086"/>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700111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23235911"/>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48123"/>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9193878"/>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1185237"/>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3883693"/>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6965070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0384331"/>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338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85399281"/>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09577748"/>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75902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220365"/>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7159023"/>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9583518"/>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956466987"/>
      </p:ext>
    </p:extLst>
  </p:cSld>
  <p:clrMapOvr>
    <a:overrideClrMapping bg1="lt1" tx1="dk1" bg2="lt2" tx2="dk2" accent1="accent1" accent2="accent2" accent3="accent3" accent4="accent4" accent5="accent5" accent6="accent6" hlink="hlink" folHlink="folHlink"/>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041047578"/>
      </p:ext>
    </p:extLst>
  </p:cSld>
  <p:clrMapOvr>
    <a:overrideClrMapping bg1="lt1" tx1="dk1" bg2="lt2" tx2="dk2" accent1="accent1" accent2="accent2" accent3="accent3" accent4="accent4" accent5="accent5" accent6="accent6" hlink="hlink" folHlink="folHlink"/>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774591281"/>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497539033"/>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3445957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4999459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30774320"/>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6865466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955635"/>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28291441"/>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r>
              <a:rPr lang="en-US">
                <a:solidFill>
                  <a:prstClr val="white">
                    <a:alpha val="75000"/>
                  </a:prstClr>
                </a:solidFill>
                <a:latin typeface="Calibri"/>
              </a:rPr>
              <a:t>Juan Gómez Luna Peking University. Beijing, September 7, 2015 </a:t>
            </a:r>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2058623853"/>
      </p:ext>
    </p:extLst>
  </p:cSld>
  <p:clrMapOvr>
    <a:overrideClrMapping bg1="dk1" tx1="lt1" bg2="dk2" tx2="lt2" accent1="accent1" accent2="accent2" accent3="accent3" accent4="accent4" accent5="accent5" accent6="accent6" hlink="hlink" folHlink="folHlink"/>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26298750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88769312"/>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21175784"/>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124249"/>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72656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5493300"/>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7623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1575383"/>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5011113"/>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1265468"/>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0495201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4853053"/>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6292141"/>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273888"/>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69410633"/>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844824"/>
            <a:ext cx="7772400" cy="1470025"/>
          </a:xfrm>
        </p:spPr>
        <p:txBody>
          <a:bodyPr anchor="ctr"/>
          <a:lstStyle/>
          <a:p>
            <a:r>
              <a:rPr lang="ko-KR" altLang="en-US" dirty="0"/>
              <a:t>마스터 제목 스타일 편집</a:t>
            </a:r>
          </a:p>
        </p:txBody>
      </p:sp>
      <p:sp>
        <p:nvSpPr>
          <p:cNvPr id="3" name="부제목 2"/>
          <p:cNvSpPr>
            <a:spLocks noGrp="1"/>
          </p:cNvSpPr>
          <p:nvPr>
            <p:ph type="subTitle" idx="1"/>
          </p:nvPr>
        </p:nvSpPr>
        <p:spPr>
          <a:xfrm>
            <a:off x="1371600" y="4149080"/>
            <a:ext cx="6400800" cy="1656184"/>
          </a:xfrm>
        </p:spPr>
        <p:txBody>
          <a:bodyPr/>
          <a:lstStyle>
            <a:lvl1pPr marL="0" indent="0" algn="ctr">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2694508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053959205"/>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dirty="0"/>
              <a:t>마스터 제목 스타일 편집</a:t>
            </a:r>
          </a:p>
        </p:txBody>
      </p:sp>
      <p:sp>
        <p:nvSpPr>
          <p:cNvPr id="3" name="내용 개체 틀 2"/>
          <p:cNvSpPr>
            <a:spLocks noGrp="1"/>
          </p:cNvSpPr>
          <p:nvPr>
            <p:ph idx="1"/>
          </p:nvPr>
        </p:nvSpPr>
        <p:spPr>
          <a:xfrm>
            <a:off x="457200" y="1340768"/>
            <a:ext cx="8229600" cy="4968552"/>
          </a:xfrm>
        </p:spPr>
        <p:txBody>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39307237"/>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118285041"/>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내용 개체 틀 2"/>
          <p:cNvSpPr>
            <a:spLocks noGrp="1"/>
          </p:cNvSpPr>
          <p:nvPr>
            <p:ph sz="half" idx="1"/>
          </p:nvPr>
        </p:nvSpPr>
        <p:spPr>
          <a:xfrm>
            <a:off x="457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48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6" name="바닥글 개체 틀 5"/>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7" name="슬라이드 번호 개체 틀 6"/>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0" name="직선 연결선 9"/>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14290364"/>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lvl1pPr>
              <a:defRPr/>
            </a:lvl1pPr>
          </a:lstStyle>
          <a:p>
            <a:r>
              <a:rPr lang="ko-KR" altLang="en-US"/>
              <a:t>마스터 제목 스타일 편집</a:t>
            </a:r>
          </a:p>
        </p:txBody>
      </p:sp>
      <p:sp>
        <p:nvSpPr>
          <p:cNvPr id="3" name="텍스트 개체 틀 2"/>
          <p:cNvSpPr>
            <a:spLocks noGrp="1"/>
          </p:cNvSpPr>
          <p:nvPr>
            <p:ph type="body" idx="1"/>
          </p:nvPr>
        </p:nvSpPr>
        <p:spPr>
          <a:xfrm>
            <a:off x="457200" y="134076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dirty="0"/>
              <a:t>마스터 텍스트 스타일을 편집합니다</a:t>
            </a:r>
          </a:p>
        </p:txBody>
      </p:sp>
      <p:sp>
        <p:nvSpPr>
          <p:cNvPr id="4" name="내용 개체 틀 3"/>
          <p:cNvSpPr>
            <a:spLocks noGrp="1"/>
          </p:cNvSpPr>
          <p:nvPr>
            <p:ph sz="half" idx="2"/>
          </p:nvPr>
        </p:nvSpPr>
        <p:spPr>
          <a:xfrm>
            <a:off x="457200" y="1988840"/>
            <a:ext cx="4040188"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45025" y="134076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4645025" y="1988840"/>
            <a:ext cx="4041775"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8" name="바닥글 개체 틀 7"/>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9" name="슬라이드 번호 개체 틀 8"/>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2" name="직선 연결선 11"/>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28857536"/>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날짜 개체 틀 2"/>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4" name="바닥글 개체 틀 3"/>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5" name="슬라이드 번호 개체 틀 4"/>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4387130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3" name="바닥글 개체 틀 2"/>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4" name="슬라이드 번호 개체 틀 3"/>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356019865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947952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0556325"/>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0379847"/>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95720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pic>
        <p:nvPicPr>
          <p:cNvPr id="9" name="Picture 8"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31580221"/>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8566681"/>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8079462"/>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15569968"/>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9015984"/>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7952"/>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75945983"/>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2225097"/>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0E240D94-E5C6-2B45-92EB-F7FCCB9B6116}" type="slidenum">
              <a:rPr lang="en-US" altLang="en-US"/>
              <a:pPr>
                <a:defRPr/>
              </a:pPr>
              <a:t>‹#›</a:t>
            </a:fld>
            <a:endParaRPr lang="en-US" altLang="en-US"/>
          </a:p>
        </p:txBody>
      </p:sp>
    </p:spTree>
    <p:extLst>
      <p:ext uri="{BB962C8B-B14F-4D97-AF65-F5344CB8AC3E}">
        <p14:creationId xmlns:p14="http://schemas.microsoft.com/office/powerpoint/2010/main" val="1439261544"/>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7B2952-2F74-D544-92BC-FBFBE9A340CC}" type="slidenum">
              <a:rPr lang="en-US" altLang="en-US"/>
              <a:pPr>
                <a:defRPr/>
              </a:pPr>
              <a:t>‹#›</a:t>
            </a:fld>
            <a:endParaRPr lang="en-US" altLang="en-US"/>
          </a:p>
        </p:txBody>
      </p:sp>
    </p:spTree>
    <p:extLst>
      <p:ext uri="{BB962C8B-B14F-4D97-AF65-F5344CB8AC3E}">
        <p14:creationId xmlns:p14="http://schemas.microsoft.com/office/powerpoint/2010/main" val="1244734131"/>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F9F7682-838C-D145-8DB5-B49C18A130F8}" type="slidenum">
              <a:rPr lang="en-US" altLang="en-US"/>
              <a:pPr>
                <a:defRPr/>
              </a:pPr>
              <a:t>‹#›</a:t>
            </a:fld>
            <a:endParaRPr lang="en-US" altLang="en-US"/>
          </a:p>
        </p:txBody>
      </p:sp>
    </p:spTree>
    <p:extLst>
      <p:ext uri="{BB962C8B-B14F-4D97-AF65-F5344CB8AC3E}">
        <p14:creationId xmlns:p14="http://schemas.microsoft.com/office/powerpoint/2010/main" val="37581536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pic>
        <p:nvPicPr>
          <p:cNvPr id="5" name="Picture 4"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66332104"/>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E01938C-1825-4C47-ADAA-667501E8BB2D}" type="slidenum">
              <a:rPr lang="en-US" altLang="en-US"/>
              <a:pPr>
                <a:defRPr/>
              </a:pPr>
              <a:t>‹#›</a:t>
            </a:fld>
            <a:endParaRPr lang="en-US" altLang="en-US"/>
          </a:p>
        </p:txBody>
      </p:sp>
    </p:spTree>
    <p:extLst>
      <p:ext uri="{BB962C8B-B14F-4D97-AF65-F5344CB8AC3E}">
        <p14:creationId xmlns:p14="http://schemas.microsoft.com/office/powerpoint/2010/main" val="3906725712"/>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2E44CBD-17AA-1C44-8BA0-F0313DF1E03A}" type="slidenum">
              <a:rPr lang="en-US" altLang="en-US"/>
              <a:pPr>
                <a:defRPr/>
              </a:pPr>
              <a:t>‹#›</a:t>
            </a:fld>
            <a:endParaRPr lang="en-US" altLang="en-US"/>
          </a:p>
        </p:txBody>
      </p:sp>
    </p:spTree>
    <p:extLst>
      <p:ext uri="{BB962C8B-B14F-4D97-AF65-F5344CB8AC3E}">
        <p14:creationId xmlns:p14="http://schemas.microsoft.com/office/powerpoint/2010/main" val="4069638184"/>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14E6E70-902E-8E4C-B56A-EB171DB5C34A}" type="slidenum">
              <a:rPr lang="en-US" altLang="en-US"/>
              <a:pPr>
                <a:defRPr/>
              </a:pPr>
              <a:t>‹#›</a:t>
            </a:fld>
            <a:endParaRPr lang="en-US" altLang="en-US"/>
          </a:p>
        </p:txBody>
      </p:sp>
    </p:spTree>
    <p:extLst>
      <p:ext uri="{BB962C8B-B14F-4D97-AF65-F5344CB8AC3E}">
        <p14:creationId xmlns:p14="http://schemas.microsoft.com/office/powerpoint/2010/main" val="4280595539"/>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920B83-E5C7-4748-945F-F9585594732C}" type="slidenum">
              <a:rPr lang="en-US" altLang="en-US"/>
              <a:pPr>
                <a:defRPr/>
              </a:pPr>
              <a:t>‹#›</a:t>
            </a:fld>
            <a:endParaRPr lang="en-US" altLang="en-US"/>
          </a:p>
        </p:txBody>
      </p:sp>
    </p:spTree>
    <p:extLst>
      <p:ext uri="{BB962C8B-B14F-4D97-AF65-F5344CB8AC3E}">
        <p14:creationId xmlns:p14="http://schemas.microsoft.com/office/powerpoint/2010/main" val="2174433047"/>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84C42A7-D582-E24E-B2AD-361121256527}" type="slidenum">
              <a:rPr lang="en-US" altLang="en-US"/>
              <a:pPr>
                <a:defRPr/>
              </a:pPr>
              <a:t>‹#›</a:t>
            </a:fld>
            <a:endParaRPr lang="en-US" altLang="en-US"/>
          </a:p>
        </p:txBody>
      </p:sp>
    </p:spTree>
    <p:extLst>
      <p:ext uri="{BB962C8B-B14F-4D97-AF65-F5344CB8AC3E}">
        <p14:creationId xmlns:p14="http://schemas.microsoft.com/office/powerpoint/2010/main" val="89559466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5B44AF-607F-D14C-BF32-685CA37DFF41}" type="slidenum">
              <a:rPr lang="en-US" altLang="en-US"/>
              <a:pPr>
                <a:defRPr/>
              </a:pPr>
              <a:t>‹#›</a:t>
            </a:fld>
            <a:endParaRPr lang="en-US" altLang="en-US"/>
          </a:p>
        </p:txBody>
      </p:sp>
    </p:spTree>
    <p:extLst>
      <p:ext uri="{BB962C8B-B14F-4D97-AF65-F5344CB8AC3E}">
        <p14:creationId xmlns:p14="http://schemas.microsoft.com/office/powerpoint/2010/main" val="3598801899"/>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DCDFAA6-D8FF-694C-834A-ACCCD8522248}" type="slidenum">
              <a:rPr lang="en-US" altLang="en-US"/>
              <a:pPr>
                <a:defRPr/>
              </a:pPr>
              <a:t>‹#›</a:t>
            </a:fld>
            <a:endParaRPr lang="en-US" altLang="en-US"/>
          </a:p>
        </p:txBody>
      </p:sp>
    </p:spTree>
    <p:extLst>
      <p:ext uri="{BB962C8B-B14F-4D97-AF65-F5344CB8AC3E}">
        <p14:creationId xmlns:p14="http://schemas.microsoft.com/office/powerpoint/2010/main" val="1823007646"/>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923AAA-1C55-7E45-B953-D9BFED328DD6}" type="slidenum">
              <a:rPr lang="en-US" altLang="en-US"/>
              <a:pPr>
                <a:defRPr/>
              </a:pPr>
              <a:t>‹#›</a:t>
            </a:fld>
            <a:endParaRPr lang="en-US" altLang="en-US"/>
          </a:p>
        </p:txBody>
      </p:sp>
    </p:spTree>
    <p:extLst>
      <p:ext uri="{BB962C8B-B14F-4D97-AF65-F5344CB8AC3E}">
        <p14:creationId xmlns:p14="http://schemas.microsoft.com/office/powerpoint/2010/main" val="2692791579"/>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C668BF9C-93BB-B548-912F-BE2A1331A62B}" type="slidenum">
              <a:rPr lang="en-US" altLang="en-US"/>
              <a:pPr>
                <a:defRPr/>
              </a:pPr>
              <a:t>‹#›</a:t>
            </a:fld>
            <a:endParaRPr lang="en-US" altLang="en-US"/>
          </a:p>
        </p:txBody>
      </p:sp>
    </p:spTree>
    <p:extLst>
      <p:ext uri="{BB962C8B-B14F-4D97-AF65-F5344CB8AC3E}">
        <p14:creationId xmlns:p14="http://schemas.microsoft.com/office/powerpoint/2010/main" val="3159291953"/>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60F4C6C-A4AD-634C-B2AA-5823E85646AB}" type="slidenum">
              <a:rPr lang="en-US" altLang="en-US"/>
              <a:pPr>
                <a:defRPr/>
              </a:pPr>
              <a:t>‹#›</a:t>
            </a:fld>
            <a:endParaRPr lang="en-US" altLang="en-US"/>
          </a:p>
        </p:txBody>
      </p:sp>
    </p:spTree>
    <p:extLst>
      <p:ext uri="{BB962C8B-B14F-4D97-AF65-F5344CB8AC3E}">
        <p14:creationId xmlns:p14="http://schemas.microsoft.com/office/powerpoint/2010/main" val="20648790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pic>
        <p:nvPicPr>
          <p:cNvPr id="4" name="Picture 3"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936326866"/>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E9D27D4-CF21-B743-868C-38D13B2F42B4}" type="slidenum">
              <a:rPr lang="en-US" altLang="en-US"/>
              <a:pPr>
                <a:defRPr/>
              </a:pPr>
              <a:t>‹#›</a:t>
            </a:fld>
            <a:endParaRPr lang="en-US" altLang="en-US"/>
          </a:p>
        </p:txBody>
      </p:sp>
    </p:spTree>
    <p:extLst>
      <p:ext uri="{BB962C8B-B14F-4D97-AF65-F5344CB8AC3E}">
        <p14:creationId xmlns:p14="http://schemas.microsoft.com/office/powerpoint/2010/main" val="236753838"/>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8F35F6C-2FE9-E643-BA9E-744EBFA979FE}" type="slidenum">
              <a:rPr lang="en-US" altLang="en-US"/>
              <a:pPr>
                <a:defRPr/>
              </a:pPr>
              <a:t>‹#›</a:t>
            </a:fld>
            <a:endParaRPr lang="en-US" altLang="en-US"/>
          </a:p>
        </p:txBody>
      </p:sp>
    </p:spTree>
    <p:extLst>
      <p:ext uri="{BB962C8B-B14F-4D97-AF65-F5344CB8AC3E}">
        <p14:creationId xmlns:p14="http://schemas.microsoft.com/office/powerpoint/2010/main" val="3324610873"/>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36820D8-511C-334B-9255-32401B223793}" type="slidenum">
              <a:rPr lang="en-US" altLang="en-US"/>
              <a:pPr>
                <a:defRPr/>
              </a:pPr>
              <a:t>‹#›</a:t>
            </a:fld>
            <a:endParaRPr lang="en-US" altLang="en-US"/>
          </a:p>
        </p:txBody>
      </p:sp>
    </p:spTree>
    <p:extLst>
      <p:ext uri="{BB962C8B-B14F-4D97-AF65-F5344CB8AC3E}">
        <p14:creationId xmlns:p14="http://schemas.microsoft.com/office/powerpoint/2010/main" val="1827451274"/>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42E3693-D302-D64D-8335-04DBBDCAC3E8}" type="slidenum">
              <a:rPr lang="en-US" altLang="en-US"/>
              <a:pPr>
                <a:defRPr/>
              </a:pPr>
              <a:t>‹#›</a:t>
            </a:fld>
            <a:endParaRPr lang="en-US" altLang="en-US"/>
          </a:p>
        </p:txBody>
      </p:sp>
    </p:spTree>
    <p:extLst>
      <p:ext uri="{BB962C8B-B14F-4D97-AF65-F5344CB8AC3E}">
        <p14:creationId xmlns:p14="http://schemas.microsoft.com/office/powerpoint/2010/main" val="3658476566"/>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0C3B91E-9495-5D4C-A473-89DD744F318C}" type="slidenum">
              <a:rPr lang="en-US" altLang="en-US"/>
              <a:pPr>
                <a:defRPr/>
              </a:pPr>
              <a:t>‹#›</a:t>
            </a:fld>
            <a:endParaRPr lang="en-US" altLang="en-US"/>
          </a:p>
        </p:txBody>
      </p:sp>
    </p:spTree>
    <p:extLst>
      <p:ext uri="{BB962C8B-B14F-4D97-AF65-F5344CB8AC3E}">
        <p14:creationId xmlns:p14="http://schemas.microsoft.com/office/powerpoint/2010/main" val="1756490494"/>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317DB17-6DD3-1D47-9DC7-29C718BD885A}" type="slidenum">
              <a:rPr lang="en-US" altLang="en-US"/>
              <a:pPr>
                <a:defRPr/>
              </a:pPr>
              <a:t>‹#›</a:t>
            </a:fld>
            <a:endParaRPr lang="en-US" altLang="en-US"/>
          </a:p>
        </p:txBody>
      </p:sp>
    </p:spTree>
    <p:extLst>
      <p:ext uri="{BB962C8B-B14F-4D97-AF65-F5344CB8AC3E}">
        <p14:creationId xmlns:p14="http://schemas.microsoft.com/office/powerpoint/2010/main" val="3370464203"/>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8B564A7-2749-BD47-ACBB-5E9A7893C5B7}" type="slidenum">
              <a:rPr lang="en-US" altLang="en-US"/>
              <a:pPr>
                <a:defRPr/>
              </a:pPr>
              <a:t>‹#›</a:t>
            </a:fld>
            <a:endParaRPr lang="en-US" altLang="en-US"/>
          </a:p>
        </p:txBody>
      </p:sp>
    </p:spTree>
    <p:extLst>
      <p:ext uri="{BB962C8B-B14F-4D97-AF65-F5344CB8AC3E}">
        <p14:creationId xmlns:p14="http://schemas.microsoft.com/office/powerpoint/2010/main" val="1553832840"/>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53FA10DE-9244-444C-BB66-013E28A2DDD9}" type="slidenum">
              <a:rPr lang="en-US" altLang="en-US"/>
              <a:pPr>
                <a:defRPr/>
              </a:pPr>
              <a:t>‹#›</a:t>
            </a:fld>
            <a:endParaRPr lang="en-US" altLang="en-US"/>
          </a:p>
        </p:txBody>
      </p:sp>
    </p:spTree>
    <p:extLst>
      <p:ext uri="{BB962C8B-B14F-4D97-AF65-F5344CB8AC3E}">
        <p14:creationId xmlns:p14="http://schemas.microsoft.com/office/powerpoint/2010/main" val="1064697964"/>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E2563C0-B5B3-BE4C-AFD7-D5025596D7E3}" type="slidenum">
              <a:rPr lang="en-US" altLang="en-US"/>
              <a:pPr>
                <a:defRPr/>
              </a:pPr>
              <a:t>‹#›</a:t>
            </a:fld>
            <a:endParaRPr lang="en-US" altLang="en-US"/>
          </a:p>
        </p:txBody>
      </p:sp>
    </p:spTree>
    <p:extLst>
      <p:ext uri="{BB962C8B-B14F-4D97-AF65-F5344CB8AC3E}">
        <p14:creationId xmlns:p14="http://schemas.microsoft.com/office/powerpoint/2010/main" val="3950607558"/>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5C66147B-D8F4-B34F-ACFC-F4150A9F5034}" type="slidenum">
              <a:rPr lang="en-US" altLang="en-US"/>
              <a:pPr>
                <a:defRPr/>
              </a:pPr>
              <a:t>‹#›</a:t>
            </a:fld>
            <a:endParaRPr lang="en-US" altLang="en-US"/>
          </a:p>
        </p:txBody>
      </p:sp>
    </p:spTree>
    <p:extLst>
      <p:ext uri="{BB962C8B-B14F-4D97-AF65-F5344CB8AC3E}">
        <p14:creationId xmlns:p14="http://schemas.microsoft.com/office/powerpoint/2010/main" val="2858821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519171892"/>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B4B655F-9513-DB41-847A-CB5F5ABCD6B3}" type="slidenum">
              <a:rPr lang="en-US" altLang="en-US"/>
              <a:pPr>
                <a:defRPr/>
              </a:pPr>
              <a:t>‹#›</a:t>
            </a:fld>
            <a:endParaRPr lang="en-US" altLang="en-US"/>
          </a:p>
        </p:txBody>
      </p:sp>
    </p:spTree>
    <p:extLst>
      <p:ext uri="{BB962C8B-B14F-4D97-AF65-F5344CB8AC3E}">
        <p14:creationId xmlns:p14="http://schemas.microsoft.com/office/powerpoint/2010/main" val="1247416239"/>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F70262A-25C7-1D4F-BA49-9AAD51FA1D0E}" type="slidenum">
              <a:rPr lang="en-US" altLang="en-US"/>
              <a:pPr>
                <a:defRPr/>
              </a:pPr>
              <a:t>‹#›</a:t>
            </a:fld>
            <a:endParaRPr lang="en-US" altLang="en-US"/>
          </a:p>
        </p:txBody>
      </p:sp>
    </p:spTree>
    <p:extLst>
      <p:ext uri="{BB962C8B-B14F-4D97-AF65-F5344CB8AC3E}">
        <p14:creationId xmlns:p14="http://schemas.microsoft.com/office/powerpoint/2010/main" val="1524502549"/>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AFF24C-C776-6444-B9B7-94F550F93C13}" type="slidenum">
              <a:rPr lang="en-US" altLang="en-US"/>
              <a:pPr>
                <a:defRPr/>
              </a:pPr>
              <a:t>‹#›</a:t>
            </a:fld>
            <a:endParaRPr lang="en-US" altLang="en-US"/>
          </a:p>
        </p:txBody>
      </p:sp>
    </p:spTree>
    <p:extLst>
      <p:ext uri="{BB962C8B-B14F-4D97-AF65-F5344CB8AC3E}">
        <p14:creationId xmlns:p14="http://schemas.microsoft.com/office/powerpoint/2010/main" val="167374486"/>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3D46D27-56D0-344A-BE31-89C869EBEEAE}" type="slidenum">
              <a:rPr lang="en-US" altLang="en-US"/>
              <a:pPr>
                <a:defRPr/>
              </a:pPr>
              <a:t>‹#›</a:t>
            </a:fld>
            <a:endParaRPr lang="en-US" altLang="en-US"/>
          </a:p>
        </p:txBody>
      </p:sp>
    </p:spTree>
    <p:extLst>
      <p:ext uri="{BB962C8B-B14F-4D97-AF65-F5344CB8AC3E}">
        <p14:creationId xmlns:p14="http://schemas.microsoft.com/office/powerpoint/2010/main" val="4094090518"/>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925BFE8-1EE5-7749-87C6-59D761839782}" type="slidenum">
              <a:rPr lang="en-US" altLang="en-US"/>
              <a:pPr>
                <a:defRPr/>
              </a:pPr>
              <a:t>‹#›</a:t>
            </a:fld>
            <a:endParaRPr lang="en-US" altLang="en-US"/>
          </a:p>
        </p:txBody>
      </p:sp>
    </p:spTree>
    <p:extLst>
      <p:ext uri="{BB962C8B-B14F-4D97-AF65-F5344CB8AC3E}">
        <p14:creationId xmlns:p14="http://schemas.microsoft.com/office/powerpoint/2010/main" val="2375012137"/>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9151F3C-38B5-C447-BBE5-70E1ABFC6BB2}" type="slidenum">
              <a:rPr lang="en-US" altLang="en-US"/>
              <a:pPr>
                <a:defRPr/>
              </a:pPr>
              <a:t>‹#›</a:t>
            </a:fld>
            <a:endParaRPr lang="en-US" altLang="en-US"/>
          </a:p>
        </p:txBody>
      </p:sp>
    </p:spTree>
    <p:extLst>
      <p:ext uri="{BB962C8B-B14F-4D97-AF65-F5344CB8AC3E}">
        <p14:creationId xmlns:p14="http://schemas.microsoft.com/office/powerpoint/2010/main" val="2960859395"/>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07B9740-5855-2A42-B252-D99EB4C57248}" type="slidenum">
              <a:rPr lang="en-US" altLang="en-US"/>
              <a:pPr>
                <a:defRPr/>
              </a:pPr>
              <a:t>‹#›</a:t>
            </a:fld>
            <a:endParaRPr lang="en-US" altLang="en-US"/>
          </a:p>
        </p:txBody>
      </p:sp>
    </p:spTree>
    <p:extLst>
      <p:ext uri="{BB962C8B-B14F-4D97-AF65-F5344CB8AC3E}">
        <p14:creationId xmlns:p14="http://schemas.microsoft.com/office/powerpoint/2010/main" val="1966816981"/>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DC5EF0D-3683-CA41-828D-672F2E3955A1}" type="slidenum">
              <a:rPr lang="en-US" altLang="en-US"/>
              <a:pPr>
                <a:defRPr/>
              </a:pPr>
              <a:t>‹#›</a:t>
            </a:fld>
            <a:endParaRPr lang="en-US" altLang="en-US"/>
          </a:p>
        </p:txBody>
      </p:sp>
    </p:spTree>
    <p:extLst>
      <p:ext uri="{BB962C8B-B14F-4D97-AF65-F5344CB8AC3E}">
        <p14:creationId xmlns:p14="http://schemas.microsoft.com/office/powerpoint/2010/main" val="2146915911"/>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11A51B-8B96-BD4C-95B5-FCA03A36A313}" type="slidenum">
              <a:rPr lang="en-US" altLang="en-US"/>
              <a:pPr>
                <a:defRPr/>
              </a:pPr>
              <a:t>‹#›</a:t>
            </a:fld>
            <a:endParaRPr lang="en-US" altLang="en-US"/>
          </a:p>
        </p:txBody>
      </p:sp>
    </p:spTree>
    <p:extLst>
      <p:ext uri="{BB962C8B-B14F-4D97-AF65-F5344CB8AC3E}">
        <p14:creationId xmlns:p14="http://schemas.microsoft.com/office/powerpoint/2010/main" val="227232537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89F2BAA-D8FE-2C4D-A9A5-9491AFC1AF7D}" type="slidenum">
              <a:rPr lang="en-US" altLang="en-US"/>
              <a:pPr>
                <a:defRPr/>
              </a:pPr>
              <a:t>‹#›</a:t>
            </a:fld>
            <a:endParaRPr lang="en-US" altLang="en-US"/>
          </a:p>
        </p:txBody>
      </p:sp>
    </p:spTree>
    <p:extLst>
      <p:ext uri="{BB962C8B-B14F-4D97-AF65-F5344CB8AC3E}">
        <p14:creationId xmlns:p14="http://schemas.microsoft.com/office/powerpoint/2010/main" val="21399147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02755826"/>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BB22F3D8-372A-7E4F-BAF0-2B62E16D72F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2538D10A-B20C-1F4A-A69F-0F0B507B6CBC}"/>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323C0A52-D6B6-4A4D-BD73-5955293DBD0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203D96CF-D2B5-284A-8A3B-88E2B14F16CA}"/>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ECE92EBB-E8F1-BB42-9972-9FC2F1E39DD3}"/>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D815D7EE-6875-8949-837F-2AE3A4F79FD4}"/>
              </a:ext>
            </a:extLst>
          </p:cNvPr>
          <p:cNvSpPr>
            <a:spLocks noGrp="1" noChangeArrowheads="1"/>
          </p:cNvSpPr>
          <p:nvPr>
            <p:ph type="sldNum" sz="quarter" idx="12"/>
          </p:nvPr>
        </p:nvSpPr>
        <p:spPr/>
        <p:txBody>
          <a:bodyPr/>
          <a:lstStyle>
            <a:lvl1pPr>
              <a:defRPr sz="1200"/>
            </a:lvl1pPr>
          </a:lstStyle>
          <a:p>
            <a:pPr>
              <a:defRPr/>
            </a:pPr>
            <a:fld id="{800691C5-9FA5-3F46-90A7-ED5D0D102BB3}" type="slidenum">
              <a:rPr lang="en-US" altLang="en-US"/>
              <a:pPr>
                <a:defRPr/>
              </a:pPr>
              <a:t>‹#›</a:t>
            </a:fld>
            <a:endParaRPr lang="en-US" altLang="en-US"/>
          </a:p>
        </p:txBody>
      </p:sp>
    </p:spTree>
    <p:extLst>
      <p:ext uri="{BB962C8B-B14F-4D97-AF65-F5344CB8AC3E}">
        <p14:creationId xmlns:p14="http://schemas.microsoft.com/office/powerpoint/2010/main" val="1032661548"/>
      </p:ext>
    </p:extLst>
  </p:cSld>
  <p:clrMapOvr>
    <a:masterClrMapping/>
  </p:clrMapOvr>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0D4116A-1656-924F-8339-968CDC00B50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92E4BB7-CF8F-934D-88CB-2C51D02F6495}"/>
              </a:ext>
            </a:extLst>
          </p:cNvPr>
          <p:cNvSpPr>
            <a:spLocks noGrp="1" noChangeArrowheads="1"/>
          </p:cNvSpPr>
          <p:nvPr>
            <p:ph type="sldNum" sz="quarter" idx="11"/>
          </p:nvPr>
        </p:nvSpPr>
        <p:spPr>
          <a:ln/>
        </p:spPr>
        <p:txBody>
          <a:bodyPr/>
          <a:lstStyle>
            <a:lvl1pPr>
              <a:defRPr/>
            </a:lvl1pPr>
          </a:lstStyle>
          <a:p>
            <a:pPr>
              <a:defRPr/>
            </a:pPr>
            <a:fld id="{8DE33320-76E4-0249-8CA9-3902D97168FA}" type="slidenum">
              <a:rPr lang="en-US" altLang="en-US"/>
              <a:pPr>
                <a:defRPr/>
              </a:pPr>
              <a:t>‹#›</a:t>
            </a:fld>
            <a:endParaRPr lang="en-US" altLang="en-US"/>
          </a:p>
        </p:txBody>
      </p:sp>
    </p:spTree>
    <p:extLst>
      <p:ext uri="{BB962C8B-B14F-4D97-AF65-F5344CB8AC3E}">
        <p14:creationId xmlns:p14="http://schemas.microsoft.com/office/powerpoint/2010/main" val="3652854729"/>
      </p:ext>
    </p:extLst>
  </p:cSld>
  <p:clrMapOvr>
    <a:masterClrMapping/>
  </p:clrMapOvr>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D009077-10AD-0947-8806-7D3C25918E6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A347429-32EA-F843-AE5C-FC1A699EBC2F}"/>
              </a:ext>
            </a:extLst>
          </p:cNvPr>
          <p:cNvSpPr>
            <a:spLocks noGrp="1" noChangeArrowheads="1"/>
          </p:cNvSpPr>
          <p:nvPr>
            <p:ph type="sldNum" sz="quarter" idx="11"/>
          </p:nvPr>
        </p:nvSpPr>
        <p:spPr>
          <a:ln/>
        </p:spPr>
        <p:txBody>
          <a:bodyPr/>
          <a:lstStyle>
            <a:lvl1pPr>
              <a:defRPr/>
            </a:lvl1pPr>
          </a:lstStyle>
          <a:p>
            <a:pPr>
              <a:defRPr/>
            </a:pPr>
            <a:fld id="{06FAB052-3664-BF4F-993F-29369860E1D8}" type="slidenum">
              <a:rPr lang="en-US" altLang="en-US"/>
              <a:pPr>
                <a:defRPr/>
              </a:pPr>
              <a:t>‹#›</a:t>
            </a:fld>
            <a:endParaRPr lang="en-US" altLang="en-US"/>
          </a:p>
        </p:txBody>
      </p:sp>
    </p:spTree>
    <p:extLst>
      <p:ext uri="{BB962C8B-B14F-4D97-AF65-F5344CB8AC3E}">
        <p14:creationId xmlns:p14="http://schemas.microsoft.com/office/powerpoint/2010/main" val="1240063892"/>
      </p:ext>
    </p:extLst>
  </p:cSld>
  <p:clrMapOvr>
    <a:masterClrMapping/>
  </p:clrMapOvr>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4642810-0270-CB48-A1CA-24DCF4455E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31DA97B-4E00-DC4F-B7DB-18E15C434422}"/>
              </a:ext>
            </a:extLst>
          </p:cNvPr>
          <p:cNvSpPr>
            <a:spLocks noGrp="1" noChangeArrowheads="1"/>
          </p:cNvSpPr>
          <p:nvPr>
            <p:ph type="sldNum" sz="quarter" idx="11"/>
          </p:nvPr>
        </p:nvSpPr>
        <p:spPr>
          <a:ln/>
        </p:spPr>
        <p:txBody>
          <a:bodyPr/>
          <a:lstStyle>
            <a:lvl1pPr>
              <a:defRPr/>
            </a:lvl1pPr>
          </a:lstStyle>
          <a:p>
            <a:pPr>
              <a:defRPr/>
            </a:pPr>
            <a:fld id="{6C6EB4A5-7404-294B-999D-175F606D6201}" type="slidenum">
              <a:rPr lang="en-US" altLang="en-US"/>
              <a:pPr>
                <a:defRPr/>
              </a:pPr>
              <a:t>‹#›</a:t>
            </a:fld>
            <a:endParaRPr lang="en-US" altLang="en-US"/>
          </a:p>
        </p:txBody>
      </p:sp>
    </p:spTree>
    <p:extLst>
      <p:ext uri="{BB962C8B-B14F-4D97-AF65-F5344CB8AC3E}">
        <p14:creationId xmlns:p14="http://schemas.microsoft.com/office/powerpoint/2010/main" val="1861146652"/>
      </p:ext>
    </p:extLst>
  </p:cSld>
  <p:clrMapOvr>
    <a:masterClrMapping/>
  </p:clrMapOvr>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24BD8FCD-1BEB-6A42-B8B1-C39ED5BE27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91A21973-5A9E-154E-A49A-033DD08EB7E1}"/>
              </a:ext>
            </a:extLst>
          </p:cNvPr>
          <p:cNvSpPr>
            <a:spLocks noGrp="1" noChangeArrowheads="1"/>
          </p:cNvSpPr>
          <p:nvPr>
            <p:ph type="sldNum" sz="quarter" idx="11"/>
          </p:nvPr>
        </p:nvSpPr>
        <p:spPr>
          <a:ln/>
        </p:spPr>
        <p:txBody>
          <a:bodyPr/>
          <a:lstStyle>
            <a:lvl1pPr>
              <a:defRPr/>
            </a:lvl1pPr>
          </a:lstStyle>
          <a:p>
            <a:pPr>
              <a:defRPr/>
            </a:pPr>
            <a:fld id="{08A13A1E-7D24-2943-AA19-843CF9E69946}" type="slidenum">
              <a:rPr lang="en-US" altLang="en-US"/>
              <a:pPr>
                <a:defRPr/>
              </a:pPr>
              <a:t>‹#›</a:t>
            </a:fld>
            <a:endParaRPr lang="en-US" altLang="en-US"/>
          </a:p>
        </p:txBody>
      </p:sp>
    </p:spTree>
    <p:extLst>
      <p:ext uri="{BB962C8B-B14F-4D97-AF65-F5344CB8AC3E}">
        <p14:creationId xmlns:p14="http://schemas.microsoft.com/office/powerpoint/2010/main" val="2523613429"/>
      </p:ext>
    </p:extLst>
  </p:cSld>
  <p:clrMapOvr>
    <a:masterClrMapping/>
  </p:clrMapOvr>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DB659D62-F008-694B-A107-310AB43E4CD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866F093A-DC6C-3444-8F25-CDFB50F79EDF}"/>
              </a:ext>
            </a:extLst>
          </p:cNvPr>
          <p:cNvSpPr>
            <a:spLocks noGrp="1" noChangeArrowheads="1"/>
          </p:cNvSpPr>
          <p:nvPr>
            <p:ph type="sldNum" sz="quarter" idx="11"/>
          </p:nvPr>
        </p:nvSpPr>
        <p:spPr>
          <a:ln/>
        </p:spPr>
        <p:txBody>
          <a:bodyPr/>
          <a:lstStyle>
            <a:lvl1pPr>
              <a:defRPr/>
            </a:lvl1pPr>
          </a:lstStyle>
          <a:p>
            <a:pPr>
              <a:defRPr/>
            </a:pPr>
            <a:fld id="{3BD812E9-CA0A-8244-A046-0571FC545305}" type="slidenum">
              <a:rPr lang="en-US" altLang="en-US"/>
              <a:pPr>
                <a:defRPr/>
              </a:pPr>
              <a:t>‹#›</a:t>
            </a:fld>
            <a:endParaRPr lang="en-US" altLang="en-US"/>
          </a:p>
        </p:txBody>
      </p:sp>
    </p:spTree>
    <p:extLst>
      <p:ext uri="{BB962C8B-B14F-4D97-AF65-F5344CB8AC3E}">
        <p14:creationId xmlns:p14="http://schemas.microsoft.com/office/powerpoint/2010/main" val="1031842495"/>
      </p:ext>
    </p:extLst>
  </p:cSld>
  <p:clrMapOvr>
    <a:masterClrMapping/>
  </p:clrMapOvr>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96B94DE-149A-A84D-858F-4D5B428FA7A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24B1C692-591D-3346-8E1A-A19CC1BBF043}"/>
              </a:ext>
            </a:extLst>
          </p:cNvPr>
          <p:cNvSpPr>
            <a:spLocks noGrp="1" noChangeArrowheads="1"/>
          </p:cNvSpPr>
          <p:nvPr>
            <p:ph type="sldNum" sz="quarter" idx="11"/>
          </p:nvPr>
        </p:nvSpPr>
        <p:spPr>
          <a:ln/>
        </p:spPr>
        <p:txBody>
          <a:bodyPr/>
          <a:lstStyle>
            <a:lvl1pPr>
              <a:defRPr/>
            </a:lvl1pPr>
          </a:lstStyle>
          <a:p>
            <a:pPr>
              <a:defRPr/>
            </a:pPr>
            <a:fld id="{1D4001C4-BF5C-F640-BD99-70162C2025EC}" type="slidenum">
              <a:rPr lang="en-US" altLang="en-US"/>
              <a:pPr>
                <a:defRPr/>
              </a:pPr>
              <a:t>‹#›</a:t>
            </a:fld>
            <a:endParaRPr lang="en-US" altLang="en-US"/>
          </a:p>
        </p:txBody>
      </p:sp>
    </p:spTree>
    <p:extLst>
      <p:ext uri="{BB962C8B-B14F-4D97-AF65-F5344CB8AC3E}">
        <p14:creationId xmlns:p14="http://schemas.microsoft.com/office/powerpoint/2010/main" val="4271520415"/>
      </p:ext>
    </p:extLst>
  </p:cSld>
  <p:clrMapOvr>
    <a:masterClrMapping/>
  </p:clrMapOvr>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7690CA2F-7EF4-4D4B-B05E-9CD06D97C0C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3EF9E563-85B6-884B-A069-BAB01B87B7D8}"/>
              </a:ext>
            </a:extLst>
          </p:cNvPr>
          <p:cNvSpPr>
            <a:spLocks noGrp="1" noChangeArrowheads="1"/>
          </p:cNvSpPr>
          <p:nvPr>
            <p:ph type="sldNum" sz="quarter" idx="11"/>
          </p:nvPr>
        </p:nvSpPr>
        <p:spPr>
          <a:ln/>
        </p:spPr>
        <p:txBody>
          <a:bodyPr/>
          <a:lstStyle>
            <a:lvl1pPr>
              <a:defRPr/>
            </a:lvl1pPr>
          </a:lstStyle>
          <a:p>
            <a:pPr>
              <a:defRPr/>
            </a:pPr>
            <a:fld id="{7D3D0717-7499-9E44-845B-E851FCB16976}" type="slidenum">
              <a:rPr lang="en-US" altLang="en-US"/>
              <a:pPr>
                <a:defRPr/>
              </a:pPr>
              <a:t>‹#›</a:t>
            </a:fld>
            <a:endParaRPr lang="en-US" altLang="en-US"/>
          </a:p>
        </p:txBody>
      </p:sp>
    </p:spTree>
    <p:extLst>
      <p:ext uri="{BB962C8B-B14F-4D97-AF65-F5344CB8AC3E}">
        <p14:creationId xmlns:p14="http://schemas.microsoft.com/office/powerpoint/2010/main" val="1568247280"/>
      </p:ext>
    </p:extLst>
  </p:cSld>
  <p:clrMapOvr>
    <a:masterClrMapping/>
  </p:clrMapOvr>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562426B-A5A0-F944-991E-0F589442A93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EBECD59-3F6D-0145-A9B5-5EE2DF859F8B}"/>
              </a:ext>
            </a:extLst>
          </p:cNvPr>
          <p:cNvSpPr>
            <a:spLocks noGrp="1" noChangeArrowheads="1"/>
          </p:cNvSpPr>
          <p:nvPr>
            <p:ph type="sldNum" sz="quarter" idx="11"/>
          </p:nvPr>
        </p:nvSpPr>
        <p:spPr>
          <a:ln/>
        </p:spPr>
        <p:txBody>
          <a:bodyPr/>
          <a:lstStyle>
            <a:lvl1pPr>
              <a:defRPr/>
            </a:lvl1pPr>
          </a:lstStyle>
          <a:p>
            <a:pPr>
              <a:defRPr/>
            </a:pPr>
            <a:fld id="{25E9139E-1132-E74D-AAEB-A81F8150B18F}" type="slidenum">
              <a:rPr lang="en-US" altLang="en-US"/>
              <a:pPr>
                <a:defRPr/>
              </a:pPr>
              <a:t>‹#›</a:t>
            </a:fld>
            <a:endParaRPr lang="en-US" altLang="en-US"/>
          </a:p>
        </p:txBody>
      </p:sp>
    </p:spTree>
    <p:extLst>
      <p:ext uri="{BB962C8B-B14F-4D97-AF65-F5344CB8AC3E}">
        <p14:creationId xmlns:p14="http://schemas.microsoft.com/office/powerpoint/2010/main" val="584113948"/>
      </p:ext>
    </p:extLst>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B00FC4D-28B2-774A-BDF5-CB3A5D1E70E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BDB0E60-2A7B-1B44-BB6D-97BF3A139C97}"/>
              </a:ext>
            </a:extLst>
          </p:cNvPr>
          <p:cNvSpPr>
            <a:spLocks noGrp="1" noChangeArrowheads="1"/>
          </p:cNvSpPr>
          <p:nvPr>
            <p:ph type="sldNum" sz="quarter" idx="11"/>
          </p:nvPr>
        </p:nvSpPr>
        <p:spPr>
          <a:ln/>
        </p:spPr>
        <p:txBody>
          <a:bodyPr/>
          <a:lstStyle>
            <a:lvl1pPr>
              <a:defRPr/>
            </a:lvl1pPr>
          </a:lstStyle>
          <a:p>
            <a:pPr>
              <a:defRPr/>
            </a:pPr>
            <a:fld id="{FC5C9412-F662-064D-BEDC-D33A60B08A72}" type="slidenum">
              <a:rPr lang="en-US" altLang="en-US"/>
              <a:pPr>
                <a:defRPr/>
              </a:pPr>
              <a:t>‹#›</a:t>
            </a:fld>
            <a:endParaRPr lang="en-US" altLang="en-US"/>
          </a:p>
        </p:txBody>
      </p:sp>
    </p:spTree>
    <p:extLst>
      <p:ext uri="{BB962C8B-B14F-4D97-AF65-F5344CB8AC3E}">
        <p14:creationId xmlns:p14="http://schemas.microsoft.com/office/powerpoint/2010/main" val="1353244750"/>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5857697"/>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0E3EA30-DFF3-9C4B-9691-5C9AAB88EB4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B2EE262-3A13-4443-80B8-614C7A4B25F7}"/>
              </a:ext>
            </a:extLst>
          </p:cNvPr>
          <p:cNvSpPr>
            <a:spLocks noGrp="1" noChangeArrowheads="1"/>
          </p:cNvSpPr>
          <p:nvPr>
            <p:ph type="sldNum" sz="quarter" idx="11"/>
          </p:nvPr>
        </p:nvSpPr>
        <p:spPr>
          <a:ln/>
        </p:spPr>
        <p:txBody>
          <a:bodyPr/>
          <a:lstStyle>
            <a:lvl1pPr>
              <a:defRPr/>
            </a:lvl1pPr>
          </a:lstStyle>
          <a:p>
            <a:pPr>
              <a:defRPr/>
            </a:pPr>
            <a:fld id="{C5970A1F-36EE-AC4A-B790-1CFE7EECDED3}" type="slidenum">
              <a:rPr lang="en-US" altLang="en-US"/>
              <a:pPr>
                <a:defRPr/>
              </a:pPr>
              <a:t>‹#›</a:t>
            </a:fld>
            <a:endParaRPr lang="en-US" altLang="en-US"/>
          </a:p>
        </p:txBody>
      </p:sp>
    </p:spTree>
    <p:extLst>
      <p:ext uri="{BB962C8B-B14F-4D97-AF65-F5344CB8AC3E}">
        <p14:creationId xmlns:p14="http://schemas.microsoft.com/office/powerpoint/2010/main" val="3728957538"/>
      </p:ext>
    </p:extLst>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A476F68-C964-6F4C-B323-CADD64DDE3D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F4A41114-0EC5-4244-A8AE-388F27C49018}"/>
              </a:ext>
            </a:extLst>
          </p:cNvPr>
          <p:cNvSpPr>
            <a:spLocks noGrp="1" noChangeArrowheads="1"/>
          </p:cNvSpPr>
          <p:nvPr>
            <p:ph type="sldNum" sz="quarter" idx="11"/>
          </p:nvPr>
        </p:nvSpPr>
        <p:spPr>
          <a:ln/>
        </p:spPr>
        <p:txBody>
          <a:bodyPr/>
          <a:lstStyle>
            <a:lvl1pPr>
              <a:defRPr/>
            </a:lvl1pPr>
          </a:lstStyle>
          <a:p>
            <a:pPr>
              <a:defRPr/>
            </a:pPr>
            <a:fld id="{C811C9BF-9555-1749-A87B-CA7C52D013D0}" type="slidenum">
              <a:rPr lang="en-US" altLang="en-US"/>
              <a:pPr>
                <a:defRPr/>
              </a:pPr>
              <a:t>‹#›</a:t>
            </a:fld>
            <a:endParaRPr lang="en-US" altLang="en-US"/>
          </a:p>
        </p:txBody>
      </p:sp>
    </p:spTree>
    <p:extLst>
      <p:ext uri="{BB962C8B-B14F-4D97-AF65-F5344CB8AC3E}">
        <p14:creationId xmlns:p14="http://schemas.microsoft.com/office/powerpoint/2010/main" val="1350030669"/>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738510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947429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65616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84183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05562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49346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67983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01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93337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27990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92703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80985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14877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lgn="ct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prstClr val="black"/>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851599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669925" indent="-325438">
              <a:buFont typeface="Wingdings" charset="2"/>
              <a:buChar char="q"/>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cxnSp>
        <p:nvCxnSpPr>
          <p:cNvPr id="6" name="Straight Connector 5"/>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78842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902753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cxnSp>
        <p:nvCxnSpPr>
          <p:cNvPr id="7" name="Straight Connector 6"/>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99415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13969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4292052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708088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4124753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1381787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1788343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064039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black&amp;w.png"/>
          <p:cNvPicPr>
            <a:picLocks noChangeAspect="1"/>
          </p:cNvPicPr>
          <p:nvPr userDrawn="1"/>
        </p:nvPicPr>
        <p:blipFill>
          <a:blip r:embed="rId2"/>
          <a:srcRect t="-30672"/>
          <a:stretch>
            <a:fillRect/>
          </a:stretch>
        </p:blipFill>
        <p:spPr>
          <a:xfrm>
            <a:off x="-1" y="0"/>
            <a:ext cx="9144001" cy="6858000"/>
          </a:xfrm>
          <a:prstGeom prst="rect">
            <a:avLst/>
          </a:prstGeom>
          <a:solidFill>
            <a:schemeClr val="bg1"/>
          </a:solidFill>
        </p:spPr>
      </p:pic>
      <p:sp>
        <p:nvSpPr>
          <p:cNvPr id="2" name="Title 1"/>
          <p:cNvSpPr>
            <a:spLocks noGrp="1"/>
          </p:cNvSpPr>
          <p:nvPr>
            <p:ph type="ctrTitle"/>
          </p:nvPr>
        </p:nvSpPr>
        <p:spPr>
          <a:xfrm>
            <a:off x="386494" y="469200"/>
            <a:ext cx="7772400" cy="1308232"/>
          </a:xfrm>
          <a:prstGeom prst="rect">
            <a:avLst/>
          </a:prstGeom>
        </p:spPr>
        <p:txBody>
          <a:bodyPr anchor="t"/>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386494" y="1941516"/>
            <a:ext cx="5009103" cy="1752600"/>
          </a:xfrm>
          <a:prstGeom prst="rect">
            <a:avLst/>
          </a:prstGeom>
        </p:spPr>
        <p:txBody>
          <a:bodyPr/>
          <a:lstStyle>
            <a:lvl1pPr marL="0" indent="0" algn="l">
              <a:buNone/>
              <a:defRPr sz="2800">
                <a:solidFill>
                  <a:schemeClr val="accent1"/>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Rectangle 7"/>
          <p:cNvSpPr/>
          <p:nvPr userDrawn="1"/>
        </p:nvSpPr>
        <p:spPr>
          <a:xfrm>
            <a:off x="-1" y="5967630"/>
            <a:ext cx="9144001" cy="890370"/>
          </a:xfrm>
          <a:prstGeom prst="rect">
            <a:avLst/>
          </a:prstGeom>
          <a:solidFill>
            <a:srgbClr val="FFFFFF">
              <a:alpha val="6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pic>
        <p:nvPicPr>
          <p:cNvPr id="9" name="Picture 8" descr="ecelogorb.psd"/>
          <p:cNvPicPr>
            <a:picLocks noChangeAspect="1"/>
          </p:cNvPicPr>
          <p:nvPr userDrawn="1"/>
        </p:nvPicPr>
        <p:blipFill>
          <a:blip r:embed="rId3">
            <a:lum bright="-8000"/>
          </a:blip>
          <a:stretch>
            <a:fillRect/>
          </a:stretch>
        </p:blipFill>
        <p:spPr>
          <a:xfrm>
            <a:off x="252528" y="6080245"/>
            <a:ext cx="3275179" cy="655036"/>
          </a:xfrm>
          <a:prstGeom prst="rect">
            <a:avLst/>
          </a:prstGeom>
          <a:effectLst/>
        </p:spPr>
      </p:pic>
      <p:pic>
        <p:nvPicPr>
          <p:cNvPr id="10" name="Picture 9" descr="CMU_logo_horiz_black.eps"/>
          <p:cNvPicPr>
            <a:picLocks noChangeAspect="1"/>
          </p:cNvPicPr>
          <p:nvPr userDrawn="1"/>
        </p:nvPicPr>
        <p:blipFill>
          <a:blip r:embed="rId4"/>
          <a:stretch>
            <a:fillRect/>
          </a:stretch>
        </p:blipFill>
        <p:spPr>
          <a:xfrm>
            <a:off x="5108519" y="6259200"/>
            <a:ext cx="3895838" cy="354413"/>
          </a:xfrm>
          <a:prstGeom prst="rect">
            <a:avLst/>
          </a:prstGeom>
          <a:effectLst/>
        </p:spPr>
      </p:pic>
    </p:spTree>
    <p:extLst>
      <p:ext uri="{BB962C8B-B14F-4D97-AF65-F5344CB8AC3E}">
        <p14:creationId xmlns:p14="http://schemas.microsoft.com/office/powerpoint/2010/main" val="14128590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4327"/>
          </a:xfrm>
          <a:prstGeom prst="rect">
            <a:avLst/>
          </a:prstGeom>
        </p:spPr>
        <p:txBody>
          <a:bodyPr/>
          <a:lstStyle>
            <a:lvl1pPr>
              <a:defRPr>
                <a:latin typeface="Arial"/>
              </a:defRPr>
            </a:lvl1pPr>
          </a:lstStyle>
          <a:p>
            <a:r>
              <a:rPr lang="en-US" dirty="0"/>
              <a:t>Click to edit Master title style</a:t>
            </a:r>
          </a:p>
        </p:txBody>
      </p:sp>
      <p:sp>
        <p:nvSpPr>
          <p:cNvPr id="3" name="Content Placeholder 2"/>
          <p:cNvSpPr>
            <a:spLocks noGrp="1"/>
          </p:cNvSpPr>
          <p:nvPr>
            <p:ph idx="1"/>
          </p:nvPr>
        </p:nvSpPr>
        <p:spPr>
          <a:xfrm>
            <a:off x="457200" y="1079500"/>
            <a:ext cx="8229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9994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800">
                <a:solidFill>
                  <a:schemeClr val="accent2"/>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6474858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457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7200" y="274638"/>
            <a:ext cx="8229600" cy="532719"/>
          </a:xfrm>
          <a:prstGeom prst="rect">
            <a:avLst/>
          </a:prstGeom>
        </p:spPr>
        <p:txBody>
          <a:bodyPr/>
          <a:lstStyle>
            <a:lvl1pPr>
              <a:defRPr>
                <a:latin typeface="Arial"/>
              </a:defRPr>
            </a:lvl1pPr>
          </a:lstStyle>
          <a:p>
            <a:r>
              <a:rPr lang="en-US" dirty="0"/>
              <a:t>Click to edit Master title style</a:t>
            </a:r>
          </a:p>
        </p:txBody>
      </p:sp>
      <p:sp>
        <p:nvSpPr>
          <p:cNvPr id="10" name="Content Placeholder 2"/>
          <p:cNvSpPr>
            <a:spLocks noGrp="1"/>
          </p:cNvSpPr>
          <p:nvPr>
            <p:ph idx="14"/>
          </p:nvPr>
        </p:nvSpPr>
        <p:spPr>
          <a:xfrm>
            <a:off x="4648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30542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Text Placeholder 2"/>
          <p:cNvSpPr>
            <a:spLocks noGrp="1"/>
          </p:cNvSpPr>
          <p:nvPr>
            <p:ph type="body" idx="1"/>
          </p:nvPr>
        </p:nvSpPr>
        <p:spPr>
          <a:xfrm>
            <a:off x="457200" y="1170214"/>
            <a:ext cx="4040188"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5" y="1170214"/>
            <a:ext cx="4041775"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Picture Placeholder 10"/>
          <p:cNvSpPr>
            <a:spLocks noGrp="1"/>
          </p:cNvSpPr>
          <p:nvPr>
            <p:ph type="pic" sz="quarter" idx="13"/>
          </p:nvPr>
        </p:nvSpPr>
        <p:spPr>
          <a:xfrm>
            <a:off x="457200"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
        <p:nvSpPr>
          <p:cNvPr id="12" name="Picture Placeholder 10"/>
          <p:cNvSpPr>
            <a:spLocks noGrp="1"/>
          </p:cNvSpPr>
          <p:nvPr>
            <p:ph type="pic" sz="quarter" idx="14"/>
          </p:nvPr>
        </p:nvSpPr>
        <p:spPr>
          <a:xfrm>
            <a:off x="4649788"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Tree>
    <p:extLst>
      <p:ext uri="{BB962C8B-B14F-4D97-AF65-F5344CB8AC3E}">
        <p14:creationId xmlns:p14="http://schemas.microsoft.com/office/powerpoint/2010/main" val="12843829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7568135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25658794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a:defRPr>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7007290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
        <p:nvSpPr>
          <p:cNvPr id="6" name="Text Placeholder 2"/>
          <p:cNvSpPr>
            <a:spLocks noGrp="1"/>
          </p:cNvSpPr>
          <p:nvPr>
            <p:ph idx="1" hasCustomPrompt="1"/>
          </p:nvPr>
        </p:nvSpPr>
        <p:spPr>
          <a:xfrm>
            <a:off x="457200" y="1161143"/>
            <a:ext cx="8229600" cy="4525963"/>
          </a:xfrm>
          <a:prstGeom prst="rect">
            <a:avLst/>
          </a:prstGeom>
        </p:spPr>
        <p:txBody>
          <a:bodyPr vert="horz" lIns="91440" tIns="45720" rIns="91440" bIns="45720" rtlCol="0">
            <a:normAutofit/>
          </a:bodyPr>
          <a:lstStyle>
            <a:lvl1pPr marL="342900" marR="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latin typeface="Arial"/>
              </a:defRPr>
            </a:lvl1pPr>
            <a:lvl2pPr>
              <a:defRPr>
                <a:latin typeface="Arial"/>
              </a:defRPr>
            </a:lvl2pPr>
            <a:lvl3pPr>
              <a:defRPr>
                <a:latin typeface="Arial"/>
              </a:defRPr>
            </a:lvl3pPr>
          </a:lstStyle>
          <a:p>
            <a:pPr marL="342900" marR="0" lvl="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pPr>
            <a:r>
              <a:rPr kumimoji="0" lang="en-US" sz="2800" b="0" i="0" u="none" strike="noStrike" kern="1200" cap="none" spc="0" normalizeH="0" baseline="0" noProof="0" dirty="0">
                <a:ln>
                  <a:noFill/>
                </a:ln>
                <a:solidFill>
                  <a:srgbClr val="585858"/>
                </a:solidFill>
                <a:effectLst/>
                <a:uLnTx/>
                <a:uFillTx/>
                <a:latin typeface="Arial"/>
                <a:ea typeface="+mn-ea"/>
                <a:cs typeface="+mn-cs"/>
              </a:rPr>
              <a:t>Click to edit Master text styles</a:t>
            </a:r>
          </a:p>
          <a:p>
            <a:pPr marL="742950" marR="0" lvl="1" indent="-28575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400" b="0" i="0" u="none" strike="noStrike" kern="1200" cap="none" spc="0" normalizeH="0" baseline="0" noProof="0" dirty="0">
                <a:ln>
                  <a:noFill/>
                </a:ln>
                <a:solidFill>
                  <a:srgbClr val="A1A1A1"/>
                </a:solidFill>
                <a:effectLst/>
                <a:uLnTx/>
                <a:uFillTx/>
                <a:latin typeface="Arial"/>
                <a:ea typeface="+mn-ea"/>
                <a:cs typeface="+mn-cs"/>
              </a:rPr>
              <a:t>Second level</a:t>
            </a:r>
          </a:p>
          <a:p>
            <a:pPr marL="1143000" marR="0" lvl="2" indent="-22860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mn-cs"/>
              </a:rPr>
              <a:t>Third level</a:t>
            </a:r>
          </a:p>
        </p:txBody>
      </p:sp>
    </p:spTree>
    <p:extLst>
      <p:ext uri="{BB962C8B-B14F-4D97-AF65-F5344CB8AC3E}">
        <p14:creationId xmlns:p14="http://schemas.microsoft.com/office/powerpoint/2010/main" val="6348755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400">
                <a:solidFill>
                  <a:schemeClr val="accent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3433451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37557"/>
            <a:ext cx="5486400" cy="4114800"/>
          </a:xfrm>
          <a:prstGeom prst="rect">
            <a:avLst/>
          </a:prstGeom>
        </p:spPr>
        <p:txBody>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52357"/>
            <a:ext cx="5486400" cy="804862"/>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17330820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defRPr>
            </a:lvl1pPr>
          </a:lstStyle>
          <a:p>
            <a:r>
              <a:rPr lang="en-US" dirty="0"/>
              <a:t>Click to edit Master title style</a:t>
            </a:r>
          </a:p>
        </p:txBody>
      </p:sp>
      <p:sp>
        <p:nvSpPr>
          <p:cNvPr id="7" name="Picture Placeholder 2"/>
          <p:cNvSpPr>
            <a:spLocks noGrp="1"/>
          </p:cNvSpPr>
          <p:nvPr>
            <p:ph type="pic" idx="1"/>
          </p:nvPr>
        </p:nvSpPr>
        <p:spPr>
          <a:xfrm>
            <a:off x="3316288" y="1070426"/>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ext Placeholder 3"/>
          <p:cNvSpPr>
            <a:spLocks noGrp="1"/>
          </p:cNvSpPr>
          <p:nvPr>
            <p:ph type="body" sz="half" idx="2"/>
          </p:nvPr>
        </p:nvSpPr>
        <p:spPr>
          <a:xfrm>
            <a:off x="3316288" y="5185226"/>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3"/>
          <p:cNvSpPr>
            <a:spLocks noGrp="1"/>
          </p:cNvSpPr>
          <p:nvPr>
            <p:ph type="body" sz="half" idx="10"/>
          </p:nvPr>
        </p:nvSpPr>
        <p:spPr>
          <a:xfrm>
            <a:off x="457201" y="1070426"/>
            <a:ext cx="2859088" cy="491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086408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7" name="Rectangle 6"/>
          <p:cNvSpPr/>
          <p:nvPr userDrawn="1"/>
        </p:nvSpPr>
        <p:spPr>
          <a:xfrm>
            <a:off x="3184071" y="145143"/>
            <a:ext cx="5959929" cy="7710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355835429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28330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86267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9207392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8135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26856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25278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169054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01131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04371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259447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7013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17006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66901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4575415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794586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63737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687740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0902921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883835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52566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30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149436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839681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767893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148663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4215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3920490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163421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423753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72478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4798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1.pn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10.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pn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1.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image" Target="../media/image1.png"/><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2.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image" Target="../media/image1.png"/><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3.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4.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image" Target="../media/image1.png"/><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theme" Target="../theme/theme15.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theme" Target="../theme/theme16.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image" Target="../media/image1.png"/><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heme" Target="../theme/theme17.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6.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theme" Target="../theme/theme18.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theme" Target="../theme/theme19.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2" Type="http://schemas.openxmlformats.org/officeDocument/2006/relationships/slideLayout" Target="../slideLayouts/slideLayout191.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09.xml"/><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theme" Target="../theme/theme20.xml"/><Relationship Id="rId2" Type="http://schemas.openxmlformats.org/officeDocument/2006/relationships/slideLayout" Target="../slideLayouts/slideLayout203.xml"/><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slideLayout" Target="../slideLayouts/slideLayout212.xml"/><Relationship Id="rId5" Type="http://schemas.openxmlformats.org/officeDocument/2006/relationships/slideLayout" Target="../slideLayouts/slideLayout206.xml"/><Relationship Id="rId10" Type="http://schemas.openxmlformats.org/officeDocument/2006/relationships/slideLayout" Target="../slideLayouts/slideLayout211.xml"/><Relationship Id="rId4" Type="http://schemas.openxmlformats.org/officeDocument/2006/relationships/slideLayout" Target="../slideLayouts/slideLayout205.xml"/><Relationship Id="rId9" Type="http://schemas.openxmlformats.org/officeDocument/2006/relationships/slideLayout" Target="../slideLayouts/slideLayout21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0.xml"/><Relationship Id="rId13" Type="http://schemas.openxmlformats.org/officeDocument/2006/relationships/image" Target="../media/image1.png"/><Relationship Id="rId3" Type="http://schemas.openxmlformats.org/officeDocument/2006/relationships/slideLayout" Target="../slideLayouts/slideLayout215.xml"/><Relationship Id="rId7" Type="http://schemas.openxmlformats.org/officeDocument/2006/relationships/slideLayout" Target="../slideLayouts/slideLayout219.xml"/><Relationship Id="rId12" Type="http://schemas.openxmlformats.org/officeDocument/2006/relationships/theme" Target="../theme/theme21.xml"/><Relationship Id="rId2" Type="http://schemas.openxmlformats.org/officeDocument/2006/relationships/slideLayout" Target="../slideLayouts/slideLayout214.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slideLayout" Target="../slideLayouts/slideLayout223.xml"/><Relationship Id="rId5" Type="http://schemas.openxmlformats.org/officeDocument/2006/relationships/slideLayout" Target="../slideLayouts/slideLayout217.xml"/><Relationship Id="rId10" Type="http://schemas.openxmlformats.org/officeDocument/2006/relationships/slideLayout" Target="../slideLayouts/slideLayout222.xml"/><Relationship Id="rId4" Type="http://schemas.openxmlformats.org/officeDocument/2006/relationships/slideLayout" Target="../slideLayouts/slideLayout216.xml"/><Relationship Id="rId9" Type="http://schemas.openxmlformats.org/officeDocument/2006/relationships/slideLayout" Target="../slideLayouts/slideLayout221.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1.xml"/><Relationship Id="rId3" Type="http://schemas.openxmlformats.org/officeDocument/2006/relationships/slideLayout" Target="../slideLayouts/slideLayout226.xml"/><Relationship Id="rId7" Type="http://schemas.openxmlformats.org/officeDocument/2006/relationships/slideLayout" Target="../slideLayouts/slideLayout230.xml"/><Relationship Id="rId12" Type="http://schemas.openxmlformats.org/officeDocument/2006/relationships/theme" Target="../theme/theme22.xml"/><Relationship Id="rId2" Type="http://schemas.openxmlformats.org/officeDocument/2006/relationships/slideLayout" Target="../slideLayouts/slideLayout225.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5" Type="http://schemas.openxmlformats.org/officeDocument/2006/relationships/slideLayout" Target="../slideLayouts/slideLayout228.xml"/><Relationship Id="rId10" Type="http://schemas.openxmlformats.org/officeDocument/2006/relationships/slideLayout" Target="../slideLayouts/slideLayout233.xml"/><Relationship Id="rId4" Type="http://schemas.openxmlformats.org/officeDocument/2006/relationships/slideLayout" Target="../slideLayouts/slideLayout227.xml"/><Relationship Id="rId9" Type="http://schemas.openxmlformats.org/officeDocument/2006/relationships/slideLayout" Target="../slideLayouts/slideLayout232.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42.xml"/><Relationship Id="rId13" Type="http://schemas.openxmlformats.org/officeDocument/2006/relationships/theme" Target="../theme/theme23.xml"/><Relationship Id="rId3" Type="http://schemas.openxmlformats.org/officeDocument/2006/relationships/slideLayout" Target="../slideLayouts/slideLayout237.xml"/><Relationship Id="rId7" Type="http://schemas.openxmlformats.org/officeDocument/2006/relationships/slideLayout" Target="../slideLayouts/slideLayout241.xml"/><Relationship Id="rId12" Type="http://schemas.openxmlformats.org/officeDocument/2006/relationships/slideLayout" Target="../slideLayouts/slideLayout246.xml"/><Relationship Id="rId2" Type="http://schemas.openxmlformats.org/officeDocument/2006/relationships/slideLayout" Target="../slideLayouts/slideLayout236.xml"/><Relationship Id="rId1" Type="http://schemas.openxmlformats.org/officeDocument/2006/relationships/slideLayout" Target="../slideLayouts/slideLayout235.xml"/><Relationship Id="rId6" Type="http://schemas.openxmlformats.org/officeDocument/2006/relationships/slideLayout" Target="../slideLayouts/slideLayout240.xml"/><Relationship Id="rId11" Type="http://schemas.openxmlformats.org/officeDocument/2006/relationships/slideLayout" Target="../slideLayouts/slideLayout245.xml"/><Relationship Id="rId5" Type="http://schemas.openxmlformats.org/officeDocument/2006/relationships/slideLayout" Target="../slideLayouts/slideLayout239.xml"/><Relationship Id="rId10" Type="http://schemas.openxmlformats.org/officeDocument/2006/relationships/slideLayout" Target="../slideLayouts/slideLayout244.xml"/><Relationship Id="rId4" Type="http://schemas.openxmlformats.org/officeDocument/2006/relationships/slideLayout" Target="../slideLayouts/slideLayout238.xml"/><Relationship Id="rId9" Type="http://schemas.openxmlformats.org/officeDocument/2006/relationships/slideLayout" Target="../slideLayouts/slideLayout24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54.xml"/><Relationship Id="rId13" Type="http://schemas.openxmlformats.org/officeDocument/2006/relationships/theme" Target="../theme/theme24.xml"/><Relationship Id="rId3" Type="http://schemas.openxmlformats.org/officeDocument/2006/relationships/slideLayout" Target="../slideLayouts/slideLayout249.xml"/><Relationship Id="rId7" Type="http://schemas.openxmlformats.org/officeDocument/2006/relationships/slideLayout" Target="../slideLayouts/slideLayout253.xml"/><Relationship Id="rId12" Type="http://schemas.openxmlformats.org/officeDocument/2006/relationships/slideLayout" Target="../slideLayouts/slideLayout258.xml"/><Relationship Id="rId2" Type="http://schemas.openxmlformats.org/officeDocument/2006/relationships/slideLayout" Target="../slideLayouts/slideLayout248.xml"/><Relationship Id="rId1" Type="http://schemas.openxmlformats.org/officeDocument/2006/relationships/slideLayout" Target="../slideLayouts/slideLayout247.xml"/><Relationship Id="rId6" Type="http://schemas.openxmlformats.org/officeDocument/2006/relationships/slideLayout" Target="../slideLayouts/slideLayout252.xml"/><Relationship Id="rId11" Type="http://schemas.openxmlformats.org/officeDocument/2006/relationships/slideLayout" Target="../slideLayouts/slideLayout257.xml"/><Relationship Id="rId5" Type="http://schemas.openxmlformats.org/officeDocument/2006/relationships/slideLayout" Target="../slideLayouts/slideLayout251.xml"/><Relationship Id="rId10" Type="http://schemas.openxmlformats.org/officeDocument/2006/relationships/slideLayout" Target="../slideLayouts/slideLayout256.xml"/><Relationship Id="rId4" Type="http://schemas.openxmlformats.org/officeDocument/2006/relationships/slideLayout" Target="../slideLayouts/slideLayout250.xml"/><Relationship Id="rId9" Type="http://schemas.openxmlformats.org/officeDocument/2006/relationships/slideLayout" Target="../slideLayouts/slideLayout255.xml"/><Relationship Id="rId14" Type="http://schemas.openxmlformats.org/officeDocument/2006/relationships/image" Target="../media/image1.png"/></Relationships>
</file>

<file path=ppt/slideMasters/_rels/slideMaster25.xml.rels><?xml version="1.0" encoding="UTF-8" standalone="yes"?>
<Relationships xmlns="http://schemas.openxmlformats.org/package/2006/relationships"><Relationship Id="rId8" Type="http://schemas.openxmlformats.org/officeDocument/2006/relationships/theme" Target="../theme/theme25.xml"/><Relationship Id="rId3" Type="http://schemas.openxmlformats.org/officeDocument/2006/relationships/slideLayout" Target="../slideLayouts/slideLayout261.xml"/><Relationship Id="rId7" Type="http://schemas.openxmlformats.org/officeDocument/2006/relationships/slideLayout" Target="../slideLayouts/slideLayout265.xml"/><Relationship Id="rId2" Type="http://schemas.openxmlformats.org/officeDocument/2006/relationships/slideLayout" Target="../slideLayouts/slideLayout260.xml"/><Relationship Id="rId1" Type="http://schemas.openxmlformats.org/officeDocument/2006/relationships/slideLayout" Target="../slideLayouts/slideLayout259.xml"/><Relationship Id="rId6" Type="http://schemas.openxmlformats.org/officeDocument/2006/relationships/slideLayout" Target="../slideLayouts/slideLayout264.xml"/><Relationship Id="rId5" Type="http://schemas.openxmlformats.org/officeDocument/2006/relationships/slideLayout" Target="../slideLayouts/slideLayout263.xml"/><Relationship Id="rId4" Type="http://schemas.openxmlformats.org/officeDocument/2006/relationships/slideLayout" Target="../slideLayouts/slideLayout262.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73.xml"/><Relationship Id="rId13" Type="http://schemas.openxmlformats.org/officeDocument/2006/relationships/image" Target="../media/image1.png"/><Relationship Id="rId3" Type="http://schemas.openxmlformats.org/officeDocument/2006/relationships/slideLayout" Target="../slideLayouts/slideLayout268.xml"/><Relationship Id="rId7" Type="http://schemas.openxmlformats.org/officeDocument/2006/relationships/slideLayout" Target="../slideLayouts/slideLayout272.xml"/><Relationship Id="rId12" Type="http://schemas.openxmlformats.org/officeDocument/2006/relationships/theme" Target="../theme/theme26.xml"/><Relationship Id="rId2" Type="http://schemas.openxmlformats.org/officeDocument/2006/relationships/slideLayout" Target="../slideLayouts/slideLayout267.xml"/><Relationship Id="rId1" Type="http://schemas.openxmlformats.org/officeDocument/2006/relationships/slideLayout" Target="../slideLayouts/slideLayout266.xml"/><Relationship Id="rId6" Type="http://schemas.openxmlformats.org/officeDocument/2006/relationships/slideLayout" Target="../slideLayouts/slideLayout271.xml"/><Relationship Id="rId11" Type="http://schemas.openxmlformats.org/officeDocument/2006/relationships/slideLayout" Target="../slideLayouts/slideLayout276.xml"/><Relationship Id="rId5" Type="http://schemas.openxmlformats.org/officeDocument/2006/relationships/slideLayout" Target="../slideLayouts/slideLayout270.xml"/><Relationship Id="rId10" Type="http://schemas.openxmlformats.org/officeDocument/2006/relationships/slideLayout" Target="../slideLayouts/slideLayout275.xml"/><Relationship Id="rId4" Type="http://schemas.openxmlformats.org/officeDocument/2006/relationships/slideLayout" Target="../slideLayouts/slideLayout269.xml"/><Relationship Id="rId9" Type="http://schemas.openxmlformats.org/officeDocument/2006/relationships/slideLayout" Target="../slideLayouts/slideLayout27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84.xml"/><Relationship Id="rId13" Type="http://schemas.openxmlformats.org/officeDocument/2006/relationships/image" Target="../media/image1.png"/><Relationship Id="rId3" Type="http://schemas.openxmlformats.org/officeDocument/2006/relationships/slideLayout" Target="../slideLayouts/slideLayout279.xml"/><Relationship Id="rId7" Type="http://schemas.openxmlformats.org/officeDocument/2006/relationships/slideLayout" Target="../slideLayouts/slideLayout283.xml"/><Relationship Id="rId12" Type="http://schemas.openxmlformats.org/officeDocument/2006/relationships/theme" Target="../theme/theme27.xml"/><Relationship Id="rId2" Type="http://schemas.openxmlformats.org/officeDocument/2006/relationships/slideLayout" Target="../slideLayouts/slideLayout278.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5" Type="http://schemas.openxmlformats.org/officeDocument/2006/relationships/slideLayout" Target="../slideLayouts/slideLayout281.xml"/><Relationship Id="rId10" Type="http://schemas.openxmlformats.org/officeDocument/2006/relationships/slideLayout" Target="../slideLayouts/slideLayout286.xml"/><Relationship Id="rId4" Type="http://schemas.openxmlformats.org/officeDocument/2006/relationships/slideLayout" Target="../slideLayouts/slideLayout280.xml"/><Relationship Id="rId9" Type="http://schemas.openxmlformats.org/officeDocument/2006/relationships/slideLayout" Target="../slideLayouts/slideLayout28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295.xml"/><Relationship Id="rId13" Type="http://schemas.openxmlformats.org/officeDocument/2006/relationships/image" Target="../media/image1.png"/><Relationship Id="rId3" Type="http://schemas.openxmlformats.org/officeDocument/2006/relationships/slideLayout" Target="../slideLayouts/slideLayout290.xml"/><Relationship Id="rId7" Type="http://schemas.openxmlformats.org/officeDocument/2006/relationships/slideLayout" Target="../slideLayouts/slideLayout294.xml"/><Relationship Id="rId12" Type="http://schemas.openxmlformats.org/officeDocument/2006/relationships/theme" Target="../theme/theme28.xml"/><Relationship Id="rId2" Type="http://schemas.openxmlformats.org/officeDocument/2006/relationships/slideLayout" Target="../slideLayouts/slideLayout289.xml"/><Relationship Id="rId1" Type="http://schemas.openxmlformats.org/officeDocument/2006/relationships/slideLayout" Target="../slideLayouts/slideLayout288.xml"/><Relationship Id="rId6" Type="http://schemas.openxmlformats.org/officeDocument/2006/relationships/slideLayout" Target="../slideLayouts/slideLayout293.xml"/><Relationship Id="rId11" Type="http://schemas.openxmlformats.org/officeDocument/2006/relationships/slideLayout" Target="../slideLayouts/slideLayout298.xml"/><Relationship Id="rId5" Type="http://schemas.openxmlformats.org/officeDocument/2006/relationships/slideLayout" Target="../slideLayouts/slideLayout292.xml"/><Relationship Id="rId10" Type="http://schemas.openxmlformats.org/officeDocument/2006/relationships/slideLayout" Target="../slideLayouts/slideLayout297.xml"/><Relationship Id="rId4" Type="http://schemas.openxmlformats.org/officeDocument/2006/relationships/slideLayout" Target="../slideLayouts/slideLayout291.xml"/><Relationship Id="rId9" Type="http://schemas.openxmlformats.org/officeDocument/2006/relationships/slideLayout" Target="../slideLayouts/slideLayout29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06.xml"/><Relationship Id="rId3" Type="http://schemas.openxmlformats.org/officeDocument/2006/relationships/slideLayout" Target="../slideLayouts/slideLayout301.xml"/><Relationship Id="rId7" Type="http://schemas.openxmlformats.org/officeDocument/2006/relationships/slideLayout" Target="../slideLayouts/slideLayout305.xml"/><Relationship Id="rId12" Type="http://schemas.openxmlformats.org/officeDocument/2006/relationships/theme" Target="../theme/theme29.xml"/><Relationship Id="rId2" Type="http://schemas.openxmlformats.org/officeDocument/2006/relationships/slideLayout" Target="../slideLayouts/slideLayout300.xml"/><Relationship Id="rId1" Type="http://schemas.openxmlformats.org/officeDocument/2006/relationships/slideLayout" Target="../slideLayouts/slideLayout299.xml"/><Relationship Id="rId6" Type="http://schemas.openxmlformats.org/officeDocument/2006/relationships/slideLayout" Target="../slideLayouts/slideLayout304.xml"/><Relationship Id="rId11" Type="http://schemas.openxmlformats.org/officeDocument/2006/relationships/slideLayout" Target="../slideLayouts/slideLayout309.xml"/><Relationship Id="rId5" Type="http://schemas.openxmlformats.org/officeDocument/2006/relationships/slideLayout" Target="../slideLayouts/slideLayout303.xml"/><Relationship Id="rId10" Type="http://schemas.openxmlformats.org/officeDocument/2006/relationships/slideLayout" Target="../slideLayouts/slideLayout308.xml"/><Relationship Id="rId4" Type="http://schemas.openxmlformats.org/officeDocument/2006/relationships/slideLayout" Target="../slideLayouts/slideLayout302.xml"/><Relationship Id="rId9" Type="http://schemas.openxmlformats.org/officeDocument/2006/relationships/slideLayout" Target="../slideLayouts/slideLayout30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17.xml"/><Relationship Id="rId13" Type="http://schemas.openxmlformats.org/officeDocument/2006/relationships/theme" Target="../theme/theme30.xml"/><Relationship Id="rId3" Type="http://schemas.openxmlformats.org/officeDocument/2006/relationships/slideLayout" Target="../slideLayouts/slideLayout312.xml"/><Relationship Id="rId7" Type="http://schemas.openxmlformats.org/officeDocument/2006/relationships/slideLayout" Target="../slideLayouts/slideLayout316.xml"/><Relationship Id="rId12" Type="http://schemas.openxmlformats.org/officeDocument/2006/relationships/slideLayout" Target="../slideLayouts/slideLayout321.xml"/><Relationship Id="rId2" Type="http://schemas.openxmlformats.org/officeDocument/2006/relationships/slideLayout" Target="../slideLayouts/slideLayout311.xml"/><Relationship Id="rId1" Type="http://schemas.openxmlformats.org/officeDocument/2006/relationships/slideLayout" Target="../slideLayouts/slideLayout310.xml"/><Relationship Id="rId6" Type="http://schemas.openxmlformats.org/officeDocument/2006/relationships/slideLayout" Target="../slideLayouts/slideLayout315.xml"/><Relationship Id="rId11" Type="http://schemas.openxmlformats.org/officeDocument/2006/relationships/slideLayout" Target="../slideLayouts/slideLayout320.xml"/><Relationship Id="rId5" Type="http://schemas.openxmlformats.org/officeDocument/2006/relationships/slideLayout" Target="../slideLayouts/slideLayout314.xml"/><Relationship Id="rId10" Type="http://schemas.openxmlformats.org/officeDocument/2006/relationships/slideLayout" Target="../slideLayouts/slideLayout319.xml"/><Relationship Id="rId4" Type="http://schemas.openxmlformats.org/officeDocument/2006/relationships/slideLayout" Target="../slideLayouts/slideLayout313.xml"/><Relationship Id="rId9" Type="http://schemas.openxmlformats.org/officeDocument/2006/relationships/slideLayout" Target="../slideLayouts/slideLayout31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image" Target="../media/image5.emf"/><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image" Target="../media/image4.png"/><Relationship Id="rId2" Type="http://schemas.openxmlformats.org/officeDocument/2006/relationships/slideLayout" Target="../slideLayouts/slideLayout57.xml"/><Relationship Id="rId16" Type="http://schemas.openxmlformats.org/officeDocument/2006/relationships/image" Target="../media/image3.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2.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pn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8.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9.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0"/>
            <a:ext cx="8610600" cy="90872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941076515"/>
      </p:ext>
    </p:extLst>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4174514676"/>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285720" y="6357958"/>
            <a:ext cx="1347679" cy="389938"/>
          </a:xfrm>
          <a:prstGeom prst="rect">
            <a:avLst/>
          </a:prstGeom>
        </p:spPr>
      </p:pic>
    </p:spTree>
    <p:extLst>
      <p:ext uri="{BB962C8B-B14F-4D97-AF65-F5344CB8AC3E}">
        <p14:creationId xmlns:p14="http://schemas.microsoft.com/office/powerpoint/2010/main" val="2503778565"/>
      </p:ext>
    </p:extLst>
  </p:cSld>
  <p:clrMap bg1="lt1" tx1="dk1" bg2="lt2" tx2="dk2" accent1="accent1" accent2="accent2" accent3="accent3" accent4="accent4" accent5="accent5" accent6="accent6" hlink="hlink" folHlink="folHlink"/>
  <p:sldLayoutIdLst>
    <p:sldLayoutId id="2147484523" r:id="rId1"/>
    <p:sldLayoutId id="2147484524" r:id="rId2"/>
    <p:sldLayoutId id="2147484525" r:id="rId3"/>
    <p:sldLayoutId id="2147484526" r:id="rId4"/>
    <p:sldLayoutId id="2147484527" r:id="rId5"/>
    <p:sldLayoutId id="2147484528" r:id="rId6"/>
    <p:sldLayoutId id="2147484529" r:id="rId7"/>
    <p:sldLayoutId id="2147484530" r:id="rId8"/>
    <p:sldLayoutId id="2147484531" r:id="rId9"/>
    <p:sldLayoutId id="2147484532" r:id="rId10"/>
    <p:sldLayoutId id="214748453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2586202913"/>
      </p:ext>
    </p:extLst>
  </p:cSld>
  <p:clrMap bg1="lt1" tx1="dk1" bg2="lt2" tx2="dk2" accent1="accent1" accent2="accent2" accent3="accent3" accent4="accent4" accent5="accent5" accent6="accent6" hlink="hlink" folHlink="folHlink"/>
  <p:sldLayoutIdLst>
    <p:sldLayoutId id="2147484572" r:id="rId1"/>
    <p:sldLayoutId id="2147484573" r:id="rId2"/>
    <p:sldLayoutId id="2147484574" r:id="rId3"/>
    <p:sldLayoutId id="2147484575" r:id="rId4"/>
    <p:sldLayoutId id="2147484576" r:id="rId5"/>
    <p:sldLayoutId id="2147484577" r:id="rId6"/>
    <p:sldLayoutId id="2147484578" r:id="rId7"/>
    <p:sldLayoutId id="2147484579" r:id="rId8"/>
    <p:sldLayoutId id="2147484580" r:id="rId9"/>
    <p:sldLayoutId id="2147484581" r:id="rId10"/>
    <p:sldLayoutId id="214748458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2753442"/>
      </p:ext>
    </p:extLst>
  </p:cSld>
  <p:clrMap bg1="lt1" tx1="dk1" bg2="lt2" tx2="dk2" accent1="accent1" accent2="accent2" accent3="accent3" accent4="accent4" accent5="accent5" accent6="accent6" hlink="hlink" folHlink="folHlink"/>
  <p:sldLayoutIdLst>
    <p:sldLayoutId id="2147484778" r:id="rId1"/>
    <p:sldLayoutId id="2147484779" r:id="rId2"/>
    <p:sldLayoutId id="2147484780" r:id="rId3"/>
    <p:sldLayoutId id="2147484781" r:id="rId4"/>
    <p:sldLayoutId id="2147484782" r:id="rId5"/>
    <p:sldLayoutId id="2147484783" r:id="rId6"/>
    <p:sldLayoutId id="2147484784" r:id="rId7"/>
    <p:sldLayoutId id="2147484785" r:id="rId8"/>
    <p:sldLayoutId id="2147484786" r:id="rId9"/>
    <p:sldLayoutId id="2147484787" r:id="rId10"/>
    <p:sldLayoutId id="214748478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27860052"/>
      </p:ext>
    </p:extLst>
  </p:cSld>
  <p:clrMap bg1="lt1" tx1="dk1" bg2="lt2" tx2="dk2" accent1="accent1" accent2="accent2" accent3="accent3" accent4="accent4" accent5="accent5" accent6="accent6" hlink="hlink" folHlink="folHlink"/>
  <p:sldLayoutIdLst>
    <p:sldLayoutId id="2147484838" r:id="rId1"/>
    <p:sldLayoutId id="2147484839"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2151711694"/>
      </p:ext>
    </p:extLst>
  </p:cSld>
  <p:clrMap bg1="lt1" tx1="dk1" bg2="lt2" tx2="dk2" accent1="accent1" accent2="accent2" accent3="accent3" accent4="accent4" accent5="accent5" accent6="accent6" hlink="hlink" folHlink="folHlink"/>
  <p:sldLayoutIdLst>
    <p:sldLayoutId id="2147484850" r:id="rId1"/>
    <p:sldLayoutId id="2147484851" r:id="rId2"/>
    <p:sldLayoutId id="2147484852" r:id="rId3"/>
    <p:sldLayoutId id="2147484853" r:id="rId4"/>
    <p:sldLayoutId id="2147484854" r:id="rId5"/>
    <p:sldLayoutId id="2147484855" r:id="rId6"/>
    <p:sldLayoutId id="2147484856" r:id="rId7"/>
    <p:sldLayoutId id="2147484857" r:id="rId8"/>
    <p:sldLayoutId id="2147484858" r:id="rId9"/>
    <p:sldLayoutId id="2147484859" r:id="rId10"/>
    <p:sldLayoutId id="2147484860"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3691673417"/>
      </p:ext>
    </p:extLst>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1079760595"/>
      </p:ext>
    </p:extLst>
  </p:cSld>
  <p:clrMap bg1="lt1" tx1="dk1" bg2="lt2" tx2="dk2" accent1="accent1" accent2="accent2" accent3="accent3" accent4="accent4" accent5="accent5" accent6="accent6" hlink="hlink" folHlink="folHlink"/>
  <p:sldLayoutIdLst>
    <p:sldLayoutId id="2147484874" r:id="rId1"/>
    <p:sldLayoutId id="2147484875" r:id="rId2"/>
    <p:sldLayoutId id="2147484876" r:id="rId3"/>
    <p:sldLayoutId id="2147484877" r:id="rId4"/>
    <p:sldLayoutId id="2147484878" r:id="rId5"/>
    <p:sldLayoutId id="2147484879" r:id="rId6"/>
    <p:sldLayoutId id="2147484880" r:id="rId7"/>
    <p:sldLayoutId id="2147484881" r:id="rId8"/>
    <p:sldLayoutId id="2147484882" r:id="rId9"/>
    <p:sldLayoutId id="2147484883" r:id="rId10"/>
    <p:sldLayoutId id="2147484884"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62"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43363"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charset="0"/>
              </a:defRPr>
            </a:lvl1pPr>
          </a:lstStyle>
          <a:p>
            <a:pPr fontAlgn="base">
              <a:spcBef>
                <a:spcPct val="0"/>
              </a:spcBef>
              <a:spcAft>
                <a:spcPct val="0"/>
              </a:spcAft>
              <a:defRPr/>
            </a:pPr>
            <a:r>
              <a:rPr lang="en-US">
                <a:ea typeface="ＭＳ Ｐゴシック" charset="0"/>
                <a:cs typeface="ＭＳ Ｐゴシック" charset="0"/>
              </a:rPr>
              <a:t>Juan Gómez Luna Peking University. Beijing, September 7, 2015 </a:t>
            </a: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defRPr>
            </a:lvl1pPr>
          </a:lstStyle>
          <a:p>
            <a:pPr fontAlgn="base">
              <a:spcBef>
                <a:spcPct val="0"/>
              </a:spcBef>
              <a:spcAft>
                <a:spcPct val="0"/>
              </a:spcAft>
              <a:defRPr/>
            </a:pPr>
            <a:fld id="{12B59C95-9F24-CC4B-832C-1D8C21792A43}" type="slidenum">
              <a:rPr lang="en-US">
                <a:ea typeface="ＭＳ Ｐゴシック" charset="0"/>
                <a:cs typeface="ＭＳ Ｐゴシック" charset="0"/>
              </a:rPr>
              <a:pPr fontAlgn="base">
                <a:spcBef>
                  <a:spcPct val="0"/>
                </a:spcBef>
                <a:spcAft>
                  <a:spcPct val="0"/>
                </a:spcAft>
                <a:defRPr/>
              </a:pPr>
              <a:t>‹#›</a:t>
            </a:fld>
            <a:endParaRPr lang="en-US">
              <a:ea typeface="ＭＳ Ｐゴシック" charset="0"/>
              <a:cs typeface="ＭＳ Ｐゴシック" charset="0"/>
            </a:endParaRPr>
          </a:p>
        </p:txBody>
      </p:sp>
      <p:sp>
        <p:nvSpPr>
          <p:cNvPr id="143366"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43367"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43368"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5159085"/>
      </p:ext>
    </p:extLst>
  </p:cSld>
  <p:clrMap bg1="lt1" tx1="dk1" bg2="lt2" tx2="dk2" accent1="accent1" accent2="accent2" accent3="accent3" accent4="accent4" accent5="accent5" accent6="accent6" hlink="hlink" folHlink="folHlink"/>
  <p:sldLayoutIdLst>
    <p:sldLayoutId id="2147484970" r:id="rId1"/>
    <p:sldLayoutId id="2147484971" r:id="rId2"/>
    <p:sldLayoutId id="2147484972" r:id="rId3"/>
    <p:sldLayoutId id="2147484973" r:id="rId4"/>
    <p:sldLayoutId id="2147484974" r:id="rId5"/>
    <p:sldLayoutId id="2147484975" r:id="rId6"/>
    <p:sldLayoutId id="2147484976" r:id="rId7"/>
    <p:sldLayoutId id="2147484977" r:id="rId8"/>
    <p:sldLayoutId id="2147484978" r:id="rId9"/>
    <p:sldLayoutId id="2147484979" r:id="rId10"/>
    <p:sldLayoutId id="2147484980" r:id="rId11"/>
    <p:sldLayoutId id="2147484981" r:id="rId12"/>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858009255"/>
      </p:ext>
    </p:extLst>
  </p:cSld>
  <p:clrMap bg1="lt1" tx1="dk1" bg2="lt2" tx2="dk2" accent1="accent1" accent2="accent2" accent3="accent3" accent4="accent4" accent5="accent5" accent6="accent6" hlink="hlink" folHlink="folHlink"/>
  <p:sldLayoutIdLst>
    <p:sldLayoutId id="2147485411" r:id="rId1"/>
    <p:sldLayoutId id="2147485412" r:id="rId2"/>
    <p:sldLayoutId id="2147485413" r:id="rId3"/>
    <p:sldLayoutId id="2147485414" r:id="rId4"/>
    <p:sldLayoutId id="2147485415" r:id="rId5"/>
    <p:sldLayoutId id="2147485416" r:id="rId6"/>
    <p:sldLayoutId id="2147485417" r:id="rId7"/>
    <p:sldLayoutId id="2147485418" r:id="rId8"/>
    <p:sldLayoutId id="2147485419" r:id="rId9"/>
    <p:sldLayoutId id="2147485420" r:id="rId10"/>
    <p:sldLayoutId id="214748542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15848122"/>
      </p:ext>
    </p:extLst>
  </p:cSld>
  <p:clrMap bg1="lt1" tx1="dk1" bg2="lt2" tx2="dk2" accent1="accent1" accent2="accent2" accent3="accent3" accent4="accent4" accent5="accent5" accent6="accent6" hlink="hlink" folHlink="folHlink"/>
  <p:sldLayoutIdLst>
    <p:sldLayoutId id="2147485521" r:id="rId1"/>
    <p:sldLayoutId id="2147485522" r:id="rId2"/>
    <p:sldLayoutId id="2147485523" r:id="rId3"/>
    <p:sldLayoutId id="2147485524" r:id="rId4"/>
    <p:sldLayoutId id="2147485525" r:id="rId5"/>
    <p:sldLayoutId id="2147485526" r:id="rId6"/>
    <p:sldLayoutId id="2147485527" r:id="rId7"/>
    <p:sldLayoutId id="2147485528" r:id="rId8"/>
    <p:sldLayoutId id="2147485529" r:id="rId9"/>
    <p:sldLayoutId id="2147485530" r:id="rId10"/>
    <p:sldLayoutId id="214748553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75632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1921638257"/>
      </p:ext>
    </p:extLst>
  </p:cSld>
  <p:clrMap bg1="lt1" tx1="dk1" bg2="lt2" tx2="dk2" accent1="accent1" accent2="accent2" accent3="accent3" accent4="accent4" accent5="accent5" accent6="accent6" hlink="hlink" folHlink="folHlink"/>
  <p:sldLayoutIdLst>
    <p:sldLayoutId id="2147485533" r:id="rId1"/>
    <p:sldLayoutId id="2147485534" r:id="rId2"/>
    <p:sldLayoutId id="2147485535" r:id="rId3"/>
    <p:sldLayoutId id="2147485536" r:id="rId4"/>
    <p:sldLayoutId id="2147485537" r:id="rId5"/>
    <p:sldLayoutId id="2147485538" r:id="rId6"/>
    <p:sldLayoutId id="2147485539" r:id="rId7"/>
    <p:sldLayoutId id="2147485540" r:id="rId8"/>
    <p:sldLayoutId id="2147485541" r:id="rId9"/>
    <p:sldLayoutId id="2147485542" r:id="rId10"/>
    <p:sldLayoutId id="214748554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2826778"/>
      </p:ext>
    </p:extLst>
  </p:cSld>
  <p:clrMap bg1="lt1" tx1="dk1" bg2="lt2" tx2="dk2" accent1="accent1" accent2="accent2" accent3="accent3" accent4="accent4" accent5="accent5" accent6="accent6" hlink="hlink" folHlink="folHlink"/>
  <p:sldLayoutIdLst>
    <p:sldLayoutId id="2147485666" r:id="rId1"/>
    <p:sldLayoutId id="2147485667" r:id="rId2"/>
    <p:sldLayoutId id="2147485668" r:id="rId3"/>
    <p:sldLayoutId id="2147485669" r:id="rId4"/>
    <p:sldLayoutId id="2147485670" r:id="rId5"/>
    <p:sldLayoutId id="2147485671" r:id="rId6"/>
    <p:sldLayoutId id="2147485672" r:id="rId7"/>
    <p:sldLayoutId id="2147485673" r:id="rId8"/>
    <p:sldLayoutId id="2147485674" r:id="rId9"/>
    <p:sldLayoutId id="2147485675" r:id="rId10"/>
    <p:sldLayoutId id="2147485676" r:id="rId11"/>
    <p:sldLayoutId id="2147485677" r:id="rId12"/>
  </p:sldLayoutIdLs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r>
              <a:rPr lang="en-US">
                <a:solidFill>
                  <a:srgbClr val="000000"/>
                </a:solidFill>
                <a:ea typeface="ＭＳ Ｐゴシック" charset="0"/>
                <a:cs typeface="ＭＳ Ｐゴシック" charset="0"/>
              </a:rPr>
              <a:t>Juan Gómez Luna Peking University. Beijing, September 7, 2015 </a:t>
            </a: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8738813"/>
      </p:ext>
    </p:extLst>
  </p:cSld>
  <p:clrMap bg1="lt1" tx1="dk1" bg2="lt2" tx2="dk2" accent1="accent1" accent2="accent2" accent3="accent3" accent4="accent4" accent5="accent5" accent6="accent6" hlink="hlink" folHlink="folHlink"/>
  <p:sldLayoutIdLst>
    <p:sldLayoutId id="2147485715" r:id="rId1"/>
    <p:sldLayoutId id="2147485716" r:id="rId2"/>
    <p:sldLayoutId id="2147485717" r:id="rId3"/>
    <p:sldLayoutId id="2147485718" r:id="rId4"/>
    <p:sldLayoutId id="2147485719" r:id="rId5"/>
    <p:sldLayoutId id="2147485720" r:id="rId6"/>
    <p:sldLayoutId id="2147485721" r:id="rId7"/>
    <p:sldLayoutId id="2147485722" r:id="rId8"/>
    <p:sldLayoutId id="2147485723" r:id="rId9"/>
    <p:sldLayoutId id="2147485724" r:id="rId10"/>
    <p:sldLayoutId id="2147485725" r:id="rId11"/>
    <p:sldLayoutId id="2147485726" r:id="rId12"/>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457200" y="6453336"/>
            <a:ext cx="2133600" cy="268139"/>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3"/>
          </p:nvPr>
        </p:nvSpPr>
        <p:spPr>
          <a:xfrm>
            <a:off x="3124200" y="6453336"/>
            <a:ext cx="2895600" cy="268139"/>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1"/>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4"/>
          </p:nvPr>
        </p:nvSpPr>
        <p:spPr>
          <a:xfrm>
            <a:off x="6553200" y="6453336"/>
            <a:ext cx="2133600" cy="268139"/>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1"/>
            <a:fld id="{4BEDD84E-25D4-4983-8AA1-2863C96F08D9}" type="slidenum">
              <a:rPr lang="ko-KR" altLang="en-US" smtClean="0">
                <a:solidFill>
                  <a:prstClr val="black">
                    <a:tint val="75000"/>
                  </a:prstClr>
                </a:solidFill>
                <a:latin typeface="Calibri"/>
                <a:ea typeface="나눔고딕"/>
              </a:rPr>
              <a:pPr latinLnBrk="1"/>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377926446"/>
      </p:ext>
    </p:extLst>
  </p:cSld>
  <p:clrMap bg1="lt1" tx1="dk1" bg2="lt2" tx2="dk2" accent1="accent1" accent2="accent2" accent3="accent3" accent4="accent4" accent5="accent5" accent6="accent6" hlink="hlink" folHlink="folHlink"/>
  <p:sldLayoutIdLst>
    <p:sldLayoutId id="2147486473" r:id="rId1"/>
    <p:sldLayoutId id="2147486474" r:id="rId2"/>
    <p:sldLayoutId id="2147486475" r:id="rId3"/>
    <p:sldLayoutId id="2147486476" r:id="rId4"/>
    <p:sldLayoutId id="2147486477" r:id="rId5"/>
    <p:sldLayoutId id="2147486478" r:id="rId6"/>
    <p:sldLayoutId id="2147486479" r:id="rId7"/>
  </p:sldLayoutIdLst>
  <p:hf hdr="0" ftr="0" dt="0"/>
  <p:txStyles>
    <p:titleStyle>
      <a:lvl1pPr algn="ctr" defTabSz="914400" rtl="0" eaLnBrk="1" latinLnBrk="1" hangingPunct="1">
        <a:spcBef>
          <a:spcPct val="0"/>
        </a:spcBef>
        <a:buNone/>
        <a:defRPr sz="4000" b="1" kern="1200">
          <a:solidFill>
            <a:schemeClr val="tx1"/>
          </a:solidFill>
          <a:latin typeface="+mj-lt"/>
          <a:ea typeface="+mj-ea"/>
          <a:cs typeface="+mj-cs"/>
        </a:defRPr>
      </a:lvl1pPr>
    </p:titleStyle>
    <p:bodyStyle>
      <a:lvl1pPr marL="342900" indent="-342900" algn="l" defTabSz="914400" rtl="0" eaLnBrk="1" latinLnBrk="1" hangingPunct="1">
        <a:spcBef>
          <a:spcPts val="5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1" hangingPunct="1">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1" hangingPunct="1">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218258153"/>
      </p:ext>
    </p:extLst>
  </p:cSld>
  <p:clrMap bg1="lt1" tx1="dk1" bg2="lt2" tx2="dk2" accent1="accent1" accent2="accent2" accent3="accent3" accent4="accent4" accent5="accent5" accent6="accent6" hlink="hlink" folHlink="folHlink"/>
  <p:sldLayoutIdLst>
    <p:sldLayoutId id="2147486595" r:id="rId1"/>
    <p:sldLayoutId id="2147486596" r:id="rId2"/>
    <p:sldLayoutId id="2147486597" r:id="rId3"/>
    <p:sldLayoutId id="2147486598" r:id="rId4"/>
    <p:sldLayoutId id="2147486599" r:id="rId5"/>
    <p:sldLayoutId id="2147486600" r:id="rId6"/>
    <p:sldLayoutId id="2147486601" r:id="rId7"/>
    <p:sldLayoutId id="2147486602" r:id="rId8"/>
    <p:sldLayoutId id="2147486603" r:id="rId9"/>
    <p:sldLayoutId id="2147486604" r:id="rId10"/>
    <p:sldLayoutId id="2147486605"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107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3107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B223C560-0E5F-EA4E-BC8F-576A57968152}" type="slidenum">
              <a:rPr lang="en-US" altLang="en-US"/>
              <a:pPr>
                <a:defRPr/>
              </a:pPr>
              <a:t>‹#›</a:t>
            </a:fld>
            <a:endParaRPr lang="en-US" altLang="en-US"/>
          </a:p>
        </p:txBody>
      </p:sp>
      <p:sp>
        <p:nvSpPr>
          <p:cNvPr id="13107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3107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31080" name="Picture 7" descr="safari.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3472234"/>
      </p:ext>
    </p:extLst>
  </p:cSld>
  <p:clrMap bg1="lt1" tx1="dk1" bg2="lt2" tx2="dk2" accent1="accent1" accent2="accent2" accent3="accent3" accent4="accent4" accent5="accent5" accent6="accent6" hlink="hlink" folHlink="folHlink"/>
  <p:sldLayoutIdLst>
    <p:sldLayoutId id="2147487121" r:id="rId1"/>
    <p:sldLayoutId id="2147487122" r:id="rId2"/>
    <p:sldLayoutId id="2147487123" r:id="rId3"/>
    <p:sldLayoutId id="2147487124" r:id="rId4"/>
    <p:sldLayoutId id="2147487125" r:id="rId5"/>
    <p:sldLayoutId id="2147487126" r:id="rId6"/>
    <p:sldLayoutId id="2147487127" r:id="rId7"/>
    <p:sldLayoutId id="2147487128" r:id="rId8"/>
    <p:sldLayoutId id="2147487129" r:id="rId9"/>
    <p:sldLayoutId id="2147487130" r:id="rId10"/>
    <p:sldLayoutId id="2147487131"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998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69987"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EFC36330-171D-874A-B302-CA3D70443983}" type="slidenum">
              <a:rPr lang="en-US" altLang="en-US"/>
              <a:pPr>
                <a:defRPr/>
              </a:pPr>
              <a:t>‹#›</a:t>
            </a:fld>
            <a:endParaRPr lang="en-US" altLang="en-US"/>
          </a:p>
        </p:txBody>
      </p:sp>
      <p:sp>
        <p:nvSpPr>
          <p:cNvPr id="169990"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69991"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69992" name="Picture 7" descr="safari.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560839"/>
      </p:ext>
    </p:extLst>
  </p:cSld>
  <p:clrMap bg1="lt1" tx1="dk1" bg2="lt2" tx2="dk2" accent1="accent1" accent2="accent2" accent3="accent3" accent4="accent4" accent5="accent5" accent6="accent6" hlink="hlink" folHlink="folHlink"/>
  <p:sldLayoutIdLst>
    <p:sldLayoutId id="2147487195" r:id="rId1"/>
    <p:sldLayoutId id="2147487196" r:id="rId2"/>
    <p:sldLayoutId id="2147487197" r:id="rId3"/>
    <p:sldLayoutId id="2147487198" r:id="rId4"/>
    <p:sldLayoutId id="2147487199" r:id="rId5"/>
    <p:sldLayoutId id="2147487200" r:id="rId6"/>
    <p:sldLayoutId id="2147487201" r:id="rId7"/>
    <p:sldLayoutId id="2147487202" r:id="rId8"/>
    <p:sldLayoutId id="2147487203" r:id="rId9"/>
    <p:sldLayoutId id="2147487204" r:id="rId10"/>
    <p:sldLayoutId id="2147487205"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3891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72694B9D-8BFE-654E-8D86-2D1B27ECA5D0}" type="slidenum">
              <a:rPr lang="en-US" altLang="en-US"/>
              <a:pPr>
                <a:defRPr/>
              </a:pPr>
              <a:t>‹#›</a:t>
            </a:fld>
            <a:endParaRPr lang="en-US" altLang="en-US"/>
          </a:p>
        </p:txBody>
      </p:sp>
      <p:sp>
        <p:nvSpPr>
          <p:cNvPr id="3891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3891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237550987"/>
      </p:ext>
    </p:extLst>
  </p:cSld>
  <p:clrMap bg1="lt1" tx1="dk1" bg2="lt2" tx2="dk2" accent1="accent1" accent2="accent2" accent3="accent3" accent4="accent4" accent5="accent5" accent6="accent6" hlink="hlink" folHlink="folHlink"/>
  <p:sldLayoutIdLst>
    <p:sldLayoutId id="2147487207" r:id="rId1"/>
    <p:sldLayoutId id="2147487208" r:id="rId2"/>
    <p:sldLayoutId id="2147487209" r:id="rId3"/>
    <p:sldLayoutId id="2147487210" r:id="rId4"/>
    <p:sldLayoutId id="2147487211" r:id="rId5"/>
    <p:sldLayoutId id="2147487212" r:id="rId6"/>
    <p:sldLayoutId id="2147487213" r:id="rId7"/>
    <p:sldLayoutId id="2147487214" r:id="rId8"/>
    <p:sldLayoutId id="2147487215" r:id="rId9"/>
    <p:sldLayoutId id="2147487216" r:id="rId10"/>
    <p:sldLayoutId id="2147487217"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48319655"/>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5666" name="Rectangle 1026">
            <a:extLst>
              <a:ext uri="{FF2B5EF4-FFF2-40B4-BE49-F238E27FC236}">
                <a16:creationId xmlns:a16="http://schemas.microsoft.com/office/drawing/2014/main" id="{767842EF-2E87-9649-8E4C-4EF07515E69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625667" name="Rectangle 1027">
            <a:extLst>
              <a:ext uri="{FF2B5EF4-FFF2-40B4-BE49-F238E27FC236}">
                <a16:creationId xmlns:a16="http://schemas.microsoft.com/office/drawing/2014/main" id="{7F46E882-405C-294F-A176-5EB4B6E5E8E2}"/>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955FDDD-00C5-1D4C-912E-1BDB0E3BD33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2C1267A1-BE40-C34F-A587-D92B7D4A5D5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defRPr>
            </a:lvl1pPr>
          </a:lstStyle>
          <a:p>
            <a:pPr>
              <a:defRPr/>
            </a:pPr>
            <a:fld id="{B1C60925-3F6D-0244-A63C-8428EA4EFD07}" type="slidenum">
              <a:rPr lang="en-US" altLang="en-US"/>
              <a:pPr>
                <a:defRPr/>
              </a:pPr>
              <a:t>‹#›</a:t>
            </a:fld>
            <a:endParaRPr lang="en-US" altLang="en-US"/>
          </a:p>
        </p:txBody>
      </p:sp>
      <p:sp>
        <p:nvSpPr>
          <p:cNvPr id="625670" name="Line 1032">
            <a:extLst>
              <a:ext uri="{FF2B5EF4-FFF2-40B4-BE49-F238E27FC236}">
                <a16:creationId xmlns:a16="http://schemas.microsoft.com/office/drawing/2014/main" id="{BEFE2080-76AE-4B40-AEAD-392FD767B104}"/>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671" name="Line 1033">
            <a:extLst>
              <a:ext uri="{FF2B5EF4-FFF2-40B4-BE49-F238E27FC236}">
                <a16:creationId xmlns:a16="http://schemas.microsoft.com/office/drawing/2014/main" id="{23A53299-EA82-2047-A09E-6BA500656893}"/>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3091868302"/>
      </p:ext>
    </p:extLst>
  </p:cSld>
  <p:clrMap bg1="lt1" tx1="dk1" bg2="lt2" tx2="dk2" accent1="accent1" accent2="accent2" accent3="accent3" accent4="accent4" accent5="accent5" accent6="accent6" hlink="hlink" folHlink="folHlink"/>
  <p:sldLayoutIdLst>
    <p:sldLayoutId id="2147487231" r:id="rId1"/>
    <p:sldLayoutId id="2147487232" r:id="rId2"/>
    <p:sldLayoutId id="2147487233" r:id="rId3"/>
    <p:sldLayoutId id="2147487234" r:id="rId4"/>
    <p:sldLayoutId id="2147487235" r:id="rId5"/>
    <p:sldLayoutId id="2147487236" r:id="rId6"/>
    <p:sldLayoutId id="2147487237" r:id="rId7"/>
    <p:sldLayoutId id="2147487238" r:id="rId8"/>
    <p:sldLayoutId id="2147487239" r:id="rId9"/>
    <p:sldLayoutId id="2147487240" r:id="rId10"/>
    <p:sldLayoutId id="2147487241" r:id="rId11"/>
    <p:sldLayoutId id="2147487242"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3951778093"/>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888125"/>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prstClr val="black"/>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pic>
        <p:nvPicPr>
          <p:cNvPr id="6" name="Picture 5"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77287076"/>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hf hdr="0" ftr="0" dt="0"/>
  <p:txStyles>
    <p:titleStyle>
      <a:lvl1pPr algn="l" rtl="0" eaLnBrk="0" fontAlgn="base" hangingPunct="0">
        <a:spcBef>
          <a:spcPct val="0"/>
        </a:spcBef>
        <a:spcAft>
          <a:spcPct val="0"/>
        </a:spcAft>
        <a:defRPr sz="4000">
          <a:solidFill>
            <a:schemeClr val="tx1"/>
          </a:solidFill>
          <a:latin typeface="Times New Roman"/>
          <a:ea typeface="+mj-ea"/>
          <a:cs typeface="Times New Roman"/>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png"/>
          <p:cNvPicPr>
            <a:picLocks noChangeAspect="1"/>
          </p:cNvPicPr>
          <p:nvPr userDrawn="1"/>
        </p:nvPicPr>
        <p:blipFill>
          <a:blip r:embed="rId15"/>
          <a:stretch>
            <a:fillRect/>
          </a:stretch>
        </p:blipFill>
        <p:spPr>
          <a:xfrm>
            <a:off x="4053359" y="264849"/>
            <a:ext cx="5102012" cy="542508"/>
          </a:xfrm>
          <a:prstGeom prst="rect">
            <a:avLst/>
          </a:prstGeom>
        </p:spPr>
      </p:pic>
      <p:sp>
        <p:nvSpPr>
          <p:cNvPr id="8" name="Title Placeholder 1"/>
          <p:cNvSpPr>
            <a:spLocks noGrp="1"/>
          </p:cNvSpPr>
          <p:nvPr>
            <p:ph type="title"/>
          </p:nvPr>
        </p:nvSpPr>
        <p:spPr>
          <a:xfrm>
            <a:off x="299306" y="274638"/>
            <a:ext cx="8387494" cy="532719"/>
          </a:xfrm>
          <a:prstGeom prst="rect">
            <a:avLst/>
          </a:prstGeom>
        </p:spPr>
        <p:txBody>
          <a:bodyPr vert="horz" lIns="91440" tIns="45720" rIns="91440" bIns="45720" rtlCol="0" anchor="ctr">
            <a:noAutofit/>
          </a:bodyPr>
          <a:lstStyle/>
          <a:p>
            <a:r>
              <a:rPr lang="en-US" dirty="0"/>
              <a:t>Click edit Master title style</a:t>
            </a:r>
          </a:p>
        </p:txBody>
      </p:sp>
      <p:pic>
        <p:nvPicPr>
          <p:cNvPr id="9" name="Picture 8" descr="footer.png"/>
          <p:cNvPicPr>
            <a:picLocks noChangeAspect="1"/>
          </p:cNvPicPr>
          <p:nvPr userDrawn="1"/>
        </p:nvPicPr>
        <p:blipFill>
          <a:blip r:embed="rId16"/>
          <a:stretch>
            <a:fillRect/>
          </a:stretch>
        </p:blipFill>
        <p:spPr>
          <a:xfrm>
            <a:off x="-27215" y="6267135"/>
            <a:ext cx="9189720" cy="611833"/>
          </a:xfrm>
          <a:prstGeom prst="rect">
            <a:avLst/>
          </a:prstGeom>
          <a:ln>
            <a:noFill/>
          </a:ln>
        </p:spPr>
      </p:pic>
      <p:pic>
        <p:nvPicPr>
          <p:cNvPr id="10" name="Picture 9" descr="ecelogorb.psd"/>
          <p:cNvPicPr>
            <a:picLocks noChangeAspect="1"/>
          </p:cNvPicPr>
          <p:nvPr userDrawn="1"/>
        </p:nvPicPr>
        <p:blipFill>
          <a:blip r:embed="rId17">
            <a:lum bright="-8000"/>
          </a:blip>
          <a:stretch>
            <a:fillRect/>
          </a:stretch>
        </p:blipFill>
        <p:spPr>
          <a:xfrm>
            <a:off x="193350" y="6294367"/>
            <a:ext cx="2563296" cy="512659"/>
          </a:xfrm>
          <a:prstGeom prst="rect">
            <a:avLst/>
          </a:prstGeom>
          <a:effectLst/>
        </p:spPr>
      </p:pic>
      <p:pic>
        <p:nvPicPr>
          <p:cNvPr id="11" name="Picture 10" descr="CMU_logo_horiz_black.eps"/>
          <p:cNvPicPr>
            <a:picLocks noChangeAspect="1"/>
          </p:cNvPicPr>
          <p:nvPr userDrawn="1"/>
        </p:nvPicPr>
        <p:blipFill>
          <a:blip r:embed="rId18"/>
          <a:stretch>
            <a:fillRect/>
          </a:stretch>
        </p:blipFill>
        <p:spPr>
          <a:xfrm>
            <a:off x="5263668" y="6393688"/>
            <a:ext cx="3714414" cy="337908"/>
          </a:xfrm>
          <a:prstGeom prst="rect">
            <a:avLst/>
          </a:prstGeom>
          <a:effectLst/>
        </p:spPr>
      </p:pic>
    </p:spTree>
    <p:extLst>
      <p:ext uri="{BB962C8B-B14F-4D97-AF65-F5344CB8AC3E}">
        <p14:creationId xmlns:p14="http://schemas.microsoft.com/office/powerpoint/2010/main" val="1092185447"/>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20" r:id="rId10"/>
    <p:sldLayoutId id="2147483921" r:id="rId11"/>
    <p:sldLayoutId id="2147483922" r:id="rId12"/>
    <p:sldLayoutId id="2147483923" r:id="rId13"/>
  </p:sldLayoutIdLst>
  <p:hf hdr="0" ftr="0" dt="0"/>
  <p:txStyles>
    <p:titleStyle>
      <a:lvl1pPr algn="l" defTabSz="457200" rtl="0" eaLnBrk="1" latinLnBrk="0" hangingPunct="1">
        <a:spcBef>
          <a:spcPct val="0"/>
        </a:spcBef>
        <a:buNone/>
        <a:defRPr sz="3600" kern="1200">
          <a:solidFill>
            <a:schemeClr val="tx1"/>
          </a:solidFill>
          <a:latin typeface="Arial"/>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44848149"/>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8721475"/>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image" Target="../media/image9.emf"/><Relationship Id="rId7" Type="http://schemas.openxmlformats.org/officeDocument/2006/relationships/image" Target="../media/image13.emf"/><Relationship Id="rId2" Type="http://schemas.openxmlformats.org/officeDocument/2006/relationships/image" Target="../media/image8.emf"/><Relationship Id="rId1" Type="http://schemas.openxmlformats.org/officeDocument/2006/relationships/slideLayout" Target="../slideLayouts/slideLayout2.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docs.nvidia.com/cuda/cuda-occupancy-calculator/CUDA_Occupancy_Calculator.xls"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docs.nvidia.com/cuda/cuda-occupancy-calculator/CUDA_Occupancy_Calculator.xl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docs.nvidia.com/nsight-compute/NsightCompute/index.html#occupancy-calculator" TargetMode="External"/><Relationship Id="rId2" Type="http://schemas.openxmlformats.org/officeDocument/2006/relationships/hyperlink" Target="https://docs.nvidia.com/cuda/cuda-occupancy-calculator/CUDA_Occupancy_Calculator.xls" TargetMode="Externa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doi.org/10.1016/B978-0-12-803819-2.00011-2" TargetMode="External"/><Relationship Id="rId2" Type="http://schemas.openxmlformats.org/officeDocument/2006/relationships/hyperlink" Target="https://doi.org/10.1145/106972.106981" TargetMode="External"/><Relationship Id="rId1" Type="http://schemas.openxmlformats.org/officeDocument/2006/relationships/slideLayout" Target="../slideLayouts/slideLayout2.xml"/><Relationship Id="rId4" Type="http://schemas.openxmlformats.org/officeDocument/2006/relationships/hyperlink" Target="https://doi.org/10.1016/B978-0-12-811986-0.00005-4" TargetMode="Externa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hyperlink" Target="https://docs.nvidia.com/cuda/cuda-c-programming-guide/index.html#atomic-function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2.emf"/><Relationship Id="rId7" Type="http://schemas.openxmlformats.org/officeDocument/2006/relationships/image" Target="../media/image36.emf"/><Relationship Id="rId2" Type="http://schemas.openxmlformats.org/officeDocument/2006/relationships/image" Target="../media/image31.emf"/><Relationship Id="rId1" Type="http://schemas.openxmlformats.org/officeDocument/2006/relationships/slideLayout" Target="../slideLayouts/slideLayout2.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s://developer.download.nvidia.com/assets/cuda/files/reduction.pdf" TargetMode="External"/><Relationship Id="rId2" Type="http://schemas.openxmlformats.org/officeDocument/2006/relationships/hyperlink" Target="https://docs.nvidia.com/cuda/cuda-samples/index.html#cuda-parallel-reduction"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8.png"/></Relationships>
</file>

<file path=ppt/slides/_rels/slide67.xml.rels><?xml version="1.0" encoding="UTF-8" standalone="yes"?>
<Relationships xmlns="http://schemas.openxmlformats.org/package/2006/relationships"><Relationship Id="rId3" Type="http://schemas.openxmlformats.org/officeDocument/2006/relationships/hyperlink" Target="https://docs.nvidia.com/cuda/cuda-c-programming-guide/index.html#streams"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Dr. Juan Gómez Luna</a:t>
            </a: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31 October 2022</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143000"/>
            <a:ext cx="8458200" cy="2209800"/>
          </a:xfrm>
        </p:spPr>
        <p:txBody>
          <a:bodyPr/>
          <a:lstStyle/>
          <a:p>
            <a:pPr algn="ctr"/>
            <a:r>
              <a:rPr lang="en-US" b="1" dirty="0">
                <a:solidFill>
                  <a:srgbClr val="C00000"/>
                </a:solidFill>
              </a:rPr>
              <a:t>P&amp;S Heterogeneous Systems</a:t>
            </a:r>
            <a:br>
              <a:rPr lang="en-US" sz="1600" b="1" dirty="0">
                <a:solidFill>
                  <a:srgbClr val="C00000"/>
                </a:solidFill>
              </a:rPr>
            </a:br>
            <a:br>
              <a:rPr lang="en-US" sz="1600" b="1" dirty="0">
                <a:solidFill>
                  <a:srgbClr val="C00000"/>
                </a:solidFill>
              </a:rPr>
            </a:br>
            <a:r>
              <a:rPr lang="en-US" dirty="0"/>
              <a:t>GPU Performance Considerations</a:t>
            </a:r>
            <a:endParaRPr lang="en-US" sz="3200" b="1" dirty="0">
              <a:solidFill>
                <a:srgbClr val="C00000"/>
              </a:solidFill>
            </a:endParaRPr>
          </a:p>
        </p:txBody>
      </p:sp>
    </p:spTree>
    <p:extLst>
      <p:ext uri="{BB962C8B-B14F-4D97-AF65-F5344CB8AC3E}">
        <p14:creationId xmlns:p14="http://schemas.microsoft.com/office/powerpoint/2010/main" val="773590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a:extLst>
              <a:ext uri="{FF2B5EF4-FFF2-40B4-BE49-F238E27FC236}">
                <a16:creationId xmlns:a16="http://schemas.microsoft.com/office/drawing/2014/main" id="{382DADE0-873F-DC4C-A8BD-DBAA0EB1065E}"/>
              </a:ext>
            </a:extLst>
          </p:cNvPr>
          <p:cNvSpPr>
            <a:spLocks noGrp="1"/>
          </p:cNvSpPr>
          <p:nvPr>
            <p:ph type="title"/>
          </p:nvPr>
        </p:nvSpPr>
        <p:spPr/>
        <p:txBody>
          <a:bodyPr/>
          <a:lstStyle/>
          <a:p>
            <a:r>
              <a:rPr lang="en-US" altLang="en-US">
                <a:ea typeface="ＭＳ Ｐゴシック" panose="020B0600070205080204" pitchFamily="34" charset="-128"/>
              </a:rPr>
              <a:t>Latency Hiding via Warp-Level FGMT</a:t>
            </a:r>
          </a:p>
        </p:txBody>
      </p:sp>
      <p:sp>
        <p:nvSpPr>
          <p:cNvPr id="100354" name="Content Placeholder 2">
            <a:extLst>
              <a:ext uri="{FF2B5EF4-FFF2-40B4-BE49-F238E27FC236}">
                <a16:creationId xmlns:a16="http://schemas.microsoft.com/office/drawing/2014/main" id="{1776B76E-79CD-5D45-98BE-9742A2484220}"/>
              </a:ext>
            </a:extLst>
          </p:cNvPr>
          <p:cNvSpPr>
            <a:spLocks noGrp="1"/>
          </p:cNvSpPr>
          <p:nvPr>
            <p:ph idx="1"/>
          </p:nvPr>
        </p:nvSpPr>
        <p:spPr>
          <a:xfrm>
            <a:off x="228600" y="996950"/>
            <a:ext cx="4572000" cy="5194300"/>
          </a:xfrm>
        </p:spPr>
        <p:txBody>
          <a:bodyPr/>
          <a:lstStyle/>
          <a:p>
            <a:r>
              <a:rPr lang="en-US" altLang="en-US" dirty="0">
                <a:ea typeface="ＭＳ Ｐゴシック" panose="020B0600070205080204" pitchFamily="34" charset="-128"/>
              </a:rPr>
              <a:t>Warp: A set of threads that execute the same instruction (on different data elements)</a:t>
            </a:r>
          </a:p>
          <a:p>
            <a:endParaRPr lang="en-US" altLang="en-US" dirty="0">
              <a:ea typeface="ＭＳ Ｐゴシック" panose="020B0600070205080204" pitchFamily="34" charset="-128"/>
            </a:endParaRPr>
          </a:p>
          <a:p>
            <a:pPr>
              <a:lnSpc>
                <a:spcPct val="90000"/>
              </a:lnSpc>
            </a:pPr>
            <a:r>
              <a:rPr lang="en-CA" altLang="ja-JP" dirty="0">
                <a:solidFill>
                  <a:srgbClr val="0432FF"/>
                </a:solidFill>
                <a:ea typeface="ＭＳ Ｐゴシック" panose="020B0600070205080204" pitchFamily="34" charset="-128"/>
              </a:rPr>
              <a:t>Fine-grained multithreading</a:t>
            </a:r>
          </a:p>
          <a:p>
            <a:pPr lvl="1"/>
            <a:r>
              <a:rPr lang="en-US" altLang="en-US" sz="2000" dirty="0">
                <a:ea typeface="ＭＳ Ｐゴシック" panose="020B0600070205080204" pitchFamily="34" charset="-128"/>
              </a:rPr>
              <a:t>One instruction per thread in pipeline at a time (No interlocking)</a:t>
            </a:r>
          </a:p>
          <a:p>
            <a:pPr lvl="1"/>
            <a:r>
              <a:rPr lang="en-US" altLang="en-US" sz="2000" dirty="0">
                <a:ea typeface="ＭＳ Ｐゴシック" panose="020B0600070205080204" pitchFamily="34" charset="-128"/>
              </a:rPr>
              <a:t>Interleave warp execution to hide latencies</a:t>
            </a:r>
          </a:p>
          <a:p>
            <a:r>
              <a:rPr lang="en-US" altLang="en-US" sz="2000" dirty="0">
                <a:ea typeface="ＭＳ Ｐゴシック" panose="020B0600070205080204" pitchFamily="34" charset="-128"/>
              </a:rPr>
              <a:t>Register values of all threads stay in register file</a:t>
            </a:r>
          </a:p>
          <a:p>
            <a:r>
              <a:rPr lang="en-US" altLang="en-US" sz="2000" dirty="0">
                <a:solidFill>
                  <a:srgbClr val="FF0000"/>
                </a:solidFill>
                <a:ea typeface="ＭＳ Ｐゴシック" panose="020B0600070205080204" pitchFamily="34" charset="-128"/>
              </a:rPr>
              <a:t>FGMT enables long latency tolerance</a:t>
            </a:r>
          </a:p>
          <a:p>
            <a:pPr lvl="1"/>
            <a:r>
              <a:rPr lang="en-US" altLang="en-US" sz="1800" dirty="0">
                <a:ea typeface="ＭＳ Ｐゴシック" panose="020B0600070205080204" pitchFamily="34" charset="-128"/>
              </a:rPr>
              <a:t>Millions of pixels </a:t>
            </a:r>
          </a:p>
        </p:txBody>
      </p:sp>
      <p:sp>
        <p:nvSpPr>
          <p:cNvPr id="63491" name="Slide Number Placeholder 3">
            <a:extLst>
              <a:ext uri="{FF2B5EF4-FFF2-40B4-BE49-F238E27FC236}">
                <a16:creationId xmlns:a16="http://schemas.microsoft.com/office/drawing/2014/main" id="{261CCAFF-BE26-884E-AF2C-823D5C68ED3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709DDD4-DC23-E44E-91C0-ABDC87AEE372}"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63492" name="Group 4">
            <a:extLst>
              <a:ext uri="{FF2B5EF4-FFF2-40B4-BE49-F238E27FC236}">
                <a16:creationId xmlns:a16="http://schemas.microsoft.com/office/drawing/2014/main" id="{A19BA67A-7642-BC44-AF7D-D31E1EE9530F}"/>
              </a:ext>
            </a:extLst>
          </p:cNvPr>
          <p:cNvGrpSpPr>
            <a:grpSpLocks/>
          </p:cNvGrpSpPr>
          <p:nvPr/>
        </p:nvGrpSpPr>
        <p:grpSpPr bwMode="auto">
          <a:xfrm>
            <a:off x="4725988" y="1585913"/>
            <a:ext cx="3870325" cy="4456112"/>
            <a:chOff x="2976" y="950"/>
            <a:chExt cx="2438" cy="2807"/>
          </a:xfrm>
        </p:grpSpPr>
        <p:sp>
          <p:nvSpPr>
            <p:cNvPr id="63494" name="AutoShape 5">
              <a:extLst>
                <a:ext uri="{FF2B5EF4-FFF2-40B4-BE49-F238E27FC236}">
                  <a16:creationId xmlns:a16="http://schemas.microsoft.com/office/drawing/2014/main" id="{4836A043-7607-C24E-8860-F3130D0B6BB2}"/>
                </a:ext>
              </a:extLst>
            </p:cNvPr>
            <p:cNvSpPr>
              <a:spLocks noChangeAspect="1" noChangeArrowheads="1" noTextEdit="1"/>
            </p:cNvSpPr>
            <p:nvPr/>
          </p:nvSpPr>
          <p:spPr bwMode="auto">
            <a:xfrm>
              <a:off x="2976" y="960"/>
              <a:ext cx="2406" cy="2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5" name="Rectangle 6">
              <a:extLst>
                <a:ext uri="{FF2B5EF4-FFF2-40B4-BE49-F238E27FC236}">
                  <a16:creationId xmlns:a16="http://schemas.microsoft.com/office/drawing/2014/main" id="{D31E52DD-5B33-D44B-BC0D-DCD0790B2E71}"/>
                </a:ext>
              </a:extLst>
            </p:cNvPr>
            <p:cNvSpPr>
              <a:spLocks noChangeArrowheads="1"/>
            </p:cNvSpPr>
            <p:nvPr/>
          </p:nvSpPr>
          <p:spPr bwMode="auto">
            <a:xfrm>
              <a:off x="3079" y="1735"/>
              <a:ext cx="1125" cy="194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6" name="Rectangle 7">
              <a:extLst>
                <a:ext uri="{FF2B5EF4-FFF2-40B4-BE49-F238E27FC236}">
                  <a16:creationId xmlns:a16="http://schemas.microsoft.com/office/drawing/2014/main" id="{3D785802-BFC5-A745-B4DB-9D549EB2D88D}"/>
                </a:ext>
              </a:extLst>
            </p:cNvPr>
            <p:cNvSpPr>
              <a:spLocks noChangeArrowheads="1"/>
            </p:cNvSpPr>
            <p:nvPr/>
          </p:nvSpPr>
          <p:spPr bwMode="auto">
            <a:xfrm>
              <a:off x="3079" y="1735"/>
              <a:ext cx="1125" cy="1949"/>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7" name="Rectangle 8">
              <a:extLst>
                <a:ext uri="{FF2B5EF4-FFF2-40B4-BE49-F238E27FC236}">
                  <a16:creationId xmlns:a16="http://schemas.microsoft.com/office/drawing/2014/main" id="{F656F4D3-75FC-4242-9495-6B29679BA1B0}"/>
                </a:ext>
              </a:extLst>
            </p:cNvPr>
            <p:cNvSpPr>
              <a:spLocks noChangeArrowheads="1"/>
            </p:cNvSpPr>
            <p:nvPr/>
          </p:nvSpPr>
          <p:spPr bwMode="auto">
            <a:xfrm>
              <a:off x="3166" y="2038"/>
              <a:ext cx="951" cy="13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8" name="Rectangle 9">
              <a:extLst>
                <a:ext uri="{FF2B5EF4-FFF2-40B4-BE49-F238E27FC236}">
                  <a16:creationId xmlns:a16="http://schemas.microsoft.com/office/drawing/2014/main" id="{C17EA225-A104-6347-BEB4-F27C723E3EF4}"/>
                </a:ext>
              </a:extLst>
            </p:cNvPr>
            <p:cNvSpPr>
              <a:spLocks noChangeArrowheads="1"/>
            </p:cNvSpPr>
            <p:nvPr/>
          </p:nvSpPr>
          <p:spPr bwMode="auto">
            <a:xfrm>
              <a:off x="3166" y="2038"/>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9" name="Rectangle 10">
              <a:extLst>
                <a:ext uri="{FF2B5EF4-FFF2-40B4-BE49-F238E27FC236}">
                  <a16:creationId xmlns:a16="http://schemas.microsoft.com/office/drawing/2014/main" id="{17273952-E54E-4F44-B778-3C535E20B99A}"/>
                </a:ext>
              </a:extLst>
            </p:cNvPr>
            <p:cNvSpPr>
              <a:spLocks noChangeArrowheads="1"/>
            </p:cNvSpPr>
            <p:nvPr/>
          </p:nvSpPr>
          <p:spPr bwMode="auto">
            <a:xfrm>
              <a:off x="3444" y="2035"/>
              <a:ext cx="415"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Decode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0" name="Rectangle 11">
              <a:extLst>
                <a:ext uri="{FF2B5EF4-FFF2-40B4-BE49-F238E27FC236}">
                  <a16:creationId xmlns:a16="http://schemas.microsoft.com/office/drawing/2014/main" id="{6822130B-2EB9-9648-9394-5F3E1FBE7876}"/>
                </a:ext>
              </a:extLst>
            </p:cNvPr>
            <p:cNvSpPr>
              <a:spLocks noChangeArrowheads="1"/>
            </p:cNvSpPr>
            <p:nvPr/>
          </p:nvSpPr>
          <p:spPr bwMode="auto">
            <a:xfrm>
              <a:off x="3166" y="2255"/>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1" name="Rectangle 12">
              <a:extLst>
                <a:ext uri="{FF2B5EF4-FFF2-40B4-BE49-F238E27FC236}">
                  <a16:creationId xmlns:a16="http://schemas.microsoft.com/office/drawing/2014/main" id="{CC5A43EE-56FB-5F43-B1CD-B30570819031}"/>
                </a:ext>
              </a:extLst>
            </p:cNvPr>
            <p:cNvSpPr>
              <a:spLocks noChangeArrowheads="1"/>
            </p:cNvSpPr>
            <p:nvPr/>
          </p:nvSpPr>
          <p:spPr bwMode="auto">
            <a:xfrm>
              <a:off x="3166" y="2255"/>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2" name="Rectangle 13">
              <a:extLst>
                <a:ext uri="{FF2B5EF4-FFF2-40B4-BE49-F238E27FC236}">
                  <a16:creationId xmlns:a16="http://schemas.microsoft.com/office/drawing/2014/main" id="{289347E0-0660-EF4C-9ED2-1855B1F9FB31}"/>
                </a:ext>
              </a:extLst>
            </p:cNvPr>
            <p:cNvSpPr>
              <a:spLocks noChangeArrowheads="1"/>
            </p:cNvSpPr>
            <p:nvPr/>
          </p:nvSpPr>
          <p:spPr bwMode="auto">
            <a:xfrm rot="5400000">
              <a:off x="3215" y="2287"/>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R</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3" name="Rectangle 14">
              <a:extLst>
                <a:ext uri="{FF2B5EF4-FFF2-40B4-BE49-F238E27FC236}">
                  <a16:creationId xmlns:a16="http://schemas.microsoft.com/office/drawing/2014/main" id="{9696E501-07B7-2D4B-BC68-B0F1572F6A69}"/>
                </a:ext>
              </a:extLst>
            </p:cNvPr>
            <p:cNvSpPr>
              <a:spLocks noChangeArrowheads="1"/>
            </p:cNvSpPr>
            <p:nvPr/>
          </p:nvSpPr>
          <p:spPr bwMode="auto">
            <a:xfrm rot="5400000">
              <a:off x="3222" y="2350"/>
              <a:ext cx="7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4" name="Rectangle 15">
              <a:extLst>
                <a:ext uri="{FF2B5EF4-FFF2-40B4-BE49-F238E27FC236}">
                  <a16:creationId xmlns:a16="http://schemas.microsoft.com/office/drawing/2014/main" id="{9A4B3488-F90C-4C4E-A061-104A96E99A50}"/>
                </a:ext>
              </a:extLst>
            </p:cNvPr>
            <p:cNvSpPr>
              <a:spLocks noChangeArrowheads="1"/>
            </p:cNvSpPr>
            <p:nvPr/>
          </p:nvSpPr>
          <p:spPr bwMode="auto">
            <a:xfrm>
              <a:off x="3944" y="2255"/>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5" name="Rectangle 16">
              <a:extLst>
                <a:ext uri="{FF2B5EF4-FFF2-40B4-BE49-F238E27FC236}">
                  <a16:creationId xmlns:a16="http://schemas.microsoft.com/office/drawing/2014/main" id="{91DB80FD-9F97-FF44-8939-AB0C93166026}"/>
                </a:ext>
              </a:extLst>
            </p:cNvPr>
            <p:cNvSpPr>
              <a:spLocks noChangeArrowheads="1"/>
            </p:cNvSpPr>
            <p:nvPr/>
          </p:nvSpPr>
          <p:spPr bwMode="auto">
            <a:xfrm>
              <a:off x="3944" y="2255"/>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6" name="Rectangle 17">
              <a:extLst>
                <a:ext uri="{FF2B5EF4-FFF2-40B4-BE49-F238E27FC236}">
                  <a16:creationId xmlns:a16="http://schemas.microsoft.com/office/drawing/2014/main" id="{B48D4D9A-D4B6-664A-93EC-AABA590DA1C5}"/>
                </a:ext>
              </a:extLst>
            </p:cNvPr>
            <p:cNvSpPr>
              <a:spLocks noChangeArrowheads="1"/>
            </p:cNvSpPr>
            <p:nvPr/>
          </p:nvSpPr>
          <p:spPr bwMode="auto">
            <a:xfrm rot="5400000">
              <a:off x="3997" y="2280"/>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R</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7" name="Rectangle 18">
              <a:extLst>
                <a:ext uri="{FF2B5EF4-FFF2-40B4-BE49-F238E27FC236}">
                  <a16:creationId xmlns:a16="http://schemas.microsoft.com/office/drawing/2014/main" id="{CE537CFC-96E0-CA46-BEF5-91D639E1BF2E}"/>
                </a:ext>
              </a:extLst>
            </p:cNvPr>
            <p:cNvSpPr>
              <a:spLocks noChangeArrowheads="1"/>
            </p:cNvSpPr>
            <p:nvPr/>
          </p:nvSpPr>
          <p:spPr bwMode="auto">
            <a:xfrm rot="5400000">
              <a:off x="4004" y="2343"/>
              <a:ext cx="7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8" name="Rectangle 19">
              <a:extLst>
                <a:ext uri="{FF2B5EF4-FFF2-40B4-BE49-F238E27FC236}">
                  <a16:creationId xmlns:a16="http://schemas.microsoft.com/office/drawing/2014/main" id="{399B4D6C-3D37-2043-8EB4-283C17C2451F}"/>
                </a:ext>
              </a:extLst>
            </p:cNvPr>
            <p:cNvSpPr>
              <a:spLocks noChangeArrowheads="1"/>
            </p:cNvSpPr>
            <p:nvPr/>
          </p:nvSpPr>
          <p:spPr bwMode="auto">
            <a:xfrm>
              <a:off x="3425" y="2255"/>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9" name="Rectangle 20">
              <a:extLst>
                <a:ext uri="{FF2B5EF4-FFF2-40B4-BE49-F238E27FC236}">
                  <a16:creationId xmlns:a16="http://schemas.microsoft.com/office/drawing/2014/main" id="{42B086BD-BCC3-9147-91C4-25D46A1DBE7F}"/>
                </a:ext>
              </a:extLst>
            </p:cNvPr>
            <p:cNvSpPr>
              <a:spLocks noChangeArrowheads="1"/>
            </p:cNvSpPr>
            <p:nvPr/>
          </p:nvSpPr>
          <p:spPr bwMode="auto">
            <a:xfrm>
              <a:off x="3425" y="2255"/>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0" name="Rectangle 21">
              <a:extLst>
                <a:ext uri="{FF2B5EF4-FFF2-40B4-BE49-F238E27FC236}">
                  <a16:creationId xmlns:a16="http://schemas.microsoft.com/office/drawing/2014/main" id="{2B2BF338-72CF-F649-BB90-7747D8CF165E}"/>
                </a:ext>
              </a:extLst>
            </p:cNvPr>
            <p:cNvSpPr>
              <a:spLocks noChangeArrowheads="1"/>
            </p:cNvSpPr>
            <p:nvPr/>
          </p:nvSpPr>
          <p:spPr bwMode="auto">
            <a:xfrm rot="5400000">
              <a:off x="3481" y="2287"/>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R</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1" name="Rectangle 22">
              <a:extLst>
                <a:ext uri="{FF2B5EF4-FFF2-40B4-BE49-F238E27FC236}">
                  <a16:creationId xmlns:a16="http://schemas.microsoft.com/office/drawing/2014/main" id="{5A020C80-17B6-C94B-8FE3-DD1D01B4188A}"/>
                </a:ext>
              </a:extLst>
            </p:cNvPr>
            <p:cNvSpPr>
              <a:spLocks noChangeArrowheads="1"/>
            </p:cNvSpPr>
            <p:nvPr/>
          </p:nvSpPr>
          <p:spPr bwMode="auto">
            <a:xfrm rot="5400000">
              <a:off x="3488" y="2350"/>
              <a:ext cx="7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2" name="Line 23">
              <a:extLst>
                <a:ext uri="{FF2B5EF4-FFF2-40B4-BE49-F238E27FC236}">
                  <a16:creationId xmlns:a16="http://schemas.microsoft.com/office/drawing/2014/main" id="{05CF951A-CBC3-E74E-AA72-46B81EA8474A}"/>
                </a:ext>
              </a:extLst>
            </p:cNvPr>
            <p:cNvSpPr>
              <a:spLocks noChangeShapeType="1"/>
            </p:cNvSpPr>
            <p:nvPr/>
          </p:nvSpPr>
          <p:spPr bwMode="auto">
            <a:xfrm>
              <a:off x="3641" y="1951"/>
              <a:ext cx="1" cy="33"/>
            </a:xfrm>
            <a:prstGeom prst="line">
              <a:avLst/>
            </a:prstGeom>
            <a:noFill/>
            <a:ln w="1746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3" name="Freeform 24">
              <a:extLst>
                <a:ext uri="{FF2B5EF4-FFF2-40B4-BE49-F238E27FC236}">
                  <a16:creationId xmlns:a16="http://schemas.microsoft.com/office/drawing/2014/main" id="{6C0149AA-2802-CA4C-B7FB-C7E186E0D155}"/>
                </a:ext>
              </a:extLst>
            </p:cNvPr>
            <p:cNvSpPr>
              <a:spLocks/>
            </p:cNvSpPr>
            <p:nvPr/>
          </p:nvSpPr>
          <p:spPr bwMode="auto">
            <a:xfrm>
              <a:off x="3606" y="1967"/>
              <a:ext cx="71" cy="71"/>
            </a:xfrm>
            <a:custGeom>
              <a:avLst/>
              <a:gdLst>
                <a:gd name="T0" fmla="*/ 0 w 164"/>
                <a:gd name="T1" fmla="*/ 0 h 164"/>
                <a:gd name="T2" fmla="*/ 0 w 164"/>
                <a:gd name="T3" fmla="*/ 0 h 164"/>
                <a:gd name="T4" fmla="*/ 0 w 164"/>
                <a:gd name="T5" fmla="*/ 0 h 164"/>
                <a:gd name="T6" fmla="*/ 0 w 164"/>
                <a:gd name="T7" fmla="*/ 0 h 164"/>
                <a:gd name="T8" fmla="*/ 0 60000 65536"/>
                <a:gd name="T9" fmla="*/ 0 60000 65536"/>
                <a:gd name="T10" fmla="*/ 0 60000 65536"/>
                <a:gd name="T11" fmla="*/ 0 60000 65536"/>
                <a:gd name="T12" fmla="*/ 0 w 164"/>
                <a:gd name="T13" fmla="*/ 0 h 164"/>
                <a:gd name="T14" fmla="*/ 164 w 164"/>
                <a:gd name="T15" fmla="*/ 164 h 164"/>
              </a:gdLst>
              <a:ahLst/>
              <a:cxnLst>
                <a:cxn ang="T8">
                  <a:pos x="T0" y="T1"/>
                </a:cxn>
                <a:cxn ang="T9">
                  <a:pos x="T2" y="T3"/>
                </a:cxn>
                <a:cxn ang="T10">
                  <a:pos x="T4" y="T5"/>
                </a:cxn>
                <a:cxn ang="T11">
                  <a:pos x="T6" y="T7"/>
                </a:cxn>
              </a:cxnLst>
              <a:rect l="T12" t="T13" r="T14" b="T15"/>
              <a:pathLst>
                <a:path w="164" h="164">
                  <a:moveTo>
                    <a:pt x="82" y="164"/>
                  </a:moveTo>
                  <a:lnTo>
                    <a:pt x="0" y="0"/>
                  </a:lnTo>
                  <a:cubicBezTo>
                    <a:pt x="52" y="26"/>
                    <a:pt x="113" y="26"/>
                    <a:pt x="164" y="0"/>
                  </a:cubicBezTo>
                  <a:lnTo>
                    <a:pt x="82" y="164"/>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4" name="Rectangle 25">
              <a:extLst>
                <a:ext uri="{FF2B5EF4-FFF2-40B4-BE49-F238E27FC236}">
                  <a16:creationId xmlns:a16="http://schemas.microsoft.com/office/drawing/2014/main" id="{E02AA9D1-020E-FF46-8670-6254ABAC7DEC}"/>
                </a:ext>
              </a:extLst>
            </p:cNvPr>
            <p:cNvSpPr>
              <a:spLocks noChangeArrowheads="1"/>
            </p:cNvSpPr>
            <p:nvPr/>
          </p:nvSpPr>
          <p:spPr bwMode="auto">
            <a:xfrm>
              <a:off x="3166" y="2601"/>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5" name="Rectangle 26">
              <a:extLst>
                <a:ext uri="{FF2B5EF4-FFF2-40B4-BE49-F238E27FC236}">
                  <a16:creationId xmlns:a16="http://schemas.microsoft.com/office/drawing/2014/main" id="{87EF70EF-5E40-F345-A150-CE22769D4B5C}"/>
                </a:ext>
              </a:extLst>
            </p:cNvPr>
            <p:cNvSpPr>
              <a:spLocks noChangeArrowheads="1"/>
            </p:cNvSpPr>
            <p:nvPr/>
          </p:nvSpPr>
          <p:spPr bwMode="auto">
            <a:xfrm>
              <a:off x="3166" y="2601"/>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6" name="Rectangle 27">
              <a:extLst>
                <a:ext uri="{FF2B5EF4-FFF2-40B4-BE49-F238E27FC236}">
                  <a16:creationId xmlns:a16="http://schemas.microsoft.com/office/drawing/2014/main" id="{0465929B-E2A2-774C-96C0-6E6A08D9CE01}"/>
                </a:ext>
              </a:extLst>
            </p:cNvPr>
            <p:cNvSpPr>
              <a:spLocks noChangeArrowheads="1"/>
            </p:cNvSpPr>
            <p:nvPr/>
          </p:nvSpPr>
          <p:spPr bwMode="auto">
            <a:xfrm rot="5400000">
              <a:off x="3219" y="2605"/>
              <a:ext cx="8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7" name="Rectangle 28">
              <a:extLst>
                <a:ext uri="{FF2B5EF4-FFF2-40B4-BE49-F238E27FC236}">
                  <a16:creationId xmlns:a16="http://schemas.microsoft.com/office/drawing/2014/main" id="{64D9F7F2-E1E1-B946-8EC2-6F5FFC7EE468}"/>
                </a:ext>
              </a:extLst>
            </p:cNvPr>
            <p:cNvSpPr>
              <a:spLocks noChangeArrowheads="1"/>
            </p:cNvSpPr>
            <p:nvPr/>
          </p:nvSpPr>
          <p:spPr bwMode="auto">
            <a:xfrm rot="5400000">
              <a:off x="3225" y="2661"/>
              <a:ext cx="6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8" name="Rectangle 29">
              <a:extLst>
                <a:ext uri="{FF2B5EF4-FFF2-40B4-BE49-F238E27FC236}">
                  <a16:creationId xmlns:a16="http://schemas.microsoft.com/office/drawing/2014/main" id="{970E3B59-2D7D-5540-8D09-A5F26C8B80F4}"/>
                </a:ext>
              </a:extLst>
            </p:cNvPr>
            <p:cNvSpPr>
              <a:spLocks noChangeArrowheads="1"/>
            </p:cNvSpPr>
            <p:nvPr/>
          </p:nvSpPr>
          <p:spPr bwMode="auto">
            <a:xfrm rot="5400000">
              <a:off x="3215" y="2726"/>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U</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9" name="Rectangle 30">
              <a:extLst>
                <a:ext uri="{FF2B5EF4-FFF2-40B4-BE49-F238E27FC236}">
                  <a16:creationId xmlns:a16="http://schemas.microsoft.com/office/drawing/2014/main" id="{1D337B57-A267-544F-BB19-F783085F23E1}"/>
                </a:ext>
              </a:extLst>
            </p:cNvPr>
            <p:cNvSpPr>
              <a:spLocks noChangeArrowheads="1"/>
            </p:cNvSpPr>
            <p:nvPr/>
          </p:nvSpPr>
          <p:spPr bwMode="auto">
            <a:xfrm>
              <a:off x="3425" y="2601"/>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0" name="Rectangle 31">
              <a:extLst>
                <a:ext uri="{FF2B5EF4-FFF2-40B4-BE49-F238E27FC236}">
                  <a16:creationId xmlns:a16="http://schemas.microsoft.com/office/drawing/2014/main" id="{BA4FC8D7-2EAD-F545-A594-708D466D1B74}"/>
                </a:ext>
              </a:extLst>
            </p:cNvPr>
            <p:cNvSpPr>
              <a:spLocks noChangeArrowheads="1"/>
            </p:cNvSpPr>
            <p:nvPr/>
          </p:nvSpPr>
          <p:spPr bwMode="auto">
            <a:xfrm>
              <a:off x="3425" y="2601"/>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1" name="Rectangle 32">
              <a:extLst>
                <a:ext uri="{FF2B5EF4-FFF2-40B4-BE49-F238E27FC236}">
                  <a16:creationId xmlns:a16="http://schemas.microsoft.com/office/drawing/2014/main" id="{A58D15DD-F564-E14D-AE3F-E18CC6F3A2BD}"/>
                </a:ext>
              </a:extLst>
            </p:cNvPr>
            <p:cNvSpPr>
              <a:spLocks noChangeArrowheads="1"/>
            </p:cNvSpPr>
            <p:nvPr/>
          </p:nvSpPr>
          <p:spPr bwMode="auto">
            <a:xfrm rot="5400000">
              <a:off x="3485" y="2605"/>
              <a:ext cx="8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2" name="Rectangle 33">
              <a:extLst>
                <a:ext uri="{FF2B5EF4-FFF2-40B4-BE49-F238E27FC236}">
                  <a16:creationId xmlns:a16="http://schemas.microsoft.com/office/drawing/2014/main" id="{5140AF8B-0E67-6940-A01D-A856F4743DBF}"/>
                </a:ext>
              </a:extLst>
            </p:cNvPr>
            <p:cNvSpPr>
              <a:spLocks noChangeArrowheads="1"/>
            </p:cNvSpPr>
            <p:nvPr/>
          </p:nvSpPr>
          <p:spPr bwMode="auto">
            <a:xfrm rot="5400000">
              <a:off x="3491" y="2661"/>
              <a:ext cx="6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3" name="Rectangle 34">
              <a:extLst>
                <a:ext uri="{FF2B5EF4-FFF2-40B4-BE49-F238E27FC236}">
                  <a16:creationId xmlns:a16="http://schemas.microsoft.com/office/drawing/2014/main" id="{3D243E21-49DE-BA43-ABEB-89BD54A7EC01}"/>
                </a:ext>
              </a:extLst>
            </p:cNvPr>
            <p:cNvSpPr>
              <a:spLocks noChangeArrowheads="1"/>
            </p:cNvSpPr>
            <p:nvPr/>
          </p:nvSpPr>
          <p:spPr bwMode="auto">
            <a:xfrm rot="5400000">
              <a:off x="3481" y="2726"/>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U</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4" name="Rectangle 35">
              <a:extLst>
                <a:ext uri="{FF2B5EF4-FFF2-40B4-BE49-F238E27FC236}">
                  <a16:creationId xmlns:a16="http://schemas.microsoft.com/office/drawing/2014/main" id="{57BFFBE5-61B2-6641-B1A5-156344A6C7F5}"/>
                </a:ext>
              </a:extLst>
            </p:cNvPr>
            <p:cNvSpPr>
              <a:spLocks noChangeArrowheads="1"/>
            </p:cNvSpPr>
            <p:nvPr/>
          </p:nvSpPr>
          <p:spPr bwMode="auto">
            <a:xfrm>
              <a:off x="3944" y="2601"/>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5" name="Rectangle 36">
              <a:extLst>
                <a:ext uri="{FF2B5EF4-FFF2-40B4-BE49-F238E27FC236}">
                  <a16:creationId xmlns:a16="http://schemas.microsoft.com/office/drawing/2014/main" id="{B856395B-E110-F747-A137-8F76B2CF5B65}"/>
                </a:ext>
              </a:extLst>
            </p:cNvPr>
            <p:cNvSpPr>
              <a:spLocks noChangeArrowheads="1"/>
            </p:cNvSpPr>
            <p:nvPr/>
          </p:nvSpPr>
          <p:spPr bwMode="auto">
            <a:xfrm>
              <a:off x="3944" y="2601"/>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6" name="Rectangle 37">
              <a:extLst>
                <a:ext uri="{FF2B5EF4-FFF2-40B4-BE49-F238E27FC236}">
                  <a16:creationId xmlns:a16="http://schemas.microsoft.com/office/drawing/2014/main" id="{E88CF8EB-5829-1A47-9583-AF6C300B17E8}"/>
                </a:ext>
              </a:extLst>
            </p:cNvPr>
            <p:cNvSpPr>
              <a:spLocks noChangeArrowheads="1"/>
            </p:cNvSpPr>
            <p:nvPr/>
          </p:nvSpPr>
          <p:spPr bwMode="auto">
            <a:xfrm rot="5400000">
              <a:off x="4001" y="2605"/>
              <a:ext cx="8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7" name="Rectangle 38">
              <a:extLst>
                <a:ext uri="{FF2B5EF4-FFF2-40B4-BE49-F238E27FC236}">
                  <a16:creationId xmlns:a16="http://schemas.microsoft.com/office/drawing/2014/main" id="{742C163C-ADB0-994D-8AD0-868E346EECC3}"/>
                </a:ext>
              </a:extLst>
            </p:cNvPr>
            <p:cNvSpPr>
              <a:spLocks noChangeArrowheads="1"/>
            </p:cNvSpPr>
            <p:nvPr/>
          </p:nvSpPr>
          <p:spPr bwMode="auto">
            <a:xfrm rot="5400000">
              <a:off x="4007" y="2661"/>
              <a:ext cx="6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8" name="Rectangle 39">
              <a:extLst>
                <a:ext uri="{FF2B5EF4-FFF2-40B4-BE49-F238E27FC236}">
                  <a16:creationId xmlns:a16="http://schemas.microsoft.com/office/drawing/2014/main" id="{9FE2840E-42A0-0E4F-8150-59D0848C4EEA}"/>
                </a:ext>
              </a:extLst>
            </p:cNvPr>
            <p:cNvSpPr>
              <a:spLocks noChangeArrowheads="1"/>
            </p:cNvSpPr>
            <p:nvPr/>
          </p:nvSpPr>
          <p:spPr bwMode="auto">
            <a:xfrm rot="5400000">
              <a:off x="3997" y="2726"/>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U</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9" name="Line 40">
              <a:extLst>
                <a:ext uri="{FF2B5EF4-FFF2-40B4-BE49-F238E27FC236}">
                  <a16:creationId xmlns:a16="http://schemas.microsoft.com/office/drawing/2014/main" id="{6471AB7C-8396-494C-B272-D4AA9023348D}"/>
                </a:ext>
              </a:extLst>
            </p:cNvPr>
            <p:cNvSpPr>
              <a:spLocks noChangeShapeType="1"/>
            </p:cNvSpPr>
            <p:nvPr/>
          </p:nvSpPr>
          <p:spPr bwMode="auto">
            <a:xfrm>
              <a:off x="3252" y="2515"/>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0" name="Freeform 41">
              <a:extLst>
                <a:ext uri="{FF2B5EF4-FFF2-40B4-BE49-F238E27FC236}">
                  <a16:creationId xmlns:a16="http://schemas.microsoft.com/office/drawing/2014/main" id="{48E449FF-7534-D74E-B113-CD60ACF15378}"/>
                </a:ext>
              </a:extLst>
            </p:cNvPr>
            <p:cNvSpPr>
              <a:spLocks/>
            </p:cNvSpPr>
            <p:nvPr/>
          </p:nvSpPr>
          <p:spPr bwMode="auto">
            <a:xfrm>
              <a:off x="3221" y="2539"/>
              <a:ext cx="63" cy="62"/>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2"/>
                    <a:pt x="98" y="22"/>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1" name="Line 42">
              <a:extLst>
                <a:ext uri="{FF2B5EF4-FFF2-40B4-BE49-F238E27FC236}">
                  <a16:creationId xmlns:a16="http://schemas.microsoft.com/office/drawing/2014/main" id="{D7A0697C-5A55-C545-AD5C-1567BAC56717}"/>
                </a:ext>
              </a:extLst>
            </p:cNvPr>
            <p:cNvSpPr>
              <a:spLocks noChangeShapeType="1"/>
            </p:cNvSpPr>
            <p:nvPr/>
          </p:nvSpPr>
          <p:spPr bwMode="auto">
            <a:xfrm>
              <a:off x="3512" y="2515"/>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2" name="Freeform 43">
              <a:extLst>
                <a:ext uri="{FF2B5EF4-FFF2-40B4-BE49-F238E27FC236}">
                  <a16:creationId xmlns:a16="http://schemas.microsoft.com/office/drawing/2014/main" id="{CD0777B5-9186-2748-A941-62F0DDDCF90A}"/>
                </a:ext>
              </a:extLst>
            </p:cNvPr>
            <p:cNvSpPr>
              <a:spLocks/>
            </p:cNvSpPr>
            <p:nvPr/>
          </p:nvSpPr>
          <p:spPr bwMode="auto">
            <a:xfrm>
              <a:off x="3481" y="2539"/>
              <a:ext cx="62" cy="62"/>
            </a:xfrm>
            <a:custGeom>
              <a:avLst/>
              <a:gdLst>
                <a:gd name="T0" fmla="*/ 0 w 142"/>
                <a:gd name="T1" fmla="*/ 0 h 143"/>
                <a:gd name="T2" fmla="*/ 0 w 142"/>
                <a:gd name="T3" fmla="*/ 0 h 143"/>
                <a:gd name="T4" fmla="*/ 0 w 142"/>
                <a:gd name="T5" fmla="*/ 0 h 143"/>
                <a:gd name="T6" fmla="*/ 0 w 142"/>
                <a:gd name="T7" fmla="*/ 0 h 143"/>
                <a:gd name="T8" fmla="*/ 0 60000 65536"/>
                <a:gd name="T9" fmla="*/ 0 60000 65536"/>
                <a:gd name="T10" fmla="*/ 0 60000 65536"/>
                <a:gd name="T11" fmla="*/ 0 60000 65536"/>
                <a:gd name="T12" fmla="*/ 0 w 142"/>
                <a:gd name="T13" fmla="*/ 0 h 143"/>
                <a:gd name="T14" fmla="*/ 142 w 142"/>
                <a:gd name="T15" fmla="*/ 143 h 143"/>
              </a:gdLst>
              <a:ahLst/>
              <a:cxnLst>
                <a:cxn ang="T8">
                  <a:pos x="T0" y="T1"/>
                </a:cxn>
                <a:cxn ang="T9">
                  <a:pos x="T2" y="T3"/>
                </a:cxn>
                <a:cxn ang="T10">
                  <a:pos x="T4" y="T5"/>
                </a:cxn>
                <a:cxn ang="T11">
                  <a:pos x="T6" y="T7"/>
                </a:cxn>
              </a:cxnLst>
              <a:rect l="T12" t="T13" r="T14" b="T15"/>
              <a:pathLst>
                <a:path w="142" h="143">
                  <a:moveTo>
                    <a:pt x="71" y="143"/>
                  </a:moveTo>
                  <a:lnTo>
                    <a:pt x="0" y="0"/>
                  </a:lnTo>
                  <a:cubicBezTo>
                    <a:pt x="44" y="22"/>
                    <a:pt x="97" y="22"/>
                    <a:pt x="142"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3" name="Line 44">
              <a:extLst>
                <a:ext uri="{FF2B5EF4-FFF2-40B4-BE49-F238E27FC236}">
                  <a16:creationId xmlns:a16="http://schemas.microsoft.com/office/drawing/2014/main" id="{8A15098D-EBE9-8B40-A200-241A02059128}"/>
                </a:ext>
              </a:extLst>
            </p:cNvPr>
            <p:cNvSpPr>
              <a:spLocks noChangeShapeType="1"/>
            </p:cNvSpPr>
            <p:nvPr/>
          </p:nvSpPr>
          <p:spPr bwMode="auto">
            <a:xfrm>
              <a:off x="4030" y="2515"/>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4" name="Freeform 45">
              <a:extLst>
                <a:ext uri="{FF2B5EF4-FFF2-40B4-BE49-F238E27FC236}">
                  <a16:creationId xmlns:a16="http://schemas.microsoft.com/office/drawing/2014/main" id="{FEF6BC78-6003-DD45-B657-60381EEFA08F}"/>
                </a:ext>
              </a:extLst>
            </p:cNvPr>
            <p:cNvSpPr>
              <a:spLocks/>
            </p:cNvSpPr>
            <p:nvPr/>
          </p:nvSpPr>
          <p:spPr bwMode="auto">
            <a:xfrm>
              <a:off x="3999" y="2539"/>
              <a:ext cx="63" cy="62"/>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2"/>
                    <a:pt x="98" y="22"/>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5" name="Line 46">
              <a:extLst>
                <a:ext uri="{FF2B5EF4-FFF2-40B4-BE49-F238E27FC236}">
                  <a16:creationId xmlns:a16="http://schemas.microsoft.com/office/drawing/2014/main" id="{7A4FA6A2-04BD-D541-A4F8-2E395A5E0913}"/>
                </a:ext>
              </a:extLst>
            </p:cNvPr>
            <p:cNvSpPr>
              <a:spLocks noChangeShapeType="1"/>
            </p:cNvSpPr>
            <p:nvPr/>
          </p:nvSpPr>
          <p:spPr bwMode="auto">
            <a:xfrm>
              <a:off x="3252" y="2168"/>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6" name="Freeform 47">
              <a:extLst>
                <a:ext uri="{FF2B5EF4-FFF2-40B4-BE49-F238E27FC236}">
                  <a16:creationId xmlns:a16="http://schemas.microsoft.com/office/drawing/2014/main" id="{4510C343-DA6B-9445-BBC0-0B0086CA858B}"/>
                </a:ext>
              </a:extLst>
            </p:cNvPr>
            <p:cNvSpPr>
              <a:spLocks/>
            </p:cNvSpPr>
            <p:nvPr/>
          </p:nvSpPr>
          <p:spPr bwMode="auto">
            <a:xfrm>
              <a:off x="3221" y="2192"/>
              <a:ext cx="63" cy="63"/>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3"/>
                    <a:pt x="98" y="23"/>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7" name="Line 48">
              <a:extLst>
                <a:ext uri="{FF2B5EF4-FFF2-40B4-BE49-F238E27FC236}">
                  <a16:creationId xmlns:a16="http://schemas.microsoft.com/office/drawing/2014/main" id="{D3B1643B-B778-EA49-860D-9217B6400EDD}"/>
                </a:ext>
              </a:extLst>
            </p:cNvPr>
            <p:cNvSpPr>
              <a:spLocks noChangeShapeType="1"/>
            </p:cNvSpPr>
            <p:nvPr/>
          </p:nvSpPr>
          <p:spPr bwMode="auto">
            <a:xfrm>
              <a:off x="3512" y="2168"/>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8" name="Freeform 49">
              <a:extLst>
                <a:ext uri="{FF2B5EF4-FFF2-40B4-BE49-F238E27FC236}">
                  <a16:creationId xmlns:a16="http://schemas.microsoft.com/office/drawing/2014/main" id="{040DB2EF-670C-6340-854E-3460ADFF8847}"/>
                </a:ext>
              </a:extLst>
            </p:cNvPr>
            <p:cNvSpPr>
              <a:spLocks/>
            </p:cNvSpPr>
            <p:nvPr/>
          </p:nvSpPr>
          <p:spPr bwMode="auto">
            <a:xfrm>
              <a:off x="3481" y="2192"/>
              <a:ext cx="62" cy="63"/>
            </a:xfrm>
            <a:custGeom>
              <a:avLst/>
              <a:gdLst>
                <a:gd name="T0" fmla="*/ 0 w 142"/>
                <a:gd name="T1" fmla="*/ 0 h 143"/>
                <a:gd name="T2" fmla="*/ 0 w 142"/>
                <a:gd name="T3" fmla="*/ 0 h 143"/>
                <a:gd name="T4" fmla="*/ 0 w 142"/>
                <a:gd name="T5" fmla="*/ 0 h 143"/>
                <a:gd name="T6" fmla="*/ 0 w 142"/>
                <a:gd name="T7" fmla="*/ 0 h 143"/>
                <a:gd name="T8" fmla="*/ 0 60000 65536"/>
                <a:gd name="T9" fmla="*/ 0 60000 65536"/>
                <a:gd name="T10" fmla="*/ 0 60000 65536"/>
                <a:gd name="T11" fmla="*/ 0 60000 65536"/>
                <a:gd name="T12" fmla="*/ 0 w 142"/>
                <a:gd name="T13" fmla="*/ 0 h 143"/>
                <a:gd name="T14" fmla="*/ 142 w 142"/>
                <a:gd name="T15" fmla="*/ 143 h 143"/>
              </a:gdLst>
              <a:ahLst/>
              <a:cxnLst>
                <a:cxn ang="T8">
                  <a:pos x="T0" y="T1"/>
                </a:cxn>
                <a:cxn ang="T9">
                  <a:pos x="T2" y="T3"/>
                </a:cxn>
                <a:cxn ang="T10">
                  <a:pos x="T4" y="T5"/>
                </a:cxn>
                <a:cxn ang="T11">
                  <a:pos x="T6" y="T7"/>
                </a:cxn>
              </a:cxnLst>
              <a:rect l="T12" t="T13" r="T14" b="T15"/>
              <a:pathLst>
                <a:path w="142" h="143">
                  <a:moveTo>
                    <a:pt x="71" y="143"/>
                  </a:moveTo>
                  <a:lnTo>
                    <a:pt x="0" y="0"/>
                  </a:lnTo>
                  <a:cubicBezTo>
                    <a:pt x="44" y="23"/>
                    <a:pt x="97" y="23"/>
                    <a:pt x="142"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9" name="Line 50">
              <a:extLst>
                <a:ext uri="{FF2B5EF4-FFF2-40B4-BE49-F238E27FC236}">
                  <a16:creationId xmlns:a16="http://schemas.microsoft.com/office/drawing/2014/main" id="{4C37394A-0A31-5040-8F34-AC23DA5FFD62}"/>
                </a:ext>
              </a:extLst>
            </p:cNvPr>
            <p:cNvSpPr>
              <a:spLocks noChangeShapeType="1"/>
            </p:cNvSpPr>
            <p:nvPr/>
          </p:nvSpPr>
          <p:spPr bwMode="auto">
            <a:xfrm>
              <a:off x="4030" y="2168"/>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0" name="Freeform 51">
              <a:extLst>
                <a:ext uri="{FF2B5EF4-FFF2-40B4-BE49-F238E27FC236}">
                  <a16:creationId xmlns:a16="http://schemas.microsoft.com/office/drawing/2014/main" id="{9AAF1A53-AE7E-3144-A07B-7131E4560805}"/>
                </a:ext>
              </a:extLst>
            </p:cNvPr>
            <p:cNvSpPr>
              <a:spLocks/>
            </p:cNvSpPr>
            <p:nvPr/>
          </p:nvSpPr>
          <p:spPr bwMode="auto">
            <a:xfrm>
              <a:off x="3999" y="2192"/>
              <a:ext cx="63" cy="63"/>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3"/>
                    <a:pt x="98" y="23"/>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1" name="Rectangle 52">
              <a:extLst>
                <a:ext uri="{FF2B5EF4-FFF2-40B4-BE49-F238E27FC236}">
                  <a16:creationId xmlns:a16="http://schemas.microsoft.com/office/drawing/2014/main" id="{65DFCE4B-5EFE-8E49-B1C7-EB45011E093F}"/>
                </a:ext>
              </a:extLst>
            </p:cNvPr>
            <p:cNvSpPr>
              <a:spLocks noChangeArrowheads="1"/>
            </p:cNvSpPr>
            <p:nvPr/>
          </p:nvSpPr>
          <p:spPr bwMode="auto">
            <a:xfrm>
              <a:off x="3166" y="2948"/>
              <a:ext cx="951" cy="13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2" name="Rectangle 53">
              <a:extLst>
                <a:ext uri="{FF2B5EF4-FFF2-40B4-BE49-F238E27FC236}">
                  <a16:creationId xmlns:a16="http://schemas.microsoft.com/office/drawing/2014/main" id="{078AE8CA-F2DC-2749-AD75-F3F4856F1E53}"/>
                </a:ext>
              </a:extLst>
            </p:cNvPr>
            <p:cNvSpPr>
              <a:spLocks noChangeArrowheads="1"/>
            </p:cNvSpPr>
            <p:nvPr/>
          </p:nvSpPr>
          <p:spPr bwMode="auto">
            <a:xfrm>
              <a:off x="3166" y="2948"/>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3" name="Rectangle 54">
              <a:extLst>
                <a:ext uri="{FF2B5EF4-FFF2-40B4-BE49-F238E27FC236}">
                  <a16:creationId xmlns:a16="http://schemas.microsoft.com/office/drawing/2014/main" id="{70E809A1-9691-9846-BA10-3B9E72C49FE4}"/>
                </a:ext>
              </a:extLst>
            </p:cNvPr>
            <p:cNvSpPr>
              <a:spLocks noChangeArrowheads="1"/>
            </p:cNvSpPr>
            <p:nvPr/>
          </p:nvSpPr>
          <p:spPr bwMode="auto">
            <a:xfrm>
              <a:off x="3416" y="2942"/>
              <a:ext cx="475"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D-Cache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4" name="Line 55">
              <a:extLst>
                <a:ext uri="{FF2B5EF4-FFF2-40B4-BE49-F238E27FC236}">
                  <a16:creationId xmlns:a16="http://schemas.microsoft.com/office/drawing/2014/main" id="{C3BF36DA-A331-5E4E-B599-7F5847F591D1}"/>
                </a:ext>
              </a:extLst>
            </p:cNvPr>
            <p:cNvSpPr>
              <a:spLocks noChangeShapeType="1"/>
            </p:cNvSpPr>
            <p:nvPr/>
          </p:nvSpPr>
          <p:spPr bwMode="auto">
            <a:xfrm>
              <a:off x="3252" y="2861"/>
              <a:ext cx="1" cy="40"/>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5" name="Freeform 56">
              <a:extLst>
                <a:ext uri="{FF2B5EF4-FFF2-40B4-BE49-F238E27FC236}">
                  <a16:creationId xmlns:a16="http://schemas.microsoft.com/office/drawing/2014/main" id="{B313FE38-7C1B-594A-A274-F9BFA572FD74}"/>
                </a:ext>
              </a:extLst>
            </p:cNvPr>
            <p:cNvSpPr>
              <a:spLocks/>
            </p:cNvSpPr>
            <p:nvPr/>
          </p:nvSpPr>
          <p:spPr bwMode="auto">
            <a:xfrm>
              <a:off x="3221" y="2886"/>
              <a:ext cx="63" cy="62"/>
            </a:xfrm>
            <a:custGeom>
              <a:avLst/>
              <a:gdLst>
                <a:gd name="T0" fmla="*/ 0 w 143"/>
                <a:gd name="T1" fmla="*/ 0 h 143"/>
                <a:gd name="T2" fmla="*/ 0 w 143"/>
                <a:gd name="T3" fmla="*/ 0 h 143"/>
                <a:gd name="T4" fmla="*/ 0 w 143"/>
                <a:gd name="T5" fmla="*/ 0 h 143"/>
                <a:gd name="T6" fmla="*/ 0 w 143"/>
                <a:gd name="T7" fmla="*/ 0 h 143"/>
                <a:gd name="T8" fmla="*/ 0 w 143"/>
                <a:gd name="T9" fmla="*/ 0 h 143"/>
                <a:gd name="T10" fmla="*/ 0 60000 65536"/>
                <a:gd name="T11" fmla="*/ 0 60000 65536"/>
                <a:gd name="T12" fmla="*/ 0 60000 65536"/>
                <a:gd name="T13" fmla="*/ 0 60000 65536"/>
                <a:gd name="T14" fmla="*/ 0 60000 65536"/>
                <a:gd name="T15" fmla="*/ 0 w 143"/>
                <a:gd name="T16" fmla="*/ 0 h 143"/>
                <a:gd name="T17" fmla="*/ 143 w 143"/>
                <a:gd name="T18" fmla="*/ 143 h 143"/>
              </a:gdLst>
              <a:ahLst/>
              <a:cxnLst>
                <a:cxn ang="T10">
                  <a:pos x="T0" y="T1"/>
                </a:cxn>
                <a:cxn ang="T11">
                  <a:pos x="T2" y="T3"/>
                </a:cxn>
                <a:cxn ang="T12">
                  <a:pos x="T4" y="T5"/>
                </a:cxn>
                <a:cxn ang="T13">
                  <a:pos x="T6" y="T7"/>
                </a:cxn>
                <a:cxn ang="T14">
                  <a:pos x="T8" y="T9"/>
                </a:cxn>
              </a:cxnLst>
              <a:rect l="T15" t="T16" r="T17" b="T18"/>
              <a:pathLst>
                <a:path w="143" h="143">
                  <a:moveTo>
                    <a:pt x="71" y="143"/>
                  </a:moveTo>
                  <a:lnTo>
                    <a:pt x="0" y="0"/>
                  </a:lnTo>
                  <a:cubicBezTo>
                    <a:pt x="45" y="22"/>
                    <a:pt x="98" y="22"/>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6" name="Line 57">
              <a:extLst>
                <a:ext uri="{FF2B5EF4-FFF2-40B4-BE49-F238E27FC236}">
                  <a16:creationId xmlns:a16="http://schemas.microsoft.com/office/drawing/2014/main" id="{A6B979C8-30EA-8340-BB45-56B5B059ACFE}"/>
                </a:ext>
              </a:extLst>
            </p:cNvPr>
            <p:cNvSpPr>
              <a:spLocks noChangeShapeType="1"/>
            </p:cNvSpPr>
            <p:nvPr/>
          </p:nvSpPr>
          <p:spPr bwMode="auto">
            <a:xfrm>
              <a:off x="3512" y="2861"/>
              <a:ext cx="1" cy="40"/>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7" name="Freeform 58">
              <a:extLst>
                <a:ext uri="{FF2B5EF4-FFF2-40B4-BE49-F238E27FC236}">
                  <a16:creationId xmlns:a16="http://schemas.microsoft.com/office/drawing/2014/main" id="{5192BEE4-5F3D-EA4F-B1C8-21EDDB9A9D8C}"/>
                </a:ext>
              </a:extLst>
            </p:cNvPr>
            <p:cNvSpPr>
              <a:spLocks/>
            </p:cNvSpPr>
            <p:nvPr/>
          </p:nvSpPr>
          <p:spPr bwMode="auto">
            <a:xfrm>
              <a:off x="3481" y="2886"/>
              <a:ext cx="62" cy="62"/>
            </a:xfrm>
            <a:custGeom>
              <a:avLst/>
              <a:gdLst>
                <a:gd name="T0" fmla="*/ 0 w 142"/>
                <a:gd name="T1" fmla="*/ 0 h 143"/>
                <a:gd name="T2" fmla="*/ 0 w 142"/>
                <a:gd name="T3" fmla="*/ 0 h 143"/>
                <a:gd name="T4" fmla="*/ 0 w 142"/>
                <a:gd name="T5" fmla="*/ 0 h 143"/>
                <a:gd name="T6" fmla="*/ 0 w 142"/>
                <a:gd name="T7" fmla="*/ 0 h 143"/>
                <a:gd name="T8" fmla="*/ 0 w 142"/>
                <a:gd name="T9" fmla="*/ 0 h 143"/>
                <a:gd name="T10" fmla="*/ 0 60000 65536"/>
                <a:gd name="T11" fmla="*/ 0 60000 65536"/>
                <a:gd name="T12" fmla="*/ 0 60000 65536"/>
                <a:gd name="T13" fmla="*/ 0 60000 65536"/>
                <a:gd name="T14" fmla="*/ 0 60000 65536"/>
                <a:gd name="T15" fmla="*/ 0 w 142"/>
                <a:gd name="T16" fmla="*/ 0 h 143"/>
                <a:gd name="T17" fmla="*/ 142 w 142"/>
                <a:gd name="T18" fmla="*/ 143 h 143"/>
              </a:gdLst>
              <a:ahLst/>
              <a:cxnLst>
                <a:cxn ang="T10">
                  <a:pos x="T0" y="T1"/>
                </a:cxn>
                <a:cxn ang="T11">
                  <a:pos x="T2" y="T3"/>
                </a:cxn>
                <a:cxn ang="T12">
                  <a:pos x="T4" y="T5"/>
                </a:cxn>
                <a:cxn ang="T13">
                  <a:pos x="T6" y="T7"/>
                </a:cxn>
                <a:cxn ang="T14">
                  <a:pos x="T8" y="T9"/>
                </a:cxn>
              </a:cxnLst>
              <a:rect l="T15" t="T16" r="T17" b="T18"/>
              <a:pathLst>
                <a:path w="142" h="143">
                  <a:moveTo>
                    <a:pt x="71" y="143"/>
                  </a:moveTo>
                  <a:lnTo>
                    <a:pt x="0" y="0"/>
                  </a:lnTo>
                  <a:cubicBezTo>
                    <a:pt x="44" y="22"/>
                    <a:pt x="97" y="22"/>
                    <a:pt x="142"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8" name="Line 59">
              <a:extLst>
                <a:ext uri="{FF2B5EF4-FFF2-40B4-BE49-F238E27FC236}">
                  <a16:creationId xmlns:a16="http://schemas.microsoft.com/office/drawing/2014/main" id="{ABB6A684-E5E3-E649-80CC-03A98597C2FA}"/>
                </a:ext>
              </a:extLst>
            </p:cNvPr>
            <p:cNvSpPr>
              <a:spLocks noChangeShapeType="1"/>
            </p:cNvSpPr>
            <p:nvPr/>
          </p:nvSpPr>
          <p:spPr bwMode="auto">
            <a:xfrm>
              <a:off x="4030" y="2861"/>
              <a:ext cx="1" cy="40"/>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9" name="Freeform 60">
              <a:extLst>
                <a:ext uri="{FF2B5EF4-FFF2-40B4-BE49-F238E27FC236}">
                  <a16:creationId xmlns:a16="http://schemas.microsoft.com/office/drawing/2014/main" id="{D1196B3D-94F4-0C45-9166-DC51E5383B00}"/>
                </a:ext>
              </a:extLst>
            </p:cNvPr>
            <p:cNvSpPr>
              <a:spLocks/>
            </p:cNvSpPr>
            <p:nvPr/>
          </p:nvSpPr>
          <p:spPr bwMode="auto">
            <a:xfrm>
              <a:off x="3999" y="2886"/>
              <a:ext cx="63" cy="62"/>
            </a:xfrm>
            <a:custGeom>
              <a:avLst/>
              <a:gdLst>
                <a:gd name="T0" fmla="*/ 0 w 143"/>
                <a:gd name="T1" fmla="*/ 0 h 143"/>
                <a:gd name="T2" fmla="*/ 0 w 143"/>
                <a:gd name="T3" fmla="*/ 0 h 143"/>
                <a:gd name="T4" fmla="*/ 0 w 143"/>
                <a:gd name="T5" fmla="*/ 0 h 143"/>
                <a:gd name="T6" fmla="*/ 0 w 143"/>
                <a:gd name="T7" fmla="*/ 0 h 143"/>
                <a:gd name="T8" fmla="*/ 0 w 143"/>
                <a:gd name="T9" fmla="*/ 0 h 143"/>
                <a:gd name="T10" fmla="*/ 0 60000 65536"/>
                <a:gd name="T11" fmla="*/ 0 60000 65536"/>
                <a:gd name="T12" fmla="*/ 0 60000 65536"/>
                <a:gd name="T13" fmla="*/ 0 60000 65536"/>
                <a:gd name="T14" fmla="*/ 0 60000 65536"/>
                <a:gd name="T15" fmla="*/ 0 w 143"/>
                <a:gd name="T16" fmla="*/ 0 h 143"/>
                <a:gd name="T17" fmla="*/ 143 w 143"/>
                <a:gd name="T18" fmla="*/ 143 h 143"/>
              </a:gdLst>
              <a:ahLst/>
              <a:cxnLst>
                <a:cxn ang="T10">
                  <a:pos x="T0" y="T1"/>
                </a:cxn>
                <a:cxn ang="T11">
                  <a:pos x="T2" y="T3"/>
                </a:cxn>
                <a:cxn ang="T12">
                  <a:pos x="T4" y="T5"/>
                </a:cxn>
                <a:cxn ang="T13">
                  <a:pos x="T6" y="T7"/>
                </a:cxn>
                <a:cxn ang="T14">
                  <a:pos x="T8" y="T9"/>
                </a:cxn>
              </a:cxnLst>
              <a:rect l="T15" t="T16" r="T17" b="T18"/>
              <a:pathLst>
                <a:path w="143" h="143">
                  <a:moveTo>
                    <a:pt x="71" y="143"/>
                  </a:moveTo>
                  <a:lnTo>
                    <a:pt x="0" y="0"/>
                  </a:lnTo>
                  <a:cubicBezTo>
                    <a:pt x="45" y="22"/>
                    <a:pt x="98" y="22"/>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0" name="Freeform 61">
              <a:extLst>
                <a:ext uri="{FF2B5EF4-FFF2-40B4-BE49-F238E27FC236}">
                  <a16:creationId xmlns:a16="http://schemas.microsoft.com/office/drawing/2014/main" id="{7B2663F1-BC02-8D45-A4B9-826C12870CBD}"/>
                </a:ext>
              </a:extLst>
            </p:cNvPr>
            <p:cNvSpPr>
              <a:spLocks/>
            </p:cNvSpPr>
            <p:nvPr/>
          </p:nvSpPr>
          <p:spPr bwMode="auto">
            <a:xfrm>
              <a:off x="3339" y="3294"/>
              <a:ext cx="605" cy="87"/>
            </a:xfrm>
            <a:custGeom>
              <a:avLst/>
              <a:gdLst>
                <a:gd name="T0" fmla="*/ 0 w 605"/>
                <a:gd name="T1" fmla="*/ 0 h 87"/>
                <a:gd name="T2" fmla="*/ 605 w 605"/>
                <a:gd name="T3" fmla="*/ 0 h 87"/>
                <a:gd name="T4" fmla="*/ 504 w 605"/>
                <a:gd name="T5" fmla="*/ 87 h 87"/>
                <a:gd name="T6" fmla="*/ 101 w 605"/>
                <a:gd name="T7" fmla="*/ 87 h 87"/>
                <a:gd name="T8" fmla="*/ 0 w 605"/>
                <a:gd name="T9" fmla="*/ 0 h 87"/>
                <a:gd name="T10" fmla="*/ 0 60000 65536"/>
                <a:gd name="T11" fmla="*/ 0 60000 65536"/>
                <a:gd name="T12" fmla="*/ 0 60000 65536"/>
                <a:gd name="T13" fmla="*/ 0 60000 65536"/>
                <a:gd name="T14" fmla="*/ 0 60000 65536"/>
                <a:gd name="T15" fmla="*/ 0 w 605"/>
                <a:gd name="T16" fmla="*/ 0 h 87"/>
                <a:gd name="T17" fmla="*/ 605 w 605"/>
                <a:gd name="T18" fmla="*/ 87 h 87"/>
              </a:gdLst>
              <a:ahLst/>
              <a:cxnLst>
                <a:cxn ang="T10">
                  <a:pos x="T0" y="T1"/>
                </a:cxn>
                <a:cxn ang="T11">
                  <a:pos x="T2" y="T3"/>
                </a:cxn>
                <a:cxn ang="T12">
                  <a:pos x="T4" y="T5"/>
                </a:cxn>
                <a:cxn ang="T13">
                  <a:pos x="T6" y="T7"/>
                </a:cxn>
                <a:cxn ang="T14">
                  <a:pos x="T8" y="T9"/>
                </a:cxn>
              </a:cxnLst>
              <a:rect l="T15" t="T16" r="T17" b="T18"/>
              <a:pathLst>
                <a:path w="605" h="87">
                  <a:moveTo>
                    <a:pt x="0" y="0"/>
                  </a:moveTo>
                  <a:lnTo>
                    <a:pt x="605" y="0"/>
                  </a:lnTo>
                  <a:lnTo>
                    <a:pt x="504" y="87"/>
                  </a:lnTo>
                  <a:lnTo>
                    <a:pt x="101" y="87"/>
                  </a:lnTo>
                  <a:lnTo>
                    <a:pt x="0" y="0"/>
                  </a:lnTo>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1" name="Line 62">
              <a:extLst>
                <a:ext uri="{FF2B5EF4-FFF2-40B4-BE49-F238E27FC236}">
                  <a16:creationId xmlns:a16="http://schemas.microsoft.com/office/drawing/2014/main" id="{F36FD4F6-46AB-AD41-86DB-F3284E5C42A6}"/>
                </a:ext>
              </a:extLst>
            </p:cNvPr>
            <p:cNvSpPr>
              <a:spLocks noChangeShapeType="1"/>
            </p:cNvSpPr>
            <p:nvPr/>
          </p:nvSpPr>
          <p:spPr bwMode="auto">
            <a:xfrm>
              <a:off x="3641" y="3381"/>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2" name="Freeform 63">
              <a:extLst>
                <a:ext uri="{FF2B5EF4-FFF2-40B4-BE49-F238E27FC236}">
                  <a16:creationId xmlns:a16="http://schemas.microsoft.com/office/drawing/2014/main" id="{9276109E-0609-6F4F-ACD8-BF344578A451}"/>
                </a:ext>
              </a:extLst>
            </p:cNvPr>
            <p:cNvSpPr>
              <a:spLocks/>
            </p:cNvSpPr>
            <p:nvPr/>
          </p:nvSpPr>
          <p:spPr bwMode="auto">
            <a:xfrm>
              <a:off x="3610" y="3405"/>
              <a:ext cx="63" cy="63"/>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3"/>
                    <a:pt x="98" y="23"/>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3" name="Rectangle 64">
              <a:extLst>
                <a:ext uri="{FF2B5EF4-FFF2-40B4-BE49-F238E27FC236}">
                  <a16:creationId xmlns:a16="http://schemas.microsoft.com/office/drawing/2014/main" id="{2FDE6135-CA01-7741-802D-DB4C328F81AD}"/>
                </a:ext>
              </a:extLst>
            </p:cNvPr>
            <p:cNvSpPr>
              <a:spLocks noChangeArrowheads="1"/>
            </p:cNvSpPr>
            <p:nvPr/>
          </p:nvSpPr>
          <p:spPr bwMode="auto">
            <a:xfrm>
              <a:off x="4376" y="3403"/>
              <a:ext cx="952" cy="130"/>
            </a:xfrm>
            <a:prstGeom prst="rect">
              <a:avLst/>
            </a:prstGeom>
            <a:solidFill>
              <a:srgbClr val="BFD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4" name="Rectangle 65">
              <a:extLst>
                <a:ext uri="{FF2B5EF4-FFF2-40B4-BE49-F238E27FC236}">
                  <a16:creationId xmlns:a16="http://schemas.microsoft.com/office/drawing/2014/main" id="{C7A52106-BBDD-1247-A7C7-5FFCBAF5D326}"/>
                </a:ext>
              </a:extLst>
            </p:cNvPr>
            <p:cNvSpPr>
              <a:spLocks noChangeArrowheads="1"/>
            </p:cNvSpPr>
            <p:nvPr/>
          </p:nvSpPr>
          <p:spPr bwMode="auto">
            <a:xfrm>
              <a:off x="4376" y="3403"/>
              <a:ext cx="952"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5" name="Rectangle 66">
              <a:extLst>
                <a:ext uri="{FF2B5EF4-FFF2-40B4-BE49-F238E27FC236}">
                  <a16:creationId xmlns:a16="http://schemas.microsoft.com/office/drawing/2014/main" id="{5DBFDCFD-920C-5A4F-B705-9B96A3754A1C}"/>
                </a:ext>
              </a:extLst>
            </p:cNvPr>
            <p:cNvSpPr>
              <a:spLocks noChangeArrowheads="1"/>
            </p:cNvSpPr>
            <p:nvPr/>
          </p:nvSpPr>
          <p:spPr bwMode="auto">
            <a:xfrm>
              <a:off x="4470" y="3396"/>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6</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6" name="Rectangle 67">
              <a:extLst>
                <a:ext uri="{FF2B5EF4-FFF2-40B4-BE49-F238E27FC236}">
                  <a16:creationId xmlns:a16="http://schemas.microsoft.com/office/drawing/2014/main" id="{966D3C63-B738-DD4D-AB41-14BAF226B1B6}"/>
                </a:ext>
              </a:extLst>
            </p:cNvPr>
            <p:cNvSpPr>
              <a:spLocks noChangeArrowheads="1"/>
            </p:cNvSpPr>
            <p:nvPr/>
          </p:nvSpPr>
          <p:spPr bwMode="auto">
            <a:xfrm>
              <a:off x="4376" y="2991"/>
              <a:ext cx="952" cy="130"/>
            </a:xfrm>
            <a:prstGeom prst="rect">
              <a:avLst/>
            </a:prstGeom>
            <a:solidFill>
              <a:srgbClr val="D5EA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7" name="Rectangle 68">
              <a:extLst>
                <a:ext uri="{FF2B5EF4-FFF2-40B4-BE49-F238E27FC236}">
                  <a16:creationId xmlns:a16="http://schemas.microsoft.com/office/drawing/2014/main" id="{A4208EFA-555E-764B-AE84-2D3B5A705FF0}"/>
                </a:ext>
              </a:extLst>
            </p:cNvPr>
            <p:cNvSpPr>
              <a:spLocks noChangeArrowheads="1"/>
            </p:cNvSpPr>
            <p:nvPr/>
          </p:nvSpPr>
          <p:spPr bwMode="auto">
            <a:xfrm>
              <a:off x="4376" y="2991"/>
              <a:ext cx="952"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8" name="Rectangle 69">
              <a:extLst>
                <a:ext uri="{FF2B5EF4-FFF2-40B4-BE49-F238E27FC236}">
                  <a16:creationId xmlns:a16="http://schemas.microsoft.com/office/drawing/2014/main" id="{8E86F7AF-0165-FF4A-8F3D-DCAA068EEB1B}"/>
                </a:ext>
              </a:extLst>
            </p:cNvPr>
            <p:cNvSpPr>
              <a:spLocks noChangeArrowheads="1"/>
            </p:cNvSpPr>
            <p:nvPr/>
          </p:nvSpPr>
          <p:spPr bwMode="auto">
            <a:xfrm>
              <a:off x="4470" y="2984"/>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1</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9" name="Rectangle 70">
              <a:extLst>
                <a:ext uri="{FF2B5EF4-FFF2-40B4-BE49-F238E27FC236}">
                  <a16:creationId xmlns:a16="http://schemas.microsoft.com/office/drawing/2014/main" id="{CC6F9E5E-86FB-AE4C-BE00-78E24B35D58A}"/>
                </a:ext>
              </a:extLst>
            </p:cNvPr>
            <p:cNvSpPr>
              <a:spLocks noChangeArrowheads="1"/>
            </p:cNvSpPr>
            <p:nvPr/>
          </p:nvSpPr>
          <p:spPr bwMode="auto">
            <a:xfrm>
              <a:off x="4376" y="3121"/>
              <a:ext cx="952" cy="130"/>
            </a:xfrm>
            <a:prstGeom prst="rect">
              <a:avLst/>
            </a:prstGeom>
            <a:solidFill>
              <a:srgbClr val="EAF4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0" name="Rectangle 71">
              <a:extLst>
                <a:ext uri="{FF2B5EF4-FFF2-40B4-BE49-F238E27FC236}">
                  <a16:creationId xmlns:a16="http://schemas.microsoft.com/office/drawing/2014/main" id="{90E69AFD-A2F3-9C41-A16D-9DEFE28A1572}"/>
                </a:ext>
              </a:extLst>
            </p:cNvPr>
            <p:cNvSpPr>
              <a:spLocks noChangeArrowheads="1"/>
            </p:cNvSpPr>
            <p:nvPr/>
          </p:nvSpPr>
          <p:spPr bwMode="auto">
            <a:xfrm>
              <a:off x="4376" y="3121"/>
              <a:ext cx="952"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1" name="Rectangle 72">
              <a:extLst>
                <a:ext uri="{FF2B5EF4-FFF2-40B4-BE49-F238E27FC236}">
                  <a16:creationId xmlns:a16="http://schemas.microsoft.com/office/drawing/2014/main" id="{17C1D3E4-C60E-6948-A778-5EBDA3FF1E5B}"/>
                </a:ext>
              </a:extLst>
            </p:cNvPr>
            <p:cNvSpPr>
              <a:spLocks noChangeArrowheads="1"/>
            </p:cNvSpPr>
            <p:nvPr/>
          </p:nvSpPr>
          <p:spPr bwMode="auto">
            <a:xfrm>
              <a:off x="4470" y="3117"/>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2</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2" name="Freeform 73">
              <a:extLst>
                <a:ext uri="{FF2B5EF4-FFF2-40B4-BE49-F238E27FC236}">
                  <a16:creationId xmlns:a16="http://schemas.microsoft.com/office/drawing/2014/main" id="{C82BB6B2-6040-D044-93E2-34B23BA9FDE2}"/>
                </a:ext>
              </a:extLst>
            </p:cNvPr>
            <p:cNvSpPr>
              <a:spLocks/>
            </p:cNvSpPr>
            <p:nvPr/>
          </p:nvSpPr>
          <p:spPr bwMode="auto">
            <a:xfrm>
              <a:off x="4117" y="2905"/>
              <a:ext cx="735" cy="108"/>
            </a:xfrm>
            <a:custGeom>
              <a:avLst/>
              <a:gdLst>
                <a:gd name="T0" fmla="*/ 0 w 1685"/>
                <a:gd name="T1" fmla="*/ 0 h 248"/>
                <a:gd name="T2" fmla="*/ 0 w 1685"/>
                <a:gd name="T3" fmla="*/ 0 h 248"/>
                <a:gd name="T4" fmla="*/ 0 w 1685"/>
                <a:gd name="T5" fmla="*/ 0 h 248"/>
                <a:gd name="T6" fmla="*/ 0 w 1685"/>
                <a:gd name="T7" fmla="*/ 0 h 248"/>
                <a:gd name="T8" fmla="*/ 0 w 1685"/>
                <a:gd name="T9" fmla="*/ 0 h 248"/>
                <a:gd name="T10" fmla="*/ 0 w 1685"/>
                <a:gd name="T11" fmla="*/ 0 h 248"/>
                <a:gd name="T12" fmla="*/ 0 w 1685"/>
                <a:gd name="T13" fmla="*/ 0 h 248"/>
                <a:gd name="T14" fmla="*/ 0 w 1685"/>
                <a:gd name="T15" fmla="*/ 0 h 248"/>
                <a:gd name="T16" fmla="*/ 0 w 1685"/>
                <a:gd name="T17" fmla="*/ 0 h 2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5"/>
                <a:gd name="T28" fmla="*/ 0 h 248"/>
                <a:gd name="T29" fmla="*/ 1685 w 1685"/>
                <a:gd name="T30" fmla="*/ 248 h 2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5" h="248">
                  <a:moveTo>
                    <a:pt x="1685" y="198"/>
                  </a:moveTo>
                  <a:lnTo>
                    <a:pt x="1685" y="99"/>
                  </a:lnTo>
                  <a:cubicBezTo>
                    <a:pt x="1685" y="44"/>
                    <a:pt x="1640" y="0"/>
                    <a:pt x="1586" y="0"/>
                  </a:cubicBezTo>
                  <a:lnTo>
                    <a:pt x="520" y="0"/>
                  </a:lnTo>
                  <a:cubicBezTo>
                    <a:pt x="452" y="0"/>
                    <a:pt x="396" y="55"/>
                    <a:pt x="396" y="124"/>
                  </a:cubicBezTo>
                  <a:cubicBezTo>
                    <a:pt x="396" y="192"/>
                    <a:pt x="341" y="248"/>
                    <a:pt x="272" y="248"/>
                  </a:cubicBezTo>
                  <a:lnTo>
                    <a:pt x="0" y="248"/>
                  </a:lnTo>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3" name="Freeform 74">
              <a:extLst>
                <a:ext uri="{FF2B5EF4-FFF2-40B4-BE49-F238E27FC236}">
                  <a16:creationId xmlns:a16="http://schemas.microsoft.com/office/drawing/2014/main" id="{FFD5ADE2-0547-E34E-A63D-16D6E6996841}"/>
                </a:ext>
              </a:extLst>
            </p:cNvPr>
            <p:cNvSpPr>
              <a:spLocks/>
            </p:cNvSpPr>
            <p:nvPr/>
          </p:nvSpPr>
          <p:spPr bwMode="auto">
            <a:xfrm>
              <a:off x="4821" y="2929"/>
              <a:ext cx="62" cy="62"/>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2" y="143"/>
                  </a:moveTo>
                  <a:lnTo>
                    <a:pt x="0" y="0"/>
                  </a:lnTo>
                  <a:cubicBezTo>
                    <a:pt x="45" y="23"/>
                    <a:pt x="98" y="23"/>
                    <a:pt x="143" y="0"/>
                  </a:cubicBezTo>
                  <a:lnTo>
                    <a:pt x="72"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4" name="Freeform 75">
              <a:extLst>
                <a:ext uri="{FF2B5EF4-FFF2-40B4-BE49-F238E27FC236}">
                  <a16:creationId xmlns:a16="http://schemas.microsoft.com/office/drawing/2014/main" id="{EC1DCC90-CF10-A146-9AAD-22396AF17C3C}"/>
                </a:ext>
              </a:extLst>
            </p:cNvPr>
            <p:cNvSpPr>
              <a:spLocks/>
            </p:cNvSpPr>
            <p:nvPr/>
          </p:nvSpPr>
          <p:spPr bwMode="auto">
            <a:xfrm>
              <a:off x="4841" y="3273"/>
              <a:ext cx="22" cy="21"/>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4"/>
                  </a:moveTo>
                  <a:cubicBezTo>
                    <a:pt x="0" y="11"/>
                    <a:pt x="11" y="0"/>
                    <a:pt x="25" y="0"/>
                  </a:cubicBezTo>
                  <a:cubicBezTo>
                    <a:pt x="38" y="0"/>
                    <a:pt x="49" y="11"/>
                    <a:pt x="49" y="24"/>
                  </a:cubicBezTo>
                  <a:cubicBezTo>
                    <a:pt x="49" y="24"/>
                    <a:pt x="49" y="24"/>
                    <a:pt x="49" y="24"/>
                  </a:cubicBezTo>
                  <a:cubicBezTo>
                    <a:pt x="49" y="38"/>
                    <a:pt x="38" y="49"/>
                    <a:pt x="25" y="49"/>
                  </a:cubicBezTo>
                  <a:cubicBezTo>
                    <a:pt x="11" y="49"/>
                    <a:pt x="0" y="38"/>
                    <a:pt x="0" y="24"/>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5" name="Freeform 76">
              <a:extLst>
                <a:ext uri="{FF2B5EF4-FFF2-40B4-BE49-F238E27FC236}">
                  <a16:creationId xmlns:a16="http://schemas.microsoft.com/office/drawing/2014/main" id="{A0A1ACE6-9CB2-C64F-909A-45EB70660838}"/>
                </a:ext>
              </a:extLst>
            </p:cNvPr>
            <p:cNvSpPr>
              <a:spLocks/>
            </p:cNvSpPr>
            <p:nvPr/>
          </p:nvSpPr>
          <p:spPr bwMode="auto">
            <a:xfrm>
              <a:off x="4841" y="3273"/>
              <a:ext cx="22" cy="21"/>
            </a:xfrm>
            <a:custGeom>
              <a:avLst/>
              <a:gdLst>
                <a:gd name="T0" fmla="*/ 0 w 22"/>
                <a:gd name="T1" fmla="*/ 10 h 21"/>
                <a:gd name="T2" fmla="*/ 11 w 22"/>
                <a:gd name="T3" fmla="*/ 0 h 21"/>
                <a:gd name="T4" fmla="*/ 22 w 22"/>
                <a:gd name="T5" fmla="*/ 10 h 21"/>
                <a:gd name="T6" fmla="*/ 22 w 22"/>
                <a:gd name="T7" fmla="*/ 10 h 21"/>
                <a:gd name="T8" fmla="*/ 11 w 22"/>
                <a:gd name="T9" fmla="*/ 21 h 21"/>
                <a:gd name="T10" fmla="*/ 0 w 22"/>
                <a:gd name="T11" fmla="*/ 10 h 21"/>
                <a:gd name="T12" fmla="*/ 0 60000 65536"/>
                <a:gd name="T13" fmla="*/ 0 60000 65536"/>
                <a:gd name="T14" fmla="*/ 0 60000 65536"/>
                <a:gd name="T15" fmla="*/ 0 60000 65536"/>
                <a:gd name="T16" fmla="*/ 0 60000 65536"/>
                <a:gd name="T17" fmla="*/ 0 60000 65536"/>
                <a:gd name="T18" fmla="*/ 0 w 22"/>
                <a:gd name="T19" fmla="*/ 0 h 21"/>
                <a:gd name="T20" fmla="*/ 22 w 22"/>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2" h="21">
                  <a:moveTo>
                    <a:pt x="0" y="10"/>
                  </a:moveTo>
                  <a:cubicBezTo>
                    <a:pt x="0" y="5"/>
                    <a:pt x="5" y="0"/>
                    <a:pt x="11" y="0"/>
                  </a:cubicBezTo>
                  <a:cubicBezTo>
                    <a:pt x="17" y="0"/>
                    <a:pt x="22" y="5"/>
                    <a:pt x="22" y="10"/>
                  </a:cubicBezTo>
                  <a:cubicBezTo>
                    <a:pt x="22" y="10"/>
                    <a:pt x="22" y="10"/>
                    <a:pt x="22" y="10"/>
                  </a:cubicBezTo>
                  <a:cubicBezTo>
                    <a:pt x="22" y="17"/>
                    <a:pt x="17" y="21"/>
                    <a:pt x="11" y="21"/>
                  </a:cubicBezTo>
                  <a:cubicBezTo>
                    <a:pt x="5" y="21"/>
                    <a:pt x="0" y="17"/>
                    <a:pt x="0" y="10"/>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6" name="Line 77">
              <a:extLst>
                <a:ext uri="{FF2B5EF4-FFF2-40B4-BE49-F238E27FC236}">
                  <a16:creationId xmlns:a16="http://schemas.microsoft.com/office/drawing/2014/main" id="{075E30FB-98F9-CC4B-BAA6-8818847F92D5}"/>
                </a:ext>
              </a:extLst>
            </p:cNvPr>
            <p:cNvSpPr>
              <a:spLocks noChangeShapeType="1"/>
            </p:cNvSpPr>
            <p:nvPr/>
          </p:nvSpPr>
          <p:spPr bwMode="auto">
            <a:xfrm>
              <a:off x="3512" y="3078"/>
              <a:ext cx="1" cy="16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7" name="Freeform 78">
              <a:extLst>
                <a:ext uri="{FF2B5EF4-FFF2-40B4-BE49-F238E27FC236}">
                  <a16:creationId xmlns:a16="http://schemas.microsoft.com/office/drawing/2014/main" id="{B9E4D12F-AAB7-3F4F-83BB-4581F40F6B0E}"/>
                </a:ext>
              </a:extLst>
            </p:cNvPr>
            <p:cNvSpPr>
              <a:spLocks/>
            </p:cNvSpPr>
            <p:nvPr/>
          </p:nvSpPr>
          <p:spPr bwMode="auto">
            <a:xfrm>
              <a:off x="3481" y="3232"/>
              <a:ext cx="62" cy="62"/>
            </a:xfrm>
            <a:custGeom>
              <a:avLst/>
              <a:gdLst>
                <a:gd name="T0" fmla="*/ 0 w 142"/>
                <a:gd name="T1" fmla="*/ 0 h 143"/>
                <a:gd name="T2" fmla="*/ 0 w 142"/>
                <a:gd name="T3" fmla="*/ 0 h 143"/>
                <a:gd name="T4" fmla="*/ 0 w 142"/>
                <a:gd name="T5" fmla="*/ 0 h 143"/>
                <a:gd name="T6" fmla="*/ 0 w 142"/>
                <a:gd name="T7" fmla="*/ 0 h 143"/>
                <a:gd name="T8" fmla="*/ 0 w 142"/>
                <a:gd name="T9" fmla="*/ 0 h 143"/>
                <a:gd name="T10" fmla="*/ 0 60000 65536"/>
                <a:gd name="T11" fmla="*/ 0 60000 65536"/>
                <a:gd name="T12" fmla="*/ 0 60000 65536"/>
                <a:gd name="T13" fmla="*/ 0 60000 65536"/>
                <a:gd name="T14" fmla="*/ 0 60000 65536"/>
                <a:gd name="T15" fmla="*/ 0 w 142"/>
                <a:gd name="T16" fmla="*/ 0 h 143"/>
                <a:gd name="T17" fmla="*/ 142 w 142"/>
                <a:gd name="T18" fmla="*/ 143 h 143"/>
              </a:gdLst>
              <a:ahLst/>
              <a:cxnLst>
                <a:cxn ang="T10">
                  <a:pos x="T0" y="T1"/>
                </a:cxn>
                <a:cxn ang="T11">
                  <a:pos x="T2" y="T3"/>
                </a:cxn>
                <a:cxn ang="T12">
                  <a:pos x="T4" y="T5"/>
                </a:cxn>
                <a:cxn ang="T13">
                  <a:pos x="T6" y="T7"/>
                </a:cxn>
                <a:cxn ang="T14">
                  <a:pos x="T8" y="T9"/>
                </a:cxn>
              </a:cxnLst>
              <a:rect l="T15" t="T16" r="T17" b="T18"/>
              <a:pathLst>
                <a:path w="142" h="143">
                  <a:moveTo>
                    <a:pt x="71" y="143"/>
                  </a:moveTo>
                  <a:lnTo>
                    <a:pt x="0" y="0"/>
                  </a:lnTo>
                  <a:cubicBezTo>
                    <a:pt x="44" y="23"/>
                    <a:pt x="97" y="23"/>
                    <a:pt x="142"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8" name="Freeform 79">
              <a:extLst>
                <a:ext uri="{FF2B5EF4-FFF2-40B4-BE49-F238E27FC236}">
                  <a16:creationId xmlns:a16="http://schemas.microsoft.com/office/drawing/2014/main" id="{6D335D8D-9989-DC48-8DE4-75A41549B0AC}"/>
                </a:ext>
              </a:extLst>
            </p:cNvPr>
            <p:cNvSpPr>
              <a:spLocks/>
            </p:cNvSpPr>
            <p:nvPr/>
          </p:nvSpPr>
          <p:spPr bwMode="auto">
            <a:xfrm>
              <a:off x="4269" y="2991"/>
              <a:ext cx="86" cy="542"/>
            </a:xfrm>
            <a:custGeom>
              <a:avLst/>
              <a:gdLst>
                <a:gd name="T0" fmla="*/ 0 w 198"/>
                <a:gd name="T1" fmla="*/ 0 h 1241"/>
                <a:gd name="T2" fmla="*/ 0 w 198"/>
                <a:gd name="T3" fmla="*/ 0 h 1241"/>
                <a:gd name="T4" fmla="*/ 0 w 198"/>
                <a:gd name="T5" fmla="*/ 0 h 1241"/>
                <a:gd name="T6" fmla="*/ 0 w 198"/>
                <a:gd name="T7" fmla="*/ 0 h 1241"/>
                <a:gd name="T8" fmla="*/ 0 w 198"/>
                <a:gd name="T9" fmla="*/ 0 h 1241"/>
                <a:gd name="T10" fmla="*/ 0 w 198"/>
                <a:gd name="T11" fmla="*/ 0 h 1241"/>
                <a:gd name="T12" fmla="*/ 0 w 198"/>
                <a:gd name="T13" fmla="*/ 0 h 1241"/>
                <a:gd name="T14" fmla="*/ 0 w 198"/>
                <a:gd name="T15" fmla="*/ 0 h 1241"/>
                <a:gd name="T16" fmla="*/ 0 w 198"/>
                <a:gd name="T17" fmla="*/ 0 h 1241"/>
                <a:gd name="T18" fmla="*/ 0 w 198"/>
                <a:gd name="T19" fmla="*/ 0 h 1241"/>
                <a:gd name="T20" fmla="*/ 0 w 198"/>
                <a:gd name="T21" fmla="*/ 0 h 1241"/>
                <a:gd name="T22" fmla="*/ 0 w 198"/>
                <a:gd name="T23" fmla="*/ 0 h 1241"/>
                <a:gd name="T24" fmla="*/ 0 w 198"/>
                <a:gd name="T25" fmla="*/ 0 h 12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8"/>
                <a:gd name="T40" fmla="*/ 0 h 1241"/>
                <a:gd name="T41" fmla="*/ 198 w 198"/>
                <a:gd name="T42" fmla="*/ 1241 h 12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8" h="1241">
                  <a:moveTo>
                    <a:pt x="198" y="0"/>
                  </a:moveTo>
                  <a:cubicBezTo>
                    <a:pt x="143" y="0"/>
                    <a:pt x="99" y="45"/>
                    <a:pt x="99" y="99"/>
                  </a:cubicBezTo>
                  <a:cubicBezTo>
                    <a:pt x="99" y="99"/>
                    <a:pt x="99" y="99"/>
                    <a:pt x="99" y="99"/>
                  </a:cubicBezTo>
                  <a:lnTo>
                    <a:pt x="99" y="248"/>
                  </a:lnTo>
                  <a:cubicBezTo>
                    <a:pt x="99" y="303"/>
                    <a:pt x="54" y="348"/>
                    <a:pt x="0" y="348"/>
                  </a:cubicBezTo>
                  <a:cubicBezTo>
                    <a:pt x="0" y="348"/>
                    <a:pt x="0" y="348"/>
                    <a:pt x="0" y="348"/>
                  </a:cubicBezTo>
                  <a:cubicBezTo>
                    <a:pt x="54" y="348"/>
                    <a:pt x="99" y="392"/>
                    <a:pt x="99" y="447"/>
                  </a:cubicBezTo>
                  <a:cubicBezTo>
                    <a:pt x="99" y="447"/>
                    <a:pt x="99" y="447"/>
                    <a:pt x="99" y="447"/>
                  </a:cubicBezTo>
                  <a:lnTo>
                    <a:pt x="99" y="1142"/>
                  </a:lnTo>
                  <a:cubicBezTo>
                    <a:pt x="99" y="1197"/>
                    <a:pt x="143" y="1241"/>
                    <a:pt x="198" y="1241"/>
                  </a:cubicBezTo>
                  <a:cubicBezTo>
                    <a:pt x="198" y="1241"/>
                    <a:pt x="198" y="1241"/>
                    <a:pt x="198" y="1241"/>
                  </a:cubicBezTo>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9" name="Freeform 80">
              <a:extLst>
                <a:ext uri="{FF2B5EF4-FFF2-40B4-BE49-F238E27FC236}">
                  <a16:creationId xmlns:a16="http://schemas.microsoft.com/office/drawing/2014/main" id="{9841E86F-21EA-3249-978F-C7217D58AE4E}"/>
                </a:ext>
              </a:extLst>
            </p:cNvPr>
            <p:cNvSpPr>
              <a:spLocks/>
            </p:cNvSpPr>
            <p:nvPr/>
          </p:nvSpPr>
          <p:spPr bwMode="auto">
            <a:xfrm>
              <a:off x="3728" y="3146"/>
              <a:ext cx="544" cy="101"/>
            </a:xfrm>
            <a:custGeom>
              <a:avLst/>
              <a:gdLst>
                <a:gd name="T0" fmla="*/ 544 w 544"/>
                <a:gd name="T1" fmla="*/ 0 h 101"/>
                <a:gd name="T2" fmla="*/ 0 w 544"/>
                <a:gd name="T3" fmla="*/ 0 h 101"/>
                <a:gd name="T4" fmla="*/ 0 w 544"/>
                <a:gd name="T5" fmla="*/ 101 h 101"/>
                <a:gd name="T6" fmla="*/ 0 60000 65536"/>
                <a:gd name="T7" fmla="*/ 0 60000 65536"/>
                <a:gd name="T8" fmla="*/ 0 60000 65536"/>
                <a:gd name="T9" fmla="*/ 0 w 544"/>
                <a:gd name="T10" fmla="*/ 0 h 101"/>
                <a:gd name="T11" fmla="*/ 544 w 544"/>
                <a:gd name="T12" fmla="*/ 101 h 101"/>
              </a:gdLst>
              <a:ahLst/>
              <a:cxnLst>
                <a:cxn ang="T6">
                  <a:pos x="T0" y="T1"/>
                </a:cxn>
                <a:cxn ang="T7">
                  <a:pos x="T2" y="T3"/>
                </a:cxn>
                <a:cxn ang="T8">
                  <a:pos x="T4" y="T5"/>
                </a:cxn>
              </a:cxnLst>
              <a:rect l="T9" t="T10" r="T11" b="T12"/>
              <a:pathLst>
                <a:path w="544" h="101">
                  <a:moveTo>
                    <a:pt x="544" y="0"/>
                  </a:moveTo>
                  <a:lnTo>
                    <a:pt x="0" y="0"/>
                  </a:lnTo>
                  <a:lnTo>
                    <a:pt x="0" y="101"/>
                  </a:lnTo>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0" name="Freeform 81">
              <a:extLst>
                <a:ext uri="{FF2B5EF4-FFF2-40B4-BE49-F238E27FC236}">
                  <a16:creationId xmlns:a16="http://schemas.microsoft.com/office/drawing/2014/main" id="{9952C618-0DF2-C145-8F6F-AEF5D888BEE0}"/>
                </a:ext>
              </a:extLst>
            </p:cNvPr>
            <p:cNvSpPr>
              <a:spLocks/>
            </p:cNvSpPr>
            <p:nvPr/>
          </p:nvSpPr>
          <p:spPr bwMode="auto">
            <a:xfrm>
              <a:off x="3697" y="3232"/>
              <a:ext cx="62" cy="62"/>
            </a:xfrm>
            <a:custGeom>
              <a:avLst/>
              <a:gdLst>
                <a:gd name="T0" fmla="*/ 0 w 143"/>
                <a:gd name="T1" fmla="*/ 0 h 143"/>
                <a:gd name="T2" fmla="*/ 0 w 143"/>
                <a:gd name="T3" fmla="*/ 0 h 143"/>
                <a:gd name="T4" fmla="*/ 0 w 143"/>
                <a:gd name="T5" fmla="*/ 0 h 143"/>
                <a:gd name="T6" fmla="*/ 0 w 143"/>
                <a:gd name="T7" fmla="*/ 0 h 143"/>
                <a:gd name="T8" fmla="*/ 0 w 143"/>
                <a:gd name="T9" fmla="*/ 0 h 143"/>
                <a:gd name="T10" fmla="*/ 0 60000 65536"/>
                <a:gd name="T11" fmla="*/ 0 60000 65536"/>
                <a:gd name="T12" fmla="*/ 0 60000 65536"/>
                <a:gd name="T13" fmla="*/ 0 60000 65536"/>
                <a:gd name="T14" fmla="*/ 0 60000 65536"/>
                <a:gd name="T15" fmla="*/ 0 w 143"/>
                <a:gd name="T16" fmla="*/ 0 h 143"/>
                <a:gd name="T17" fmla="*/ 143 w 143"/>
                <a:gd name="T18" fmla="*/ 143 h 143"/>
              </a:gdLst>
              <a:ahLst/>
              <a:cxnLst>
                <a:cxn ang="T10">
                  <a:pos x="T0" y="T1"/>
                </a:cxn>
                <a:cxn ang="T11">
                  <a:pos x="T2" y="T3"/>
                </a:cxn>
                <a:cxn ang="T12">
                  <a:pos x="T4" y="T5"/>
                </a:cxn>
                <a:cxn ang="T13">
                  <a:pos x="T6" y="T7"/>
                </a:cxn>
                <a:cxn ang="T14">
                  <a:pos x="T8" y="T9"/>
                </a:cxn>
              </a:cxnLst>
              <a:rect l="T15" t="T16" r="T17" b="T18"/>
              <a:pathLst>
                <a:path w="143" h="143">
                  <a:moveTo>
                    <a:pt x="72" y="143"/>
                  </a:moveTo>
                  <a:lnTo>
                    <a:pt x="0" y="0"/>
                  </a:lnTo>
                  <a:cubicBezTo>
                    <a:pt x="45" y="23"/>
                    <a:pt x="98" y="23"/>
                    <a:pt x="143" y="0"/>
                  </a:cubicBezTo>
                  <a:lnTo>
                    <a:pt x="72"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1" name="Rectangle 82">
              <a:extLst>
                <a:ext uri="{FF2B5EF4-FFF2-40B4-BE49-F238E27FC236}">
                  <a16:creationId xmlns:a16="http://schemas.microsoft.com/office/drawing/2014/main" id="{A6B7CD18-90E0-F847-A9E0-DC421AFB50C3}"/>
                </a:ext>
              </a:extLst>
            </p:cNvPr>
            <p:cNvSpPr>
              <a:spLocks noChangeArrowheads="1"/>
            </p:cNvSpPr>
            <p:nvPr/>
          </p:nvSpPr>
          <p:spPr bwMode="auto">
            <a:xfrm>
              <a:off x="3842" y="3152"/>
              <a:ext cx="20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Data</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2" name="Rectangle 83">
              <a:extLst>
                <a:ext uri="{FF2B5EF4-FFF2-40B4-BE49-F238E27FC236}">
                  <a16:creationId xmlns:a16="http://schemas.microsoft.com/office/drawing/2014/main" id="{38F8DED6-3F54-2245-88CB-118F64FE8119}"/>
                </a:ext>
              </a:extLst>
            </p:cNvPr>
            <p:cNvSpPr>
              <a:spLocks noChangeArrowheads="1"/>
            </p:cNvSpPr>
            <p:nvPr/>
          </p:nvSpPr>
          <p:spPr bwMode="auto">
            <a:xfrm>
              <a:off x="3185" y="3110"/>
              <a:ext cx="30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All Hit?</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3" name="Rectangle 84">
              <a:extLst>
                <a:ext uri="{FF2B5EF4-FFF2-40B4-BE49-F238E27FC236}">
                  <a16:creationId xmlns:a16="http://schemas.microsoft.com/office/drawing/2014/main" id="{3772A410-6C78-BC48-BBF2-9D99496EECA1}"/>
                </a:ext>
              </a:extLst>
            </p:cNvPr>
            <p:cNvSpPr>
              <a:spLocks noChangeArrowheads="1"/>
            </p:cNvSpPr>
            <p:nvPr/>
          </p:nvSpPr>
          <p:spPr bwMode="auto">
            <a:xfrm>
              <a:off x="4421" y="2782"/>
              <a:ext cx="2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Miss?</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4" name="Freeform 85">
              <a:extLst>
                <a:ext uri="{FF2B5EF4-FFF2-40B4-BE49-F238E27FC236}">
                  <a16:creationId xmlns:a16="http://schemas.microsoft.com/office/drawing/2014/main" id="{9C3BE821-75ED-B040-BE71-4E3F1C15CBC3}"/>
                </a:ext>
              </a:extLst>
            </p:cNvPr>
            <p:cNvSpPr>
              <a:spLocks/>
            </p:cNvSpPr>
            <p:nvPr/>
          </p:nvSpPr>
          <p:spPr bwMode="auto">
            <a:xfrm>
              <a:off x="4841" y="3316"/>
              <a:ext cx="22" cy="22"/>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5"/>
                  </a:moveTo>
                  <a:cubicBezTo>
                    <a:pt x="0" y="11"/>
                    <a:pt x="11" y="0"/>
                    <a:pt x="25" y="0"/>
                  </a:cubicBezTo>
                  <a:cubicBezTo>
                    <a:pt x="38" y="0"/>
                    <a:pt x="49" y="11"/>
                    <a:pt x="49" y="25"/>
                  </a:cubicBezTo>
                  <a:cubicBezTo>
                    <a:pt x="49" y="25"/>
                    <a:pt x="49" y="25"/>
                    <a:pt x="49" y="25"/>
                  </a:cubicBezTo>
                  <a:cubicBezTo>
                    <a:pt x="49" y="38"/>
                    <a:pt x="38" y="49"/>
                    <a:pt x="25"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5" name="Freeform 86">
              <a:extLst>
                <a:ext uri="{FF2B5EF4-FFF2-40B4-BE49-F238E27FC236}">
                  <a16:creationId xmlns:a16="http://schemas.microsoft.com/office/drawing/2014/main" id="{60AC778C-E163-C045-83F2-2E7B7DE2EC2F}"/>
                </a:ext>
              </a:extLst>
            </p:cNvPr>
            <p:cNvSpPr>
              <a:spLocks/>
            </p:cNvSpPr>
            <p:nvPr/>
          </p:nvSpPr>
          <p:spPr bwMode="auto">
            <a:xfrm>
              <a:off x="4841" y="3316"/>
              <a:ext cx="22" cy="22"/>
            </a:xfrm>
            <a:custGeom>
              <a:avLst/>
              <a:gdLst>
                <a:gd name="T0" fmla="*/ 0 w 22"/>
                <a:gd name="T1" fmla="*/ 11 h 22"/>
                <a:gd name="T2" fmla="*/ 11 w 22"/>
                <a:gd name="T3" fmla="*/ 0 h 22"/>
                <a:gd name="T4" fmla="*/ 22 w 22"/>
                <a:gd name="T5" fmla="*/ 11 h 22"/>
                <a:gd name="T6" fmla="*/ 22 w 22"/>
                <a:gd name="T7" fmla="*/ 11 h 22"/>
                <a:gd name="T8" fmla="*/ 11 w 22"/>
                <a:gd name="T9" fmla="*/ 22 h 22"/>
                <a:gd name="T10" fmla="*/ 0 w 22"/>
                <a:gd name="T11" fmla="*/ 11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0" y="11"/>
                  </a:move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6" name="Freeform 87">
              <a:extLst>
                <a:ext uri="{FF2B5EF4-FFF2-40B4-BE49-F238E27FC236}">
                  <a16:creationId xmlns:a16="http://schemas.microsoft.com/office/drawing/2014/main" id="{EA47F9E9-3023-1548-964F-014ADC077290}"/>
                </a:ext>
              </a:extLst>
            </p:cNvPr>
            <p:cNvSpPr>
              <a:spLocks/>
            </p:cNvSpPr>
            <p:nvPr/>
          </p:nvSpPr>
          <p:spPr bwMode="auto">
            <a:xfrm>
              <a:off x="4841" y="3359"/>
              <a:ext cx="22" cy="2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1"/>
                    <a:pt x="11" y="0"/>
                    <a:pt x="25" y="0"/>
                  </a:cubicBezTo>
                  <a:cubicBezTo>
                    <a:pt x="38" y="0"/>
                    <a:pt x="49" y="11"/>
                    <a:pt x="49" y="25"/>
                  </a:cubicBezTo>
                  <a:cubicBezTo>
                    <a:pt x="49" y="25"/>
                    <a:pt x="49" y="25"/>
                    <a:pt x="49" y="25"/>
                  </a:cubicBezTo>
                  <a:cubicBezTo>
                    <a:pt x="49" y="39"/>
                    <a:pt x="38" y="50"/>
                    <a:pt x="25"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7" name="Freeform 88">
              <a:extLst>
                <a:ext uri="{FF2B5EF4-FFF2-40B4-BE49-F238E27FC236}">
                  <a16:creationId xmlns:a16="http://schemas.microsoft.com/office/drawing/2014/main" id="{51969325-EEFE-2948-B645-F56A275BEA48}"/>
                </a:ext>
              </a:extLst>
            </p:cNvPr>
            <p:cNvSpPr>
              <a:spLocks/>
            </p:cNvSpPr>
            <p:nvPr/>
          </p:nvSpPr>
          <p:spPr bwMode="auto">
            <a:xfrm>
              <a:off x="4841" y="3359"/>
              <a:ext cx="22" cy="22"/>
            </a:xfrm>
            <a:custGeom>
              <a:avLst/>
              <a:gdLst>
                <a:gd name="T0" fmla="*/ 0 w 22"/>
                <a:gd name="T1" fmla="*/ 11 h 22"/>
                <a:gd name="T2" fmla="*/ 11 w 22"/>
                <a:gd name="T3" fmla="*/ 0 h 22"/>
                <a:gd name="T4" fmla="*/ 22 w 22"/>
                <a:gd name="T5" fmla="*/ 11 h 22"/>
                <a:gd name="T6" fmla="*/ 22 w 22"/>
                <a:gd name="T7" fmla="*/ 11 h 22"/>
                <a:gd name="T8" fmla="*/ 11 w 22"/>
                <a:gd name="T9" fmla="*/ 22 h 22"/>
                <a:gd name="T10" fmla="*/ 0 w 22"/>
                <a:gd name="T11" fmla="*/ 11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0" y="11"/>
                  </a:move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8" name="Rectangle 89">
              <a:extLst>
                <a:ext uri="{FF2B5EF4-FFF2-40B4-BE49-F238E27FC236}">
                  <a16:creationId xmlns:a16="http://schemas.microsoft.com/office/drawing/2014/main" id="{DAAF72F5-62E1-9341-BB2C-21F7EAD4FE34}"/>
                </a:ext>
              </a:extLst>
            </p:cNvPr>
            <p:cNvSpPr>
              <a:spLocks noChangeArrowheads="1"/>
            </p:cNvSpPr>
            <p:nvPr/>
          </p:nvSpPr>
          <p:spPr bwMode="auto">
            <a:xfrm>
              <a:off x="4330" y="2496"/>
              <a:ext cx="98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Warps accessing</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9" name="Rectangle 90">
              <a:extLst>
                <a:ext uri="{FF2B5EF4-FFF2-40B4-BE49-F238E27FC236}">
                  <a16:creationId xmlns:a16="http://schemas.microsoft.com/office/drawing/2014/main" id="{37CA6D3D-E6C3-0C48-83A8-B2F5E767BC65}"/>
                </a:ext>
              </a:extLst>
            </p:cNvPr>
            <p:cNvSpPr>
              <a:spLocks noChangeArrowheads="1"/>
            </p:cNvSpPr>
            <p:nvPr/>
          </p:nvSpPr>
          <p:spPr bwMode="auto">
            <a:xfrm>
              <a:off x="4372" y="2635"/>
              <a:ext cx="104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memory hierarchy</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0" name="Rectangle 91">
              <a:extLst>
                <a:ext uri="{FF2B5EF4-FFF2-40B4-BE49-F238E27FC236}">
                  <a16:creationId xmlns:a16="http://schemas.microsoft.com/office/drawing/2014/main" id="{83F4AF8B-1822-2748-8C19-DC655F233760}"/>
                </a:ext>
              </a:extLst>
            </p:cNvPr>
            <p:cNvSpPr>
              <a:spLocks noChangeArrowheads="1"/>
            </p:cNvSpPr>
            <p:nvPr/>
          </p:nvSpPr>
          <p:spPr bwMode="auto">
            <a:xfrm>
              <a:off x="3079" y="998"/>
              <a:ext cx="1125" cy="694"/>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1" name="Rectangle 92">
              <a:extLst>
                <a:ext uri="{FF2B5EF4-FFF2-40B4-BE49-F238E27FC236}">
                  <a16:creationId xmlns:a16="http://schemas.microsoft.com/office/drawing/2014/main" id="{B9EB6500-2260-3B4E-9BBB-375153B4DD2C}"/>
                </a:ext>
              </a:extLst>
            </p:cNvPr>
            <p:cNvSpPr>
              <a:spLocks noChangeArrowheads="1"/>
            </p:cNvSpPr>
            <p:nvPr/>
          </p:nvSpPr>
          <p:spPr bwMode="auto">
            <a:xfrm>
              <a:off x="3079" y="998"/>
              <a:ext cx="1125" cy="694"/>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2" name="Rectangle 93">
              <a:extLst>
                <a:ext uri="{FF2B5EF4-FFF2-40B4-BE49-F238E27FC236}">
                  <a16:creationId xmlns:a16="http://schemas.microsoft.com/office/drawing/2014/main" id="{D4C78DC0-F7B6-C54D-9B2B-04F637AF9B7B}"/>
                </a:ext>
              </a:extLst>
            </p:cNvPr>
            <p:cNvSpPr>
              <a:spLocks noChangeArrowheads="1"/>
            </p:cNvSpPr>
            <p:nvPr/>
          </p:nvSpPr>
          <p:spPr bwMode="auto">
            <a:xfrm>
              <a:off x="3166" y="1085"/>
              <a:ext cx="951" cy="130"/>
            </a:xfrm>
            <a:prstGeom prst="rect">
              <a:avLst/>
            </a:prstGeom>
            <a:solidFill>
              <a:srgbClr val="FFB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3" name="Rectangle 94">
              <a:extLst>
                <a:ext uri="{FF2B5EF4-FFF2-40B4-BE49-F238E27FC236}">
                  <a16:creationId xmlns:a16="http://schemas.microsoft.com/office/drawing/2014/main" id="{8496DCAC-7521-C14C-8BA1-3E0182F680A4}"/>
                </a:ext>
              </a:extLst>
            </p:cNvPr>
            <p:cNvSpPr>
              <a:spLocks noChangeArrowheads="1"/>
            </p:cNvSpPr>
            <p:nvPr/>
          </p:nvSpPr>
          <p:spPr bwMode="auto">
            <a:xfrm>
              <a:off x="3166" y="1085"/>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4" name="Rectangle 95">
              <a:extLst>
                <a:ext uri="{FF2B5EF4-FFF2-40B4-BE49-F238E27FC236}">
                  <a16:creationId xmlns:a16="http://schemas.microsoft.com/office/drawing/2014/main" id="{CB592180-29EB-7C4C-A43E-F8F73A877946}"/>
                </a:ext>
              </a:extLst>
            </p:cNvPr>
            <p:cNvSpPr>
              <a:spLocks noChangeArrowheads="1"/>
            </p:cNvSpPr>
            <p:nvPr/>
          </p:nvSpPr>
          <p:spPr bwMode="auto">
            <a:xfrm>
              <a:off x="3255" y="1078"/>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3</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5" name="Rectangle 96">
              <a:extLst>
                <a:ext uri="{FF2B5EF4-FFF2-40B4-BE49-F238E27FC236}">
                  <a16:creationId xmlns:a16="http://schemas.microsoft.com/office/drawing/2014/main" id="{14C66D13-F1F6-D94C-A723-FC2E6705AD24}"/>
                </a:ext>
              </a:extLst>
            </p:cNvPr>
            <p:cNvSpPr>
              <a:spLocks noChangeArrowheads="1"/>
            </p:cNvSpPr>
            <p:nvPr/>
          </p:nvSpPr>
          <p:spPr bwMode="auto">
            <a:xfrm>
              <a:off x="3166" y="1215"/>
              <a:ext cx="951" cy="130"/>
            </a:xfrm>
            <a:prstGeom prst="rect">
              <a:avLst/>
            </a:prstGeom>
            <a:solidFill>
              <a:srgbClr val="F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6" name="Rectangle 97">
              <a:extLst>
                <a:ext uri="{FF2B5EF4-FFF2-40B4-BE49-F238E27FC236}">
                  <a16:creationId xmlns:a16="http://schemas.microsoft.com/office/drawing/2014/main" id="{D0C415B5-8951-0247-BD4F-A975684A8D84}"/>
                </a:ext>
              </a:extLst>
            </p:cNvPr>
            <p:cNvSpPr>
              <a:spLocks noChangeArrowheads="1"/>
            </p:cNvSpPr>
            <p:nvPr/>
          </p:nvSpPr>
          <p:spPr bwMode="auto">
            <a:xfrm>
              <a:off x="3166" y="1215"/>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7" name="Rectangle 98">
              <a:extLst>
                <a:ext uri="{FF2B5EF4-FFF2-40B4-BE49-F238E27FC236}">
                  <a16:creationId xmlns:a16="http://schemas.microsoft.com/office/drawing/2014/main" id="{9639E5B7-930F-364E-8238-0241626C4CCD}"/>
                </a:ext>
              </a:extLst>
            </p:cNvPr>
            <p:cNvSpPr>
              <a:spLocks noChangeArrowheads="1"/>
            </p:cNvSpPr>
            <p:nvPr/>
          </p:nvSpPr>
          <p:spPr bwMode="auto">
            <a:xfrm>
              <a:off x="3255" y="1211"/>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8</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8" name="Freeform 99">
              <a:extLst>
                <a:ext uri="{FF2B5EF4-FFF2-40B4-BE49-F238E27FC236}">
                  <a16:creationId xmlns:a16="http://schemas.microsoft.com/office/drawing/2014/main" id="{D6FE6C0C-012A-334C-AA61-DBBDB341D375}"/>
                </a:ext>
              </a:extLst>
            </p:cNvPr>
            <p:cNvSpPr>
              <a:spLocks/>
            </p:cNvSpPr>
            <p:nvPr/>
          </p:nvSpPr>
          <p:spPr bwMode="auto">
            <a:xfrm>
              <a:off x="3631" y="1367"/>
              <a:ext cx="21" cy="21"/>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1"/>
                    <a:pt x="11" y="0"/>
                    <a:pt x="24" y="0"/>
                  </a:cubicBezTo>
                  <a:cubicBezTo>
                    <a:pt x="38" y="0"/>
                    <a:pt x="49" y="11"/>
                    <a:pt x="49" y="25"/>
                  </a:cubicBezTo>
                  <a:cubicBezTo>
                    <a:pt x="49" y="25"/>
                    <a:pt x="49" y="25"/>
                    <a:pt x="49" y="25"/>
                  </a:cubicBezTo>
                  <a:cubicBezTo>
                    <a:pt x="49" y="39"/>
                    <a:pt x="38" y="50"/>
                    <a:pt x="24"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9" name="Freeform 100">
              <a:extLst>
                <a:ext uri="{FF2B5EF4-FFF2-40B4-BE49-F238E27FC236}">
                  <a16:creationId xmlns:a16="http://schemas.microsoft.com/office/drawing/2014/main" id="{49C315DE-E95C-C14B-87DC-110B542BD4BA}"/>
                </a:ext>
              </a:extLst>
            </p:cNvPr>
            <p:cNvSpPr>
              <a:spLocks/>
            </p:cNvSpPr>
            <p:nvPr/>
          </p:nvSpPr>
          <p:spPr bwMode="auto">
            <a:xfrm>
              <a:off x="3631" y="1367"/>
              <a:ext cx="21" cy="21"/>
            </a:xfrm>
            <a:custGeom>
              <a:avLst/>
              <a:gdLst>
                <a:gd name="T0" fmla="*/ 0 w 21"/>
                <a:gd name="T1" fmla="*/ 11 h 21"/>
                <a:gd name="T2" fmla="*/ 10 w 21"/>
                <a:gd name="T3" fmla="*/ 0 h 21"/>
                <a:gd name="T4" fmla="*/ 21 w 21"/>
                <a:gd name="T5" fmla="*/ 11 h 21"/>
                <a:gd name="T6" fmla="*/ 21 w 21"/>
                <a:gd name="T7" fmla="*/ 11 h 21"/>
                <a:gd name="T8" fmla="*/ 10 w 21"/>
                <a:gd name="T9" fmla="*/ 21 h 21"/>
                <a:gd name="T10" fmla="*/ 0 w 21"/>
                <a:gd name="T11" fmla="*/ 11 h 21"/>
                <a:gd name="T12" fmla="*/ 0 60000 65536"/>
                <a:gd name="T13" fmla="*/ 0 60000 65536"/>
                <a:gd name="T14" fmla="*/ 0 60000 65536"/>
                <a:gd name="T15" fmla="*/ 0 60000 65536"/>
                <a:gd name="T16" fmla="*/ 0 60000 65536"/>
                <a:gd name="T17" fmla="*/ 0 60000 65536"/>
                <a:gd name="T18" fmla="*/ 0 w 21"/>
                <a:gd name="T19" fmla="*/ 0 h 21"/>
                <a:gd name="T20" fmla="*/ 21 w 21"/>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1" h="21">
                  <a:moveTo>
                    <a:pt x="0" y="11"/>
                  </a:moveTo>
                  <a:cubicBezTo>
                    <a:pt x="0" y="4"/>
                    <a:pt x="5" y="0"/>
                    <a:pt x="10" y="0"/>
                  </a:cubicBezTo>
                  <a:cubicBezTo>
                    <a:pt x="16" y="0"/>
                    <a:pt x="21" y="4"/>
                    <a:pt x="21" y="11"/>
                  </a:cubicBezTo>
                  <a:cubicBezTo>
                    <a:pt x="21" y="11"/>
                    <a:pt x="21" y="11"/>
                    <a:pt x="21" y="11"/>
                  </a:cubicBezTo>
                  <a:cubicBezTo>
                    <a:pt x="21" y="17"/>
                    <a:pt x="16" y="21"/>
                    <a:pt x="10" y="21"/>
                  </a:cubicBezTo>
                  <a:cubicBezTo>
                    <a:pt x="5" y="21"/>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0" name="Freeform 101">
              <a:extLst>
                <a:ext uri="{FF2B5EF4-FFF2-40B4-BE49-F238E27FC236}">
                  <a16:creationId xmlns:a16="http://schemas.microsoft.com/office/drawing/2014/main" id="{FB5C0108-2EB9-9143-AEB1-C1875D10C163}"/>
                </a:ext>
              </a:extLst>
            </p:cNvPr>
            <p:cNvSpPr>
              <a:spLocks/>
            </p:cNvSpPr>
            <p:nvPr/>
          </p:nvSpPr>
          <p:spPr bwMode="auto">
            <a:xfrm>
              <a:off x="3631" y="1410"/>
              <a:ext cx="21" cy="2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1"/>
                    <a:pt x="11" y="0"/>
                    <a:pt x="24" y="0"/>
                  </a:cubicBezTo>
                  <a:cubicBezTo>
                    <a:pt x="38" y="0"/>
                    <a:pt x="49" y="11"/>
                    <a:pt x="49" y="25"/>
                  </a:cubicBezTo>
                  <a:cubicBezTo>
                    <a:pt x="49" y="25"/>
                    <a:pt x="49" y="25"/>
                    <a:pt x="49" y="25"/>
                  </a:cubicBezTo>
                  <a:cubicBezTo>
                    <a:pt x="49" y="39"/>
                    <a:pt x="38" y="50"/>
                    <a:pt x="24"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1" name="Freeform 102">
              <a:extLst>
                <a:ext uri="{FF2B5EF4-FFF2-40B4-BE49-F238E27FC236}">
                  <a16:creationId xmlns:a16="http://schemas.microsoft.com/office/drawing/2014/main" id="{DB1BD8BF-D60D-AE4D-A0DC-41A23818A10D}"/>
                </a:ext>
              </a:extLst>
            </p:cNvPr>
            <p:cNvSpPr>
              <a:spLocks/>
            </p:cNvSpPr>
            <p:nvPr/>
          </p:nvSpPr>
          <p:spPr bwMode="auto">
            <a:xfrm>
              <a:off x="3631" y="1410"/>
              <a:ext cx="21" cy="22"/>
            </a:xfrm>
            <a:custGeom>
              <a:avLst/>
              <a:gdLst>
                <a:gd name="T0" fmla="*/ 0 w 21"/>
                <a:gd name="T1" fmla="*/ 11 h 22"/>
                <a:gd name="T2" fmla="*/ 10 w 21"/>
                <a:gd name="T3" fmla="*/ 0 h 22"/>
                <a:gd name="T4" fmla="*/ 21 w 21"/>
                <a:gd name="T5" fmla="*/ 11 h 22"/>
                <a:gd name="T6" fmla="*/ 21 w 21"/>
                <a:gd name="T7" fmla="*/ 11 h 22"/>
                <a:gd name="T8" fmla="*/ 10 w 21"/>
                <a:gd name="T9" fmla="*/ 22 h 22"/>
                <a:gd name="T10" fmla="*/ 0 w 21"/>
                <a:gd name="T11" fmla="*/ 11 h 22"/>
                <a:gd name="T12" fmla="*/ 0 60000 65536"/>
                <a:gd name="T13" fmla="*/ 0 60000 65536"/>
                <a:gd name="T14" fmla="*/ 0 60000 65536"/>
                <a:gd name="T15" fmla="*/ 0 60000 65536"/>
                <a:gd name="T16" fmla="*/ 0 60000 65536"/>
                <a:gd name="T17" fmla="*/ 0 60000 65536"/>
                <a:gd name="T18" fmla="*/ 0 w 21"/>
                <a:gd name="T19" fmla="*/ 0 h 22"/>
                <a:gd name="T20" fmla="*/ 21 w 2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1" h="22">
                  <a:moveTo>
                    <a:pt x="0" y="11"/>
                  </a:moveTo>
                  <a:cubicBezTo>
                    <a:pt x="0" y="5"/>
                    <a:pt x="5" y="0"/>
                    <a:pt x="10" y="0"/>
                  </a:cubicBezTo>
                  <a:cubicBezTo>
                    <a:pt x="16" y="0"/>
                    <a:pt x="21" y="5"/>
                    <a:pt x="21" y="11"/>
                  </a:cubicBezTo>
                  <a:cubicBezTo>
                    <a:pt x="21" y="11"/>
                    <a:pt x="21" y="11"/>
                    <a:pt x="21" y="11"/>
                  </a:cubicBezTo>
                  <a:cubicBezTo>
                    <a:pt x="21" y="17"/>
                    <a:pt x="16" y="22"/>
                    <a:pt x="10"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2" name="Freeform 103">
              <a:extLst>
                <a:ext uri="{FF2B5EF4-FFF2-40B4-BE49-F238E27FC236}">
                  <a16:creationId xmlns:a16="http://schemas.microsoft.com/office/drawing/2014/main" id="{6652280C-2158-7F43-8757-43EC3F418769}"/>
                </a:ext>
              </a:extLst>
            </p:cNvPr>
            <p:cNvSpPr>
              <a:spLocks/>
            </p:cNvSpPr>
            <p:nvPr/>
          </p:nvSpPr>
          <p:spPr bwMode="auto">
            <a:xfrm>
              <a:off x="3631" y="1453"/>
              <a:ext cx="21" cy="22"/>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4"/>
                  </a:moveTo>
                  <a:cubicBezTo>
                    <a:pt x="0" y="11"/>
                    <a:pt x="11" y="0"/>
                    <a:pt x="24" y="0"/>
                  </a:cubicBezTo>
                  <a:cubicBezTo>
                    <a:pt x="38" y="0"/>
                    <a:pt x="49" y="11"/>
                    <a:pt x="49" y="24"/>
                  </a:cubicBezTo>
                  <a:cubicBezTo>
                    <a:pt x="49" y="24"/>
                    <a:pt x="49" y="24"/>
                    <a:pt x="49" y="24"/>
                  </a:cubicBezTo>
                  <a:cubicBezTo>
                    <a:pt x="49" y="38"/>
                    <a:pt x="38" y="49"/>
                    <a:pt x="24" y="49"/>
                  </a:cubicBezTo>
                  <a:cubicBezTo>
                    <a:pt x="11" y="49"/>
                    <a:pt x="0" y="38"/>
                    <a:pt x="0" y="24"/>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3" name="Freeform 104">
              <a:extLst>
                <a:ext uri="{FF2B5EF4-FFF2-40B4-BE49-F238E27FC236}">
                  <a16:creationId xmlns:a16="http://schemas.microsoft.com/office/drawing/2014/main" id="{A4E5B4E6-D2A8-EF4D-A340-989939F8BD9B}"/>
                </a:ext>
              </a:extLst>
            </p:cNvPr>
            <p:cNvSpPr>
              <a:spLocks/>
            </p:cNvSpPr>
            <p:nvPr/>
          </p:nvSpPr>
          <p:spPr bwMode="auto">
            <a:xfrm>
              <a:off x="3631" y="1453"/>
              <a:ext cx="21" cy="22"/>
            </a:xfrm>
            <a:custGeom>
              <a:avLst/>
              <a:gdLst>
                <a:gd name="T0" fmla="*/ 0 w 21"/>
                <a:gd name="T1" fmla="*/ 11 h 22"/>
                <a:gd name="T2" fmla="*/ 10 w 21"/>
                <a:gd name="T3" fmla="*/ 0 h 22"/>
                <a:gd name="T4" fmla="*/ 21 w 21"/>
                <a:gd name="T5" fmla="*/ 11 h 22"/>
                <a:gd name="T6" fmla="*/ 21 w 21"/>
                <a:gd name="T7" fmla="*/ 11 h 22"/>
                <a:gd name="T8" fmla="*/ 10 w 21"/>
                <a:gd name="T9" fmla="*/ 22 h 22"/>
                <a:gd name="T10" fmla="*/ 0 w 21"/>
                <a:gd name="T11" fmla="*/ 11 h 22"/>
                <a:gd name="T12" fmla="*/ 0 60000 65536"/>
                <a:gd name="T13" fmla="*/ 0 60000 65536"/>
                <a:gd name="T14" fmla="*/ 0 60000 65536"/>
                <a:gd name="T15" fmla="*/ 0 60000 65536"/>
                <a:gd name="T16" fmla="*/ 0 60000 65536"/>
                <a:gd name="T17" fmla="*/ 0 60000 65536"/>
                <a:gd name="T18" fmla="*/ 0 w 21"/>
                <a:gd name="T19" fmla="*/ 0 h 22"/>
                <a:gd name="T20" fmla="*/ 21 w 2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1" h="22">
                  <a:moveTo>
                    <a:pt x="0" y="11"/>
                  </a:moveTo>
                  <a:cubicBezTo>
                    <a:pt x="0" y="5"/>
                    <a:pt x="5" y="0"/>
                    <a:pt x="10" y="0"/>
                  </a:cubicBezTo>
                  <a:cubicBezTo>
                    <a:pt x="16" y="0"/>
                    <a:pt x="21" y="5"/>
                    <a:pt x="21" y="11"/>
                  </a:cubicBezTo>
                  <a:cubicBezTo>
                    <a:pt x="21" y="11"/>
                    <a:pt x="21" y="11"/>
                    <a:pt x="21" y="11"/>
                  </a:cubicBezTo>
                  <a:cubicBezTo>
                    <a:pt x="21" y="17"/>
                    <a:pt x="16" y="22"/>
                    <a:pt x="10"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4" name="Line 105">
              <a:extLst>
                <a:ext uri="{FF2B5EF4-FFF2-40B4-BE49-F238E27FC236}">
                  <a16:creationId xmlns:a16="http://schemas.microsoft.com/office/drawing/2014/main" id="{637C5F20-8406-994A-86E5-2B7A391010F0}"/>
                </a:ext>
              </a:extLst>
            </p:cNvPr>
            <p:cNvSpPr>
              <a:spLocks noChangeShapeType="1"/>
            </p:cNvSpPr>
            <p:nvPr/>
          </p:nvSpPr>
          <p:spPr bwMode="auto">
            <a:xfrm>
              <a:off x="3641" y="1627"/>
              <a:ext cx="1" cy="140"/>
            </a:xfrm>
            <a:prstGeom prst="line">
              <a:avLst/>
            </a:prstGeom>
            <a:noFill/>
            <a:ln w="1746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5" name="Freeform 106">
              <a:extLst>
                <a:ext uri="{FF2B5EF4-FFF2-40B4-BE49-F238E27FC236}">
                  <a16:creationId xmlns:a16="http://schemas.microsoft.com/office/drawing/2014/main" id="{B748C062-AEE0-ED46-84E0-73400100AD74}"/>
                </a:ext>
              </a:extLst>
            </p:cNvPr>
            <p:cNvSpPr>
              <a:spLocks/>
            </p:cNvSpPr>
            <p:nvPr/>
          </p:nvSpPr>
          <p:spPr bwMode="auto">
            <a:xfrm>
              <a:off x="3606" y="1750"/>
              <a:ext cx="71" cy="72"/>
            </a:xfrm>
            <a:custGeom>
              <a:avLst/>
              <a:gdLst>
                <a:gd name="T0" fmla="*/ 0 w 164"/>
                <a:gd name="T1" fmla="*/ 0 h 165"/>
                <a:gd name="T2" fmla="*/ 0 w 164"/>
                <a:gd name="T3" fmla="*/ 0 h 165"/>
                <a:gd name="T4" fmla="*/ 0 w 164"/>
                <a:gd name="T5" fmla="*/ 0 h 165"/>
                <a:gd name="T6" fmla="*/ 0 w 164"/>
                <a:gd name="T7" fmla="*/ 0 h 165"/>
                <a:gd name="T8" fmla="*/ 0 w 164"/>
                <a:gd name="T9" fmla="*/ 0 h 165"/>
                <a:gd name="T10" fmla="*/ 0 60000 65536"/>
                <a:gd name="T11" fmla="*/ 0 60000 65536"/>
                <a:gd name="T12" fmla="*/ 0 60000 65536"/>
                <a:gd name="T13" fmla="*/ 0 60000 65536"/>
                <a:gd name="T14" fmla="*/ 0 60000 65536"/>
                <a:gd name="T15" fmla="*/ 0 w 164"/>
                <a:gd name="T16" fmla="*/ 0 h 165"/>
                <a:gd name="T17" fmla="*/ 164 w 164"/>
                <a:gd name="T18" fmla="*/ 165 h 165"/>
              </a:gdLst>
              <a:ahLst/>
              <a:cxnLst>
                <a:cxn ang="T10">
                  <a:pos x="T0" y="T1"/>
                </a:cxn>
                <a:cxn ang="T11">
                  <a:pos x="T2" y="T3"/>
                </a:cxn>
                <a:cxn ang="T12">
                  <a:pos x="T4" y="T5"/>
                </a:cxn>
                <a:cxn ang="T13">
                  <a:pos x="T6" y="T7"/>
                </a:cxn>
                <a:cxn ang="T14">
                  <a:pos x="T8" y="T9"/>
                </a:cxn>
              </a:cxnLst>
              <a:rect l="T15" t="T16" r="T17" b="T18"/>
              <a:pathLst>
                <a:path w="164" h="165">
                  <a:moveTo>
                    <a:pt x="82" y="165"/>
                  </a:moveTo>
                  <a:lnTo>
                    <a:pt x="0" y="0"/>
                  </a:lnTo>
                  <a:cubicBezTo>
                    <a:pt x="52" y="26"/>
                    <a:pt x="113" y="26"/>
                    <a:pt x="164" y="0"/>
                  </a:cubicBezTo>
                  <a:lnTo>
                    <a:pt x="82" y="165"/>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6" name="Freeform 107">
              <a:extLst>
                <a:ext uri="{FF2B5EF4-FFF2-40B4-BE49-F238E27FC236}">
                  <a16:creationId xmlns:a16="http://schemas.microsoft.com/office/drawing/2014/main" id="{EBCC4B88-2BBF-244B-8B69-C8F4D0C58D9D}"/>
                </a:ext>
              </a:extLst>
            </p:cNvPr>
            <p:cNvSpPr>
              <a:spLocks/>
            </p:cNvSpPr>
            <p:nvPr/>
          </p:nvSpPr>
          <p:spPr bwMode="auto">
            <a:xfrm>
              <a:off x="2993" y="950"/>
              <a:ext cx="648" cy="2807"/>
            </a:xfrm>
            <a:custGeom>
              <a:avLst/>
              <a:gdLst>
                <a:gd name="T0" fmla="*/ 648 w 648"/>
                <a:gd name="T1" fmla="*/ 3813 h 2751"/>
                <a:gd name="T2" fmla="*/ 648 w 648"/>
                <a:gd name="T3" fmla="*/ 4032 h 2751"/>
                <a:gd name="T4" fmla="*/ 0 w 648"/>
                <a:gd name="T5" fmla="*/ 4032 h 2751"/>
                <a:gd name="T6" fmla="*/ 0 w 648"/>
                <a:gd name="T7" fmla="*/ 0 h 2751"/>
                <a:gd name="T8" fmla="*/ 648 w 648"/>
                <a:gd name="T9" fmla="*/ 0 h 2751"/>
                <a:gd name="T10" fmla="*/ 648 w 648"/>
                <a:gd name="T11" fmla="*/ 80 h 2751"/>
                <a:gd name="T12" fmla="*/ 0 60000 65536"/>
                <a:gd name="T13" fmla="*/ 0 60000 65536"/>
                <a:gd name="T14" fmla="*/ 0 60000 65536"/>
                <a:gd name="T15" fmla="*/ 0 60000 65536"/>
                <a:gd name="T16" fmla="*/ 0 60000 65536"/>
                <a:gd name="T17" fmla="*/ 0 60000 65536"/>
                <a:gd name="T18" fmla="*/ 0 w 648"/>
                <a:gd name="T19" fmla="*/ 0 h 2751"/>
                <a:gd name="T20" fmla="*/ 648 w 648"/>
                <a:gd name="T21" fmla="*/ 2751 h 2751"/>
              </a:gdLst>
              <a:ahLst/>
              <a:cxnLst>
                <a:cxn ang="T12">
                  <a:pos x="T0" y="T1"/>
                </a:cxn>
                <a:cxn ang="T13">
                  <a:pos x="T2" y="T3"/>
                </a:cxn>
                <a:cxn ang="T14">
                  <a:pos x="T4" y="T5"/>
                </a:cxn>
                <a:cxn ang="T15">
                  <a:pos x="T6" y="T7"/>
                </a:cxn>
                <a:cxn ang="T16">
                  <a:pos x="T8" y="T9"/>
                </a:cxn>
                <a:cxn ang="T17">
                  <a:pos x="T10" y="T11"/>
                </a:cxn>
              </a:cxnLst>
              <a:rect l="T18" t="T19" r="T20" b="T21"/>
              <a:pathLst>
                <a:path w="648" h="2751">
                  <a:moveTo>
                    <a:pt x="648" y="2600"/>
                  </a:moveTo>
                  <a:lnTo>
                    <a:pt x="648" y="2751"/>
                  </a:lnTo>
                  <a:lnTo>
                    <a:pt x="0" y="2751"/>
                  </a:lnTo>
                  <a:lnTo>
                    <a:pt x="0" y="0"/>
                  </a:lnTo>
                  <a:lnTo>
                    <a:pt x="648" y="0"/>
                  </a:lnTo>
                  <a:lnTo>
                    <a:pt x="648" y="58"/>
                  </a:lnTo>
                </a:path>
              </a:pathLst>
            </a:custGeom>
            <a:noFill/>
            <a:ln w="174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7" name="Freeform 108">
              <a:extLst>
                <a:ext uri="{FF2B5EF4-FFF2-40B4-BE49-F238E27FC236}">
                  <a16:creationId xmlns:a16="http://schemas.microsoft.com/office/drawing/2014/main" id="{6B979DFB-E4C8-4A44-B53A-916E05A32673}"/>
                </a:ext>
              </a:extLst>
            </p:cNvPr>
            <p:cNvSpPr>
              <a:spLocks/>
            </p:cNvSpPr>
            <p:nvPr/>
          </p:nvSpPr>
          <p:spPr bwMode="auto">
            <a:xfrm>
              <a:off x="3606" y="1018"/>
              <a:ext cx="71" cy="72"/>
            </a:xfrm>
            <a:custGeom>
              <a:avLst/>
              <a:gdLst>
                <a:gd name="T0" fmla="*/ 0 w 164"/>
                <a:gd name="T1" fmla="*/ 0 h 165"/>
                <a:gd name="T2" fmla="*/ 0 w 164"/>
                <a:gd name="T3" fmla="*/ 0 h 165"/>
                <a:gd name="T4" fmla="*/ 0 w 164"/>
                <a:gd name="T5" fmla="*/ 0 h 165"/>
                <a:gd name="T6" fmla="*/ 0 w 164"/>
                <a:gd name="T7" fmla="*/ 0 h 165"/>
                <a:gd name="T8" fmla="*/ 0 w 164"/>
                <a:gd name="T9" fmla="*/ 0 h 165"/>
                <a:gd name="T10" fmla="*/ 0 60000 65536"/>
                <a:gd name="T11" fmla="*/ 0 60000 65536"/>
                <a:gd name="T12" fmla="*/ 0 60000 65536"/>
                <a:gd name="T13" fmla="*/ 0 60000 65536"/>
                <a:gd name="T14" fmla="*/ 0 60000 65536"/>
                <a:gd name="T15" fmla="*/ 0 w 164"/>
                <a:gd name="T16" fmla="*/ 0 h 165"/>
                <a:gd name="T17" fmla="*/ 164 w 164"/>
                <a:gd name="T18" fmla="*/ 165 h 165"/>
              </a:gdLst>
              <a:ahLst/>
              <a:cxnLst>
                <a:cxn ang="T10">
                  <a:pos x="T0" y="T1"/>
                </a:cxn>
                <a:cxn ang="T11">
                  <a:pos x="T2" y="T3"/>
                </a:cxn>
                <a:cxn ang="T12">
                  <a:pos x="T4" y="T5"/>
                </a:cxn>
                <a:cxn ang="T13">
                  <a:pos x="T6" y="T7"/>
                </a:cxn>
                <a:cxn ang="T14">
                  <a:pos x="T8" y="T9"/>
                </a:cxn>
              </a:cxnLst>
              <a:rect l="T15" t="T16" r="T17" b="T18"/>
              <a:pathLst>
                <a:path w="164" h="165">
                  <a:moveTo>
                    <a:pt x="82" y="165"/>
                  </a:moveTo>
                  <a:lnTo>
                    <a:pt x="0" y="0"/>
                  </a:lnTo>
                  <a:cubicBezTo>
                    <a:pt x="52" y="26"/>
                    <a:pt x="113" y="26"/>
                    <a:pt x="164" y="0"/>
                  </a:cubicBezTo>
                  <a:lnTo>
                    <a:pt x="82" y="165"/>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8" name="Rectangle 109">
              <a:extLst>
                <a:ext uri="{FF2B5EF4-FFF2-40B4-BE49-F238E27FC236}">
                  <a16:creationId xmlns:a16="http://schemas.microsoft.com/office/drawing/2014/main" id="{0363BDB1-F7F6-AE4B-9CA9-C864E6FB273C}"/>
                </a:ext>
              </a:extLst>
            </p:cNvPr>
            <p:cNvSpPr>
              <a:spLocks noChangeArrowheads="1"/>
            </p:cNvSpPr>
            <p:nvPr/>
          </p:nvSpPr>
          <p:spPr bwMode="auto">
            <a:xfrm>
              <a:off x="3166" y="3468"/>
              <a:ext cx="951" cy="13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9" name="Rectangle 110">
              <a:extLst>
                <a:ext uri="{FF2B5EF4-FFF2-40B4-BE49-F238E27FC236}">
                  <a16:creationId xmlns:a16="http://schemas.microsoft.com/office/drawing/2014/main" id="{892C6088-0F85-5242-8C81-C34E079C21FA}"/>
                </a:ext>
              </a:extLst>
            </p:cNvPr>
            <p:cNvSpPr>
              <a:spLocks noChangeArrowheads="1"/>
            </p:cNvSpPr>
            <p:nvPr/>
          </p:nvSpPr>
          <p:spPr bwMode="auto">
            <a:xfrm>
              <a:off x="3166" y="3468"/>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0" name="Rectangle 111">
              <a:extLst>
                <a:ext uri="{FF2B5EF4-FFF2-40B4-BE49-F238E27FC236}">
                  <a16:creationId xmlns:a16="http://schemas.microsoft.com/office/drawing/2014/main" id="{196FBC25-6511-F640-9AC8-DC330BD4C9DF}"/>
                </a:ext>
              </a:extLst>
            </p:cNvPr>
            <p:cNvSpPr>
              <a:spLocks noChangeArrowheads="1"/>
            </p:cNvSpPr>
            <p:nvPr/>
          </p:nvSpPr>
          <p:spPr bwMode="auto">
            <a:xfrm>
              <a:off x="3388" y="3459"/>
              <a:ext cx="534"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Writeback</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1" name="Rectangle 112">
              <a:extLst>
                <a:ext uri="{FF2B5EF4-FFF2-40B4-BE49-F238E27FC236}">
                  <a16:creationId xmlns:a16="http://schemas.microsoft.com/office/drawing/2014/main" id="{A8A714B5-DBF3-AA42-B58B-9CB0E828E8C6}"/>
                </a:ext>
              </a:extLst>
            </p:cNvPr>
            <p:cNvSpPr>
              <a:spLocks noChangeArrowheads="1"/>
            </p:cNvSpPr>
            <p:nvPr/>
          </p:nvSpPr>
          <p:spPr bwMode="auto">
            <a:xfrm>
              <a:off x="4344" y="1023"/>
              <a:ext cx="911"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Warps available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2" name="Rectangle 113">
              <a:extLst>
                <a:ext uri="{FF2B5EF4-FFF2-40B4-BE49-F238E27FC236}">
                  <a16:creationId xmlns:a16="http://schemas.microsoft.com/office/drawing/2014/main" id="{3094FAE2-91CD-5A4D-8653-FF845DF4B465}"/>
                </a:ext>
              </a:extLst>
            </p:cNvPr>
            <p:cNvSpPr>
              <a:spLocks noChangeArrowheads="1"/>
            </p:cNvSpPr>
            <p:nvPr/>
          </p:nvSpPr>
          <p:spPr bwMode="auto">
            <a:xfrm>
              <a:off x="4435" y="1162"/>
              <a:ext cx="825"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for scheduling</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3" name="Freeform 114">
              <a:extLst>
                <a:ext uri="{FF2B5EF4-FFF2-40B4-BE49-F238E27FC236}">
                  <a16:creationId xmlns:a16="http://schemas.microsoft.com/office/drawing/2014/main" id="{21CBC687-C7AA-9E4A-BC93-2DFAC238E7B5}"/>
                </a:ext>
              </a:extLst>
            </p:cNvPr>
            <p:cNvSpPr>
              <a:spLocks/>
            </p:cNvSpPr>
            <p:nvPr/>
          </p:nvSpPr>
          <p:spPr bwMode="auto">
            <a:xfrm>
              <a:off x="3674" y="2374"/>
              <a:ext cx="21" cy="2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2"/>
                    <a:pt x="11" y="0"/>
                    <a:pt x="24" y="0"/>
                  </a:cubicBezTo>
                  <a:cubicBezTo>
                    <a:pt x="38" y="0"/>
                    <a:pt x="49" y="12"/>
                    <a:pt x="49" y="25"/>
                  </a:cubicBezTo>
                  <a:cubicBezTo>
                    <a:pt x="49" y="25"/>
                    <a:pt x="49" y="25"/>
                    <a:pt x="49" y="25"/>
                  </a:cubicBezTo>
                  <a:cubicBezTo>
                    <a:pt x="49" y="39"/>
                    <a:pt x="38" y="50"/>
                    <a:pt x="24"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4" name="Freeform 115">
              <a:extLst>
                <a:ext uri="{FF2B5EF4-FFF2-40B4-BE49-F238E27FC236}">
                  <a16:creationId xmlns:a16="http://schemas.microsoft.com/office/drawing/2014/main" id="{044EFE44-6550-224A-8350-43E9FBD122E3}"/>
                </a:ext>
              </a:extLst>
            </p:cNvPr>
            <p:cNvSpPr>
              <a:spLocks/>
            </p:cNvSpPr>
            <p:nvPr/>
          </p:nvSpPr>
          <p:spPr bwMode="auto">
            <a:xfrm>
              <a:off x="3674" y="2374"/>
              <a:ext cx="21" cy="22"/>
            </a:xfrm>
            <a:custGeom>
              <a:avLst/>
              <a:gdLst>
                <a:gd name="T0" fmla="*/ 0 w 21"/>
                <a:gd name="T1" fmla="*/ 11 h 22"/>
                <a:gd name="T2" fmla="*/ 10 w 21"/>
                <a:gd name="T3" fmla="*/ 0 h 22"/>
                <a:gd name="T4" fmla="*/ 21 w 21"/>
                <a:gd name="T5" fmla="*/ 11 h 22"/>
                <a:gd name="T6" fmla="*/ 21 w 21"/>
                <a:gd name="T7" fmla="*/ 11 h 22"/>
                <a:gd name="T8" fmla="*/ 10 w 21"/>
                <a:gd name="T9" fmla="*/ 22 h 22"/>
                <a:gd name="T10" fmla="*/ 0 w 21"/>
                <a:gd name="T11" fmla="*/ 11 h 22"/>
                <a:gd name="T12" fmla="*/ 0 60000 65536"/>
                <a:gd name="T13" fmla="*/ 0 60000 65536"/>
                <a:gd name="T14" fmla="*/ 0 60000 65536"/>
                <a:gd name="T15" fmla="*/ 0 60000 65536"/>
                <a:gd name="T16" fmla="*/ 0 60000 65536"/>
                <a:gd name="T17" fmla="*/ 0 60000 65536"/>
                <a:gd name="T18" fmla="*/ 0 w 21"/>
                <a:gd name="T19" fmla="*/ 0 h 22"/>
                <a:gd name="T20" fmla="*/ 21 w 2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1" h="22">
                  <a:moveTo>
                    <a:pt x="0" y="11"/>
                  </a:moveTo>
                  <a:cubicBezTo>
                    <a:pt x="0" y="5"/>
                    <a:pt x="5" y="0"/>
                    <a:pt x="10" y="0"/>
                  </a:cubicBezTo>
                  <a:cubicBezTo>
                    <a:pt x="17" y="0"/>
                    <a:pt x="21" y="5"/>
                    <a:pt x="21" y="11"/>
                  </a:cubicBezTo>
                  <a:cubicBezTo>
                    <a:pt x="21" y="11"/>
                    <a:pt x="21" y="11"/>
                    <a:pt x="21" y="11"/>
                  </a:cubicBezTo>
                  <a:cubicBezTo>
                    <a:pt x="21" y="17"/>
                    <a:pt x="17" y="22"/>
                    <a:pt x="10"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5" name="Freeform 116">
              <a:extLst>
                <a:ext uri="{FF2B5EF4-FFF2-40B4-BE49-F238E27FC236}">
                  <a16:creationId xmlns:a16="http://schemas.microsoft.com/office/drawing/2014/main" id="{031D9DB4-1152-AE46-9316-FA24B0A206C0}"/>
                </a:ext>
              </a:extLst>
            </p:cNvPr>
            <p:cNvSpPr>
              <a:spLocks/>
            </p:cNvSpPr>
            <p:nvPr/>
          </p:nvSpPr>
          <p:spPr bwMode="auto">
            <a:xfrm>
              <a:off x="3760" y="2374"/>
              <a:ext cx="22" cy="2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2"/>
                    <a:pt x="11" y="0"/>
                    <a:pt x="25" y="0"/>
                  </a:cubicBezTo>
                  <a:cubicBezTo>
                    <a:pt x="38" y="0"/>
                    <a:pt x="49" y="12"/>
                    <a:pt x="49" y="25"/>
                  </a:cubicBezTo>
                  <a:cubicBezTo>
                    <a:pt x="49" y="25"/>
                    <a:pt x="49" y="25"/>
                    <a:pt x="49" y="25"/>
                  </a:cubicBezTo>
                  <a:cubicBezTo>
                    <a:pt x="49" y="39"/>
                    <a:pt x="38" y="50"/>
                    <a:pt x="25"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6" name="Freeform 117">
              <a:extLst>
                <a:ext uri="{FF2B5EF4-FFF2-40B4-BE49-F238E27FC236}">
                  <a16:creationId xmlns:a16="http://schemas.microsoft.com/office/drawing/2014/main" id="{2882D622-186D-F04A-93CE-667609C5DC7B}"/>
                </a:ext>
              </a:extLst>
            </p:cNvPr>
            <p:cNvSpPr>
              <a:spLocks/>
            </p:cNvSpPr>
            <p:nvPr/>
          </p:nvSpPr>
          <p:spPr bwMode="auto">
            <a:xfrm>
              <a:off x="3760" y="2374"/>
              <a:ext cx="22" cy="22"/>
            </a:xfrm>
            <a:custGeom>
              <a:avLst/>
              <a:gdLst>
                <a:gd name="T0" fmla="*/ 0 w 22"/>
                <a:gd name="T1" fmla="*/ 11 h 22"/>
                <a:gd name="T2" fmla="*/ 11 w 22"/>
                <a:gd name="T3" fmla="*/ 0 h 22"/>
                <a:gd name="T4" fmla="*/ 22 w 22"/>
                <a:gd name="T5" fmla="*/ 11 h 22"/>
                <a:gd name="T6" fmla="*/ 22 w 22"/>
                <a:gd name="T7" fmla="*/ 11 h 22"/>
                <a:gd name="T8" fmla="*/ 11 w 22"/>
                <a:gd name="T9" fmla="*/ 22 h 22"/>
                <a:gd name="T10" fmla="*/ 0 w 22"/>
                <a:gd name="T11" fmla="*/ 11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0" y="11"/>
                  </a:move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7" name="Freeform 118">
              <a:extLst>
                <a:ext uri="{FF2B5EF4-FFF2-40B4-BE49-F238E27FC236}">
                  <a16:creationId xmlns:a16="http://schemas.microsoft.com/office/drawing/2014/main" id="{B9FEC758-D64B-514F-8F3E-F5BE07D7413C}"/>
                </a:ext>
              </a:extLst>
            </p:cNvPr>
            <p:cNvSpPr>
              <a:spLocks/>
            </p:cNvSpPr>
            <p:nvPr/>
          </p:nvSpPr>
          <p:spPr bwMode="auto">
            <a:xfrm>
              <a:off x="3847" y="2374"/>
              <a:ext cx="22" cy="22"/>
            </a:xfrm>
            <a:custGeom>
              <a:avLst/>
              <a:gdLst>
                <a:gd name="T0" fmla="*/ 0 w 50"/>
                <a:gd name="T1" fmla="*/ 0 h 50"/>
                <a:gd name="T2" fmla="*/ 0 w 50"/>
                <a:gd name="T3" fmla="*/ 0 h 50"/>
                <a:gd name="T4" fmla="*/ 0 w 50"/>
                <a:gd name="T5" fmla="*/ 0 h 50"/>
                <a:gd name="T6" fmla="*/ 0 w 50"/>
                <a:gd name="T7" fmla="*/ 0 h 50"/>
                <a:gd name="T8" fmla="*/ 0 w 50"/>
                <a:gd name="T9" fmla="*/ 0 h 50"/>
                <a:gd name="T10" fmla="*/ 0 w 50"/>
                <a:gd name="T11" fmla="*/ 0 h 50"/>
                <a:gd name="T12" fmla="*/ 0 60000 65536"/>
                <a:gd name="T13" fmla="*/ 0 60000 65536"/>
                <a:gd name="T14" fmla="*/ 0 60000 65536"/>
                <a:gd name="T15" fmla="*/ 0 60000 65536"/>
                <a:gd name="T16" fmla="*/ 0 60000 65536"/>
                <a:gd name="T17" fmla="*/ 0 60000 65536"/>
                <a:gd name="T18" fmla="*/ 0 w 50"/>
                <a:gd name="T19" fmla="*/ 0 h 50"/>
                <a:gd name="T20" fmla="*/ 50 w 50"/>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50" h="50">
                  <a:moveTo>
                    <a:pt x="0" y="25"/>
                  </a:moveTo>
                  <a:cubicBezTo>
                    <a:pt x="0" y="12"/>
                    <a:pt x="11" y="0"/>
                    <a:pt x="25" y="0"/>
                  </a:cubicBezTo>
                  <a:cubicBezTo>
                    <a:pt x="39" y="0"/>
                    <a:pt x="50" y="12"/>
                    <a:pt x="50" y="25"/>
                  </a:cubicBezTo>
                  <a:cubicBezTo>
                    <a:pt x="50" y="25"/>
                    <a:pt x="50" y="25"/>
                    <a:pt x="50" y="25"/>
                  </a:cubicBezTo>
                  <a:cubicBezTo>
                    <a:pt x="50" y="39"/>
                    <a:pt x="39" y="50"/>
                    <a:pt x="25"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8" name="Freeform 119">
              <a:extLst>
                <a:ext uri="{FF2B5EF4-FFF2-40B4-BE49-F238E27FC236}">
                  <a16:creationId xmlns:a16="http://schemas.microsoft.com/office/drawing/2014/main" id="{AECF5A1C-0025-E749-99CE-7B04184F79AE}"/>
                </a:ext>
              </a:extLst>
            </p:cNvPr>
            <p:cNvSpPr>
              <a:spLocks/>
            </p:cNvSpPr>
            <p:nvPr/>
          </p:nvSpPr>
          <p:spPr bwMode="auto">
            <a:xfrm>
              <a:off x="3847" y="2374"/>
              <a:ext cx="22" cy="22"/>
            </a:xfrm>
            <a:custGeom>
              <a:avLst/>
              <a:gdLst>
                <a:gd name="T0" fmla="*/ 0 w 22"/>
                <a:gd name="T1" fmla="*/ 11 h 22"/>
                <a:gd name="T2" fmla="*/ 11 w 22"/>
                <a:gd name="T3" fmla="*/ 0 h 22"/>
                <a:gd name="T4" fmla="*/ 22 w 22"/>
                <a:gd name="T5" fmla="*/ 11 h 22"/>
                <a:gd name="T6" fmla="*/ 22 w 22"/>
                <a:gd name="T7" fmla="*/ 11 h 22"/>
                <a:gd name="T8" fmla="*/ 11 w 22"/>
                <a:gd name="T9" fmla="*/ 22 h 22"/>
                <a:gd name="T10" fmla="*/ 0 w 22"/>
                <a:gd name="T11" fmla="*/ 11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0" y="11"/>
                  </a:move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9" name="Freeform 120">
              <a:extLst>
                <a:ext uri="{FF2B5EF4-FFF2-40B4-BE49-F238E27FC236}">
                  <a16:creationId xmlns:a16="http://schemas.microsoft.com/office/drawing/2014/main" id="{C53D65B4-159B-DB40-800B-FD33DF50A363}"/>
                </a:ext>
              </a:extLst>
            </p:cNvPr>
            <p:cNvSpPr>
              <a:spLocks/>
            </p:cNvSpPr>
            <p:nvPr/>
          </p:nvSpPr>
          <p:spPr bwMode="auto">
            <a:xfrm>
              <a:off x="3674" y="2721"/>
              <a:ext cx="21" cy="21"/>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5"/>
                  </a:moveTo>
                  <a:cubicBezTo>
                    <a:pt x="0" y="11"/>
                    <a:pt x="11" y="0"/>
                    <a:pt x="24" y="0"/>
                  </a:cubicBezTo>
                  <a:cubicBezTo>
                    <a:pt x="38" y="0"/>
                    <a:pt x="49" y="11"/>
                    <a:pt x="49" y="25"/>
                  </a:cubicBezTo>
                  <a:cubicBezTo>
                    <a:pt x="49" y="25"/>
                    <a:pt x="49" y="25"/>
                    <a:pt x="49" y="25"/>
                  </a:cubicBezTo>
                  <a:cubicBezTo>
                    <a:pt x="49" y="38"/>
                    <a:pt x="38" y="49"/>
                    <a:pt x="24"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0" name="Freeform 121">
              <a:extLst>
                <a:ext uri="{FF2B5EF4-FFF2-40B4-BE49-F238E27FC236}">
                  <a16:creationId xmlns:a16="http://schemas.microsoft.com/office/drawing/2014/main" id="{3422CF09-FF47-6F45-8A48-B7227EEDB670}"/>
                </a:ext>
              </a:extLst>
            </p:cNvPr>
            <p:cNvSpPr>
              <a:spLocks/>
            </p:cNvSpPr>
            <p:nvPr/>
          </p:nvSpPr>
          <p:spPr bwMode="auto">
            <a:xfrm>
              <a:off x="3674" y="2721"/>
              <a:ext cx="21" cy="21"/>
            </a:xfrm>
            <a:custGeom>
              <a:avLst/>
              <a:gdLst>
                <a:gd name="T0" fmla="*/ 0 w 21"/>
                <a:gd name="T1" fmla="*/ 11 h 21"/>
                <a:gd name="T2" fmla="*/ 10 w 21"/>
                <a:gd name="T3" fmla="*/ 0 h 21"/>
                <a:gd name="T4" fmla="*/ 21 w 21"/>
                <a:gd name="T5" fmla="*/ 11 h 21"/>
                <a:gd name="T6" fmla="*/ 21 w 21"/>
                <a:gd name="T7" fmla="*/ 11 h 21"/>
                <a:gd name="T8" fmla="*/ 10 w 21"/>
                <a:gd name="T9" fmla="*/ 21 h 21"/>
                <a:gd name="T10" fmla="*/ 0 w 21"/>
                <a:gd name="T11" fmla="*/ 11 h 21"/>
                <a:gd name="T12" fmla="*/ 0 60000 65536"/>
                <a:gd name="T13" fmla="*/ 0 60000 65536"/>
                <a:gd name="T14" fmla="*/ 0 60000 65536"/>
                <a:gd name="T15" fmla="*/ 0 60000 65536"/>
                <a:gd name="T16" fmla="*/ 0 60000 65536"/>
                <a:gd name="T17" fmla="*/ 0 60000 65536"/>
                <a:gd name="T18" fmla="*/ 0 w 21"/>
                <a:gd name="T19" fmla="*/ 0 h 21"/>
                <a:gd name="T20" fmla="*/ 21 w 21"/>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1" h="21">
                  <a:moveTo>
                    <a:pt x="0" y="11"/>
                  </a:moveTo>
                  <a:cubicBezTo>
                    <a:pt x="0" y="4"/>
                    <a:pt x="5" y="0"/>
                    <a:pt x="10" y="0"/>
                  </a:cubicBezTo>
                  <a:cubicBezTo>
                    <a:pt x="17" y="0"/>
                    <a:pt x="21" y="4"/>
                    <a:pt x="21" y="11"/>
                  </a:cubicBezTo>
                  <a:cubicBezTo>
                    <a:pt x="21" y="11"/>
                    <a:pt x="21" y="11"/>
                    <a:pt x="21" y="11"/>
                  </a:cubicBezTo>
                  <a:cubicBezTo>
                    <a:pt x="21" y="16"/>
                    <a:pt x="17" y="21"/>
                    <a:pt x="10" y="21"/>
                  </a:cubicBezTo>
                  <a:cubicBezTo>
                    <a:pt x="5" y="21"/>
                    <a:pt x="0" y="16"/>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1" name="Freeform 122">
              <a:extLst>
                <a:ext uri="{FF2B5EF4-FFF2-40B4-BE49-F238E27FC236}">
                  <a16:creationId xmlns:a16="http://schemas.microsoft.com/office/drawing/2014/main" id="{E521BD80-78FC-0A4A-A757-CFF71BA4D16D}"/>
                </a:ext>
              </a:extLst>
            </p:cNvPr>
            <p:cNvSpPr>
              <a:spLocks/>
            </p:cNvSpPr>
            <p:nvPr/>
          </p:nvSpPr>
          <p:spPr bwMode="auto">
            <a:xfrm>
              <a:off x="3760" y="2721"/>
              <a:ext cx="22" cy="21"/>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5"/>
                  </a:moveTo>
                  <a:cubicBezTo>
                    <a:pt x="0" y="11"/>
                    <a:pt x="11" y="0"/>
                    <a:pt x="25" y="0"/>
                  </a:cubicBezTo>
                  <a:cubicBezTo>
                    <a:pt x="38" y="0"/>
                    <a:pt x="49" y="11"/>
                    <a:pt x="49" y="25"/>
                  </a:cubicBezTo>
                  <a:cubicBezTo>
                    <a:pt x="49" y="25"/>
                    <a:pt x="49" y="25"/>
                    <a:pt x="49" y="25"/>
                  </a:cubicBezTo>
                  <a:cubicBezTo>
                    <a:pt x="49" y="38"/>
                    <a:pt x="38" y="49"/>
                    <a:pt x="25"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2" name="Freeform 123">
              <a:extLst>
                <a:ext uri="{FF2B5EF4-FFF2-40B4-BE49-F238E27FC236}">
                  <a16:creationId xmlns:a16="http://schemas.microsoft.com/office/drawing/2014/main" id="{D8A2BB7C-3591-B14C-B287-D1CB4CB9E1A9}"/>
                </a:ext>
              </a:extLst>
            </p:cNvPr>
            <p:cNvSpPr>
              <a:spLocks/>
            </p:cNvSpPr>
            <p:nvPr/>
          </p:nvSpPr>
          <p:spPr bwMode="auto">
            <a:xfrm>
              <a:off x="3760" y="2721"/>
              <a:ext cx="22" cy="21"/>
            </a:xfrm>
            <a:custGeom>
              <a:avLst/>
              <a:gdLst>
                <a:gd name="T0" fmla="*/ 0 w 22"/>
                <a:gd name="T1" fmla="*/ 11 h 21"/>
                <a:gd name="T2" fmla="*/ 11 w 22"/>
                <a:gd name="T3" fmla="*/ 0 h 21"/>
                <a:gd name="T4" fmla="*/ 22 w 22"/>
                <a:gd name="T5" fmla="*/ 11 h 21"/>
                <a:gd name="T6" fmla="*/ 22 w 22"/>
                <a:gd name="T7" fmla="*/ 11 h 21"/>
                <a:gd name="T8" fmla="*/ 11 w 22"/>
                <a:gd name="T9" fmla="*/ 21 h 21"/>
                <a:gd name="T10" fmla="*/ 0 w 22"/>
                <a:gd name="T11" fmla="*/ 11 h 21"/>
                <a:gd name="T12" fmla="*/ 0 60000 65536"/>
                <a:gd name="T13" fmla="*/ 0 60000 65536"/>
                <a:gd name="T14" fmla="*/ 0 60000 65536"/>
                <a:gd name="T15" fmla="*/ 0 60000 65536"/>
                <a:gd name="T16" fmla="*/ 0 60000 65536"/>
                <a:gd name="T17" fmla="*/ 0 60000 65536"/>
                <a:gd name="T18" fmla="*/ 0 w 22"/>
                <a:gd name="T19" fmla="*/ 0 h 21"/>
                <a:gd name="T20" fmla="*/ 22 w 22"/>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2" h="21">
                  <a:moveTo>
                    <a:pt x="0" y="11"/>
                  </a:moveTo>
                  <a:cubicBezTo>
                    <a:pt x="0" y="4"/>
                    <a:pt x="5" y="0"/>
                    <a:pt x="11" y="0"/>
                  </a:cubicBezTo>
                  <a:cubicBezTo>
                    <a:pt x="17" y="0"/>
                    <a:pt x="22" y="4"/>
                    <a:pt x="22" y="11"/>
                  </a:cubicBezTo>
                  <a:cubicBezTo>
                    <a:pt x="22" y="11"/>
                    <a:pt x="22" y="11"/>
                    <a:pt x="22" y="11"/>
                  </a:cubicBezTo>
                  <a:cubicBezTo>
                    <a:pt x="22" y="16"/>
                    <a:pt x="17" y="21"/>
                    <a:pt x="11" y="21"/>
                  </a:cubicBezTo>
                  <a:cubicBezTo>
                    <a:pt x="5" y="21"/>
                    <a:pt x="0" y="16"/>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3" name="Freeform 124">
              <a:extLst>
                <a:ext uri="{FF2B5EF4-FFF2-40B4-BE49-F238E27FC236}">
                  <a16:creationId xmlns:a16="http://schemas.microsoft.com/office/drawing/2014/main" id="{BF4DA96D-A108-6D4E-A599-62FE4718B882}"/>
                </a:ext>
              </a:extLst>
            </p:cNvPr>
            <p:cNvSpPr>
              <a:spLocks/>
            </p:cNvSpPr>
            <p:nvPr/>
          </p:nvSpPr>
          <p:spPr bwMode="auto">
            <a:xfrm>
              <a:off x="3847" y="2721"/>
              <a:ext cx="22" cy="21"/>
            </a:xfrm>
            <a:custGeom>
              <a:avLst/>
              <a:gdLst>
                <a:gd name="T0" fmla="*/ 0 w 50"/>
                <a:gd name="T1" fmla="*/ 0 h 49"/>
                <a:gd name="T2" fmla="*/ 0 w 50"/>
                <a:gd name="T3" fmla="*/ 0 h 49"/>
                <a:gd name="T4" fmla="*/ 0 w 50"/>
                <a:gd name="T5" fmla="*/ 0 h 49"/>
                <a:gd name="T6" fmla="*/ 0 w 50"/>
                <a:gd name="T7" fmla="*/ 0 h 49"/>
                <a:gd name="T8" fmla="*/ 0 w 50"/>
                <a:gd name="T9" fmla="*/ 0 h 49"/>
                <a:gd name="T10" fmla="*/ 0 w 50"/>
                <a:gd name="T11" fmla="*/ 0 h 49"/>
                <a:gd name="T12" fmla="*/ 0 60000 65536"/>
                <a:gd name="T13" fmla="*/ 0 60000 65536"/>
                <a:gd name="T14" fmla="*/ 0 60000 65536"/>
                <a:gd name="T15" fmla="*/ 0 60000 65536"/>
                <a:gd name="T16" fmla="*/ 0 60000 65536"/>
                <a:gd name="T17" fmla="*/ 0 60000 65536"/>
                <a:gd name="T18" fmla="*/ 0 w 50"/>
                <a:gd name="T19" fmla="*/ 0 h 49"/>
                <a:gd name="T20" fmla="*/ 50 w 50"/>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50" h="49">
                  <a:moveTo>
                    <a:pt x="0" y="25"/>
                  </a:moveTo>
                  <a:cubicBezTo>
                    <a:pt x="0" y="11"/>
                    <a:pt x="11" y="0"/>
                    <a:pt x="25" y="0"/>
                  </a:cubicBezTo>
                  <a:cubicBezTo>
                    <a:pt x="39" y="0"/>
                    <a:pt x="50" y="11"/>
                    <a:pt x="50" y="25"/>
                  </a:cubicBezTo>
                  <a:cubicBezTo>
                    <a:pt x="50" y="25"/>
                    <a:pt x="50" y="25"/>
                    <a:pt x="50" y="25"/>
                  </a:cubicBezTo>
                  <a:cubicBezTo>
                    <a:pt x="50" y="38"/>
                    <a:pt x="39" y="49"/>
                    <a:pt x="25"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4" name="Freeform 125">
              <a:extLst>
                <a:ext uri="{FF2B5EF4-FFF2-40B4-BE49-F238E27FC236}">
                  <a16:creationId xmlns:a16="http://schemas.microsoft.com/office/drawing/2014/main" id="{B07E01FE-4296-2A49-913C-1941478CE73A}"/>
                </a:ext>
              </a:extLst>
            </p:cNvPr>
            <p:cNvSpPr>
              <a:spLocks/>
            </p:cNvSpPr>
            <p:nvPr/>
          </p:nvSpPr>
          <p:spPr bwMode="auto">
            <a:xfrm>
              <a:off x="3847" y="2721"/>
              <a:ext cx="22" cy="21"/>
            </a:xfrm>
            <a:custGeom>
              <a:avLst/>
              <a:gdLst>
                <a:gd name="T0" fmla="*/ 0 w 22"/>
                <a:gd name="T1" fmla="*/ 11 h 21"/>
                <a:gd name="T2" fmla="*/ 11 w 22"/>
                <a:gd name="T3" fmla="*/ 0 h 21"/>
                <a:gd name="T4" fmla="*/ 22 w 22"/>
                <a:gd name="T5" fmla="*/ 11 h 21"/>
                <a:gd name="T6" fmla="*/ 22 w 22"/>
                <a:gd name="T7" fmla="*/ 11 h 21"/>
                <a:gd name="T8" fmla="*/ 11 w 22"/>
                <a:gd name="T9" fmla="*/ 21 h 21"/>
                <a:gd name="T10" fmla="*/ 0 w 22"/>
                <a:gd name="T11" fmla="*/ 11 h 21"/>
                <a:gd name="T12" fmla="*/ 0 60000 65536"/>
                <a:gd name="T13" fmla="*/ 0 60000 65536"/>
                <a:gd name="T14" fmla="*/ 0 60000 65536"/>
                <a:gd name="T15" fmla="*/ 0 60000 65536"/>
                <a:gd name="T16" fmla="*/ 0 60000 65536"/>
                <a:gd name="T17" fmla="*/ 0 60000 65536"/>
                <a:gd name="T18" fmla="*/ 0 w 22"/>
                <a:gd name="T19" fmla="*/ 0 h 21"/>
                <a:gd name="T20" fmla="*/ 22 w 22"/>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2" h="21">
                  <a:moveTo>
                    <a:pt x="0" y="11"/>
                  </a:moveTo>
                  <a:cubicBezTo>
                    <a:pt x="0" y="4"/>
                    <a:pt x="5" y="0"/>
                    <a:pt x="11" y="0"/>
                  </a:cubicBezTo>
                  <a:cubicBezTo>
                    <a:pt x="17" y="0"/>
                    <a:pt x="22" y="4"/>
                    <a:pt x="22" y="11"/>
                  </a:cubicBezTo>
                  <a:cubicBezTo>
                    <a:pt x="22" y="11"/>
                    <a:pt x="22" y="11"/>
                    <a:pt x="22" y="11"/>
                  </a:cubicBezTo>
                  <a:cubicBezTo>
                    <a:pt x="22" y="16"/>
                    <a:pt x="17" y="21"/>
                    <a:pt x="11" y="21"/>
                  </a:cubicBezTo>
                  <a:cubicBezTo>
                    <a:pt x="5" y="21"/>
                    <a:pt x="0" y="16"/>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5" name="Rectangle 126">
              <a:extLst>
                <a:ext uri="{FF2B5EF4-FFF2-40B4-BE49-F238E27FC236}">
                  <a16:creationId xmlns:a16="http://schemas.microsoft.com/office/drawing/2014/main" id="{AFBD6F37-A6DC-9D46-B353-93290F0868C3}"/>
                </a:ext>
              </a:extLst>
            </p:cNvPr>
            <p:cNvSpPr>
              <a:spLocks noChangeArrowheads="1"/>
            </p:cNvSpPr>
            <p:nvPr/>
          </p:nvSpPr>
          <p:spPr bwMode="auto">
            <a:xfrm>
              <a:off x="3166" y="1497"/>
              <a:ext cx="951" cy="130"/>
            </a:xfrm>
            <a:prstGeom prst="rect">
              <a:avLst/>
            </a:prstGeom>
            <a:solidFill>
              <a:srgbClr val="FFEA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6" name="Rectangle 127">
              <a:extLst>
                <a:ext uri="{FF2B5EF4-FFF2-40B4-BE49-F238E27FC236}">
                  <a16:creationId xmlns:a16="http://schemas.microsoft.com/office/drawing/2014/main" id="{B248225B-AD92-A24C-A73A-2CD02AF6453F}"/>
                </a:ext>
              </a:extLst>
            </p:cNvPr>
            <p:cNvSpPr>
              <a:spLocks noChangeArrowheads="1"/>
            </p:cNvSpPr>
            <p:nvPr/>
          </p:nvSpPr>
          <p:spPr bwMode="auto">
            <a:xfrm>
              <a:off x="3166" y="1497"/>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7" name="Rectangle 128">
              <a:extLst>
                <a:ext uri="{FF2B5EF4-FFF2-40B4-BE49-F238E27FC236}">
                  <a16:creationId xmlns:a16="http://schemas.microsoft.com/office/drawing/2014/main" id="{265F348F-490E-DA47-9A94-7DA42AA6B370}"/>
                </a:ext>
              </a:extLst>
            </p:cNvPr>
            <p:cNvSpPr>
              <a:spLocks noChangeArrowheads="1"/>
            </p:cNvSpPr>
            <p:nvPr/>
          </p:nvSpPr>
          <p:spPr bwMode="auto">
            <a:xfrm>
              <a:off x="3255" y="1490"/>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7</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8" name="Rectangle 129">
              <a:extLst>
                <a:ext uri="{FF2B5EF4-FFF2-40B4-BE49-F238E27FC236}">
                  <a16:creationId xmlns:a16="http://schemas.microsoft.com/office/drawing/2014/main" id="{B5F0B612-9786-A247-86C8-90E79DE87348}"/>
                </a:ext>
              </a:extLst>
            </p:cNvPr>
            <p:cNvSpPr>
              <a:spLocks noChangeArrowheads="1"/>
            </p:cNvSpPr>
            <p:nvPr/>
          </p:nvSpPr>
          <p:spPr bwMode="auto">
            <a:xfrm>
              <a:off x="3166" y="1822"/>
              <a:ext cx="951" cy="12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9" name="Rectangle 130">
              <a:extLst>
                <a:ext uri="{FF2B5EF4-FFF2-40B4-BE49-F238E27FC236}">
                  <a16:creationId xmlns:a16="http://schemas.microsoft.com/office/drawing/2014/main" id="{79492CD0-1A59-684B-997D-CE9F48B630DB}"/>
                </a:ext>
              </a:extLst>
            </p:cNvPr>
            <p:cNvSpPr>
              <a:spLocks noChangeArrowheads="1"/>
            </p:cNvSpPr>
            <p:nvPr/>
          </p:nvSpPr>
          <p:spPr bwMode="auto">
            <a:xfrm>
              <a:off x="3166" y="1822"/>
              <a:ext cx="951" cy="129"/>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20" name="Rectangle 131">
              <a:extLst>
                <a:ext uri="{FF2B5EF4-FFF2-40B4-BE49-F238E27FC236}">
                  <a16:creationId xmlns:a16="http://schemas.microsoft.com/office/drawing/2014/main" id="{C55C18CF-4B82-2D4A-B197-9AD95B997B71}"/>
                </a:ext>
              </a:extLst>
            </p:cNvPr>
            <p:cNvSpPr>
              <a:spLocks noChangeArrowheads="1"/>
            </p:cNvSpPr>
            <p:nvPr/>
          </p:nvSpPr>
          <p:spPr bwMode="auto">
            <a:xfrm>
              <a:off x="3465" y="1818"/>
              <a:ext cx="37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I-Fetch</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21" name="Rectangle 132">
              <a:extLst>
                <a:ext uri="{FF2B5EF4-FFF2-40B4-BE49-F238E27FC236}">
                  <a16:creationId xmlns:a16="http://schemas.microsoft.com/office/drawing/2014/main" id="{40CB139D-6226-4041-9961-338BF8E467CB}"/>
                </a:ext>
              </a:extLst>
            </p:cNvPr>
            <p:cNvSpPr>
              <a:spLocks noChangeArrowheads="1"/>
            </p:cNvSpPr>
            <p:nvPr/>
          </p:nvSpPr>
          <p:spPr bwMode="auto">
            <a:xfrm>
              <a:off x="4421" y="1560"/>
              <a:ext cx="79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SIMD Pipeline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22" name="Line 133">
              <a:extLst>
                <a:ext uri="{FF2B5EF4-FFF2-40B4-BE49-F238E27FC236}">
                  <a16:creationId xmlns:a16="http://schemas.microsoft.com/office/drawing/2014/main" id="{F7BB7D63-DCE7-3E45-A970-6FD26B70C9B4}"/>
                </a:ext>
              </a:extLst>
            </p:cNvPr>
            <p:cNvSpPr>
              <a:spLocks noChangeShapeType="1"/>
            </p:cNvSpPr>
            <p:nvPr/>
          </p:nvSpPr>
          <p:spPr bwMode="auto">
            <a:xfrm flipV="1">
              <a:off x="4204" y="1648"/>
              <a:ext cx="172" cy="87"/>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3493" name="TextBox 134">
            <a:extLst>
              <a:ext uri="{FF2B5EF4-FFF2-40B4-BE49-F238E27FC236}">
                <a16:creationId xmlns:a16="http://schemas.microsoft.com/office/drawing/2014/main" id="{0E53C713-8222-5248-8D1D-C9107179615D}"/>
              </a:ext>
            </a:extLst>
          </p:cNvPr>
          <p:cNvSpPr txBox="1">
            <a:spLocks noChangeArrowheads="1"/>
          </p:cNvSpPr>
          <p:nvPr/>
        </p:nvSpPr>
        <p:spPr bwMode="auto">
          <a:xfrm>
            <a:off x="152400" y="6535738"/>
            <a:ext cx="15446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Tor Aamodt</a:t>
            </a:r>
          </a:p>
        </p:txBody>
      </p:sp>
    </p:spTree>
    <p:extLst>
      <p:ext uri="{BB962C8B-B14F-4D97-AF65-F5344CB8AC3E}">
        <p14:creationId xmlns:p14="http://schemas.microsoft.com/office/powerpoint/2010/main" val="277777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Latency Hiding and Occupancy</a:t>
            </a:r>
          </a:p>
        </p:txBody>
      </p:sp>
      <p:sp>
        <p:nvSpPr>
          <p:cNvPr id="3" name="Marcador de contenido 2"/>
          <p:cNvSpPr>
            <a:spLocks noGrp="1"/>
          </p:cNvSpPr>
          <p:nvPr>
            <p:ph idx="1"/>
          </p:nvPr>
        </p:nvSpPr>
        <p:spPr>
          <a:xfrm>
            <a:off x="251521" y="908720"/>
            <a:ext cx="8640960" cy="5472534"/>
          </a:xfrm>
        </p:spPr>
        <p:txBody>
          <a:bodyPr>
            <a:normAutofit/>
          </a:bodyPr>
          <a:lstStyle/>
          <a:p>
            <a:r>
              <a:rPr lang="en-US" sz="2200" dirty="0">
                <a:solidFill>
                  <a:srgbClr val="00B050"/>
                </a:solidFill>
              </a:rPr>
              <a:t>FGMT</a:t>
            </a:r>
            <a:r>
              <a:rPr lang="en-US" sz="2200" dirty="0"/>
              <a:t> can hide </a:t>
            </a:r>
            <a:r>
              <a:rPr lang="en-US" sz="2200" dirty="0">
                <a:solidFill>
                  <a:srgbClr val="FF0000"/>
                </a:solidFill>
              </a:rPr>
              <a:t>long latency operations </a:t>
            </a:r>
            <a:r>
              <a:rPr lang="en-US" sz="2200" dirty="0"/>
              <a:t>(e.g., memory accesses)</a:t>
            </a:r>
            <a:endParaRPr lang="en-US" sz="2200" dirty="0">
              <a:solidFill>
                <a:srgbClr val="0000FF"/>
              </a:solidFill>
            </a:endParaRPr>
          </a:p>
          <a:p>
            <a:r>
              <a:rPr lang="en-US" sz="2200" dirty="0">
                <a:solidFill>
                  <a:srgbClr val="0000FF"/>
                </a:solidFill>
              </a:rPr>
              <a:t>Occupancy</a:t>
            </a:r>
            <a:r>
              <a:rPr lang="en-US" sz="2200" dirty="0"/>
              <a:t>: ratio of </a:t>
            </a:r>
            <a:r>
              <a:rPr lang="en-US" sz="2200" dirty="0">
                <a:solidFill>
                  <a:srgbClr val="00B050"/>
                </a:solidFill>
              </a:rPr>
              <a:t>active warps </a:t>
            </a:r>
            <a:r>
              <a:rPr lang="en-US" sz="2200" dirty="0"/>
              <a:t>to the maximum number of warps per GPU core</a:t>
            </a:r>
          </a:p>
        </p:txBody>
      </p:sp>
      <p:grpSp>
        <p:nvGrpSpPr>
          <p:cNvPr id="7" name="Agrupar 29"/>
          <p:cNvGrpSpPr/>
          <p:nvPr/>
        </p:nvGrpSpPr>
        <p:grpSpPr>
          <a:xfrm>
            <a:off x="683568" y="2060848"/>
            <a:ext cx="1981200" cy="4038850"/>
            <a:chOff x="685800" y="2647111"/>
            <a:chExt cx="1981200" cy="3753689"/>
          </a:xfrm>
        </p:grpSpPr>
        <p:pic>
          <p:nvPicPr>
            <p:cNvPr id="8" name="Imagen 7" descr="Multi_exec_1.eps"/>
            <p:cNvPicPr>
              <a:picLocks noChangeAspect="1"/>
            </p:cNvPicPr>
            <p:nvPr/>
          </p:nvPicPr>
          <p:blipFill>
            <a:blip r:embed="rId2"/>
            <a:stretch>
              <a:fillRect/>
            </a:stretch>
          </p:blipFill>
          <p:spPr>
            <a:xfrm>
              <a:off x="685800" y="2997200"/>
              <a:ext cx="1816100" cy="3403600"/>
            </a:xfrm>
            <a:prstGeom prst="rect">
              <a:avLst/>
            </a:prstGeom>
          </p:spPr>
        </p:pic>
        <p:sp>
          <p:nvSpPr>
            <p:cNvPr id="9" name="CuadroTexto 8"/>
            <p:cNvSpPr txBox="1"/>
            <p:nvPr/>
          </p:nvSpPr>
          <p:spPr>
            <a:xfrm>
              <a:off x="1079500" y="2647111"/>
              <a:ext cx="1587500" cy="256481"/>
            </a:xfrm>
            <a:prstGeom prst="rect">
              <a:avLst/>
            </a:prstGeom>
            <a:noFill/>
            <a:ln w="28575" cap="flat" cmpd="sng" algn="ctr">
              <a:noFill/>
              <a:prstDash val="solid"/>
              <a:round/>
              <a:headEnd type="none" w="med" len="med"/>
              <a:tailEnd type="none" w="med" len="med"/>
            </a:ln>
          </p:spPr>
          <p:txBody>
            <a:bodyPr wrap="square" rtlCol="0">
              <a:spAutoFit/>
            </a:bodyPr>
            <a:lstStyle/>
            <a:p>
              <a:r>
                <a:rPr lang="es-ES_tradnl" sz="1400" dirty="0"/>
                <a:t>4 active </a:t>
              </a:r>
              <a:r>
                <a:rPr lang="es-ES_tradnl" sz="1400" dirty="0" err="1"/>
                <a:t>warps</a:t>
              </a:r>
              <a:endParaRPr lang="es-ES_tradnl" sz="1400" dirty="0"/>
            </a:p>
          </p:txBody>
        </p:sp>
      </p:grpSp>
      <p:grpSp>
        <p:nvGrpSpPr>
          <p:cNvPr id="10" name="Agrupar 30"/>
          <p:cNvGrpSpPr/>
          <p:nvPr/>
        </p:nvGrpSpPr>
        <p:grpSpPr>
          <a:xfrm>
            <a:off x="5033318" y="2060848"/>
            <a:ext cx="2038350" cy="4032004"/>
            <a:chOff x="5035550" y="2647665"/>
            <a:chExt cx="2038350" cy="3753135"/>
          </a:xfrm>
        </p:grpSpPr>
        <p:pic>
          <p:nvPicPr>
            <p:cNvPr id="11" name="Imagen 10" descr="Multi_exec_1.eps"/>
            <p:cNvPicPr>
              <a:picLocks noChangeAspect="1"/>
            </p:cNvPicPr>
            <p:nvPr/>
          </p:nvPicPr>
          <p:blipFill>
            <a:blip r:embed="rId2"/>
            <a:stretch>
              <a:fillRect/>
            </a:stretch>
          </p:blipFill>
          <p:spPr>
            <a:xfrm>
              <a:off x="5035550" y="2997200"/>
              <a:ext cx="1816100" cy="3403600"/>
            </a:xfrm>
            <a:prstGeom prst="rect">
              <a:avLst/>
            </a:prstGeom>
          </p:spPr>
        </p:pic>
        <p:sp>
          <p:nvSpPr>
            <p:cNvPr id="12" name="CuadroTexto 11"/>
            <p:cNvSpPr txBox="1"/>
            <p:nvPr/>
          </p:nvSpPr>
          <p:spPr>
            <a:xfrm>
              <a:off x="5486400" y="2647665"/>
              <a:ext cx="1587500" cy="256481"/>
            </a:xfrm>
            <a:prstGeom prst="rect">
              <a:avLst/>
            </a:prstGeom>
            <a:noFill/>
            <a:ln w="28575" cap="flat" cmpd="sng" algn="ctr">
              <a:noFill/>
              <a:prstDash val="solid"/>
              <a:round/>
              <a:headEnd type="none" w="med" len="med"/>
              <a:tailEnd type="none" w="med" len="med"/>
            </a:ln>
          </p:spPr>
          <p:txBody>
            <a:bodyPr wrap="square" rtlCol="0">
              <a:spAutoFit/>
            </a:bodyPr>
            <a:lstStyle/>
            <a:p>
              <a:r>
                <a:rPr lang="es-ES_tradnl" sz="1400" dirty="0"/>
                <a:t>2 active </a:t>
              </a:r>
              <a:r>
                <a:rPr lang="es-ES_tradnl" sz="1400" dirty="0" err="1"/>
                <a:t>warps</a:t>
              </a:r>
              <a:endParaRPr lang="es-ES_tradnl" sz="1400" dirty="0"/>
            </a:p>
          </p:txBody>
        </p:sp>
      </p:grpSp>
      <p:pic>
        <p:nvPicPr>
          <p:cNvPr id="13" name="Imagen 12" descr="Multi_exec_2.eps"/>
          <p:cNvPicPr>
            <a:picLocks/>
          </p:cNvPicPr>
          <p:nvPr/>
        </p:nvPicPr>
        <p:blipFill>
          <a:blip r:embed="rId3"/>
          <a:stretch>
            <a:fillRect/>
          </a:stretch>
        </p:blipFill>
        <p:spPr>
          <a:xfrm>
            <a:off x="1121718" y="3071521"/>
            <a:ext cx="1412308" cy="540000"/>
          </a:xfrm>
          <a:prstGeom prst="rect">
            <a:avLst/>
          </a:prstGeom>
        </p:spPr>
      </p:pic>
      <p:pic>
        <p:nvPicPr>
          <p:cNvPr id="14" name="Imagen 13" descr="Multi_exec_3.eps"/>
          <p:cNvPicPr>
            <a:picLocks/>
          </p:cNvPicPr>
          <p:nvPr/>
        </p:nvPicPr>
        <p:blipFill>
          <a:blip r:embed="rId4"/>
          <a:stretch>
            <a:fillRect/>
          </a:stretch>
        </p:blipFill>
        <p:spPr>
          <a:xfrm>
            <a:off x="2721918" y="3873943"/>
            <a:ext cx="1460500" cy="1368000"/>
          </a:xfrm>
          <a:prstGeom prst="rect">
            <a:avLst/>
          </a:prstGeom>
        </p:spPr>
      </p:pic>
      <p:pic>
        <p:nvPicPr>
          <p:cNvPr id="15" name="Imagen 14" descr="Multi_exec_4.eps"/>
          <p:cNvPicPr>
            <a:picLocks/>
          </p:cNvPicPr>
          <p:nvPr/>
        </p:nvPicPr>
        <p:blipFill>
          <a:blip r:embed="rId5"/>
          <a:stretch>
            <a:fillRect/>
          </a:stretch>
        </p:blipFill>
        <p:spPr>
          <a:xfrm>
            <a:off x="1121718" y="3757321"/>
            <a:ext cx="1358900" cy="540000"/>
          </a:xfrm>
          <a:prstGeom prst="rect">
            <a:avLst/>
          </a:prstGeom>
        </p:spPr>
      </p:pic>
      <p:pic>
        <p:nvPicPr>
          <p:cNvPr id="16" name="Imagen 15" descr="Multi_exec_5.eps"/>
          <p:cNvPicPr>
            <a:picLocks/>
          </p:cNvPicPr>
          <p:nvPr/>
        </p:nvPicPr>
        <p:blipFill>
          <a:blip r:embed="rId6"/>
          <a:stretch>
            <a:fillRect/>
          </a:stretch>
        </p:blipFill>
        <p:spPr>
          <a:xfrm>
            <a:off x="1121718" y="4427881"/>
            <a:ext cx="1358900" cy="537600"/>
          </a:xfrm>
          <a:prstGeom prst="rect">
            <a:avLst/>
          </a:prstGeom>
        </p:spPr>
      </p:pic>
      <p:pic>
        <p:nvPicPr>
          <p:cNvPr id="17" name="Imagen 16" descr="Multi_exec_6.eps"/>
          <p:cNvPicPr>
            <a:picLocks/>
          </p:cNvPicPr>
          <p:nvPr/>
        </p:nvPicPr>
        <p:blipFill>
          <a:blip r:embed="rId7"/>
          <a:stretch>
            <a:fillRect/>
          </a:stretch>
        </p:blipFill>
        <p:spPr>
          <a:xfrm>
            <a:off x="1121718" y="5128921"/>
            <a:ext cx="1371600" cy="540000"/>
          </a:xfrm>
          <a:prstGeom prst="rect">
            <a:avLst/>
          </a:prstGeom>
        </p:spPr>
      </p:pic>
      <p:pic>
        <p:nvPicPr>
          <p:cNvPr id="18" name="Imagen 17" descr="Multi_exec_7.eps"/>
          <p:cNvPicPr>
            <a:picLocks/>
          </p:cNvPicPr>
          <p:nvPr/>
        </p:nvPicPr>
        <p:blipFill>
          <a:blip r:embed="rId8"/>
          <a:stretch>
            <a:fillRect/>
          </a:stretch>
        </p:blipFill>
        <p:spPr>
          <a:xfrm>
            <a:off x="1121718" y="5814721"/>
            <a:ext cx="1371600" cy="540000"/>
          </a:xfrm>
          <a:prstGeom prst="rect">
            <a:avLst/>
          </a:prstGeom>
        </p:spPr>
      </p:pic>
      <p:pic>
        <p:nvPicPr>
          <p:cNvPr id="19" name="Imagen 18" descr="Multi_exec_2.eps"/>
          <p:cNvPicPr>
            <a:picLocks/>
          </p:cNvPicPr>
          <p:nvPr/>
        </p:nvPicPr>
        <p:blipFill>
          <a:blip r:embed="rId3"/>
          <a:stretch>
            <a:fillRect/>
          </a:stretch>
        </p:blipFill>
        <p:spPr>
          <a:xfrm>
            <a:off x="5471468" y="3188143"/>
            <a:ext cx="1371600" cy="540000"/>
          </a:xfrm>
          <a:prstGeom prst="rect">
            <a:avLst/>
          </a:prstGeom>
        </p:spPr>
      </p:pic>
      <p:pic>
        <p:nvPicPr>
          <p:cNvPr id="20" name="Imagen 19" descr="Multi_exec_3.eps"/>
          <p:cNvPicPr>
            <a:picLocks/>
          </p:cNvPicPr>
          <p:nvPr/>
        </p:nvPicPr>
        <p:blipFill>
          <a:blip r:embed="rId4"/>
          <a:stretch>
            <a:fillRect/>
          </a:stretch>
        </p:blipFill>
        <p:spPr>
          <a:xfrm>
            <a:off x="7071668" y="3873943"/>
            <a:ext cx="1460500" cy="1332000"/>
          </a:xfrm>
          <a:prstGeom prst="rect">
            <a:avLst/>
          </a:prstGeom>
        </p:spPr>
      </p:pic>
      <p:pic>
        <p:nvPicPr>
          <p:cNvPr id="21" name="Imagen 20" descr="Multi_exec_6.eps"/>
          <p:cNvPicPr>
            <a:picLocks/>
          </p:cNvPicPr>
          <p:nvPr/>
        </p:nvPicPr>
        <p:blipFill>
          <a:blip r:embed="rId7"/>
          <a:stretch>
            <a:fillRect/>
          </a:stretch>
        </p:blipFill>
        <p:spPr>
          <a:xfrm>
            <a:off x="5471468" y="3950143"/>
            <a:ext cx="1371600" cy="540000"/>
          </a:xfrm>
          <a:prstGeom prst="rect">
            <a:avLst/>
          </a:prstGeom>
        </p:spPr>
      </p:pic>
      <p:pic>
        <p:nvPicPr>
          <p:cNvPr id="22" name="Imagen 21" descr="Multi_exec_7.eps"/>
          <p:cNvPicPr>
            <a:picLocks/>
          </p:cNvPicPr>
          <p:nvPr/>
        </p:nvPicPr>
        <p:blipFill>
          <a:blip r:embed="rId8"/>
          <a:stretch>
            <a:fillRect/>
          </a:stretch>
        </p:blipFill>
        <p:spPr>
          <a:xfrm>
            <a:off x="5471468" y="5504623"/>
            <a:ext cx="1371600" cy="540000"/>
          </a:xfrm>
          <a:prstGeom prst="rect">
            <a:avLst/>
          </a:prstGeom>
        </p:spPr>
      </p:pic>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11</a:t>
            </a:fld>
            <a:endParaRPr lang="en-US" altLang="en-US"/>
          </a:p>
        </p:txBody>
      </p:sp>
    </p:spTree>
    <p:extLst>
      <p:ext uri="{BB962C8B-B14F-4D97-AF65-F5344CB8AC3E}">
        <p14:creationId xmlns:p14="http://schemas.microsoft.com/office/powerpoint/2010/main" val="4193163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Occupancy</a:t>
            </a:r>
          </a:p>
        </p:txBody>
      </p:sp>
      <p:sp>
        <p:nvSpPr>
          <p:cNvPr id="3" name="Marcador de contenido 2"/>
          <p:cNvSpPr>
            <a:spLocks noGrp="1"/>
          </p:cNvSpPr>
          <p:nvPr>
            <p:ph idx="1"/>
          </p:nvPr>
        </p:nvSpPr>
        <p:spPr>
          <a:xfrm>
            <a:off x="251520" y="908720"/>
            <a:ext cx="8545165" cy="5472608"/>
          </a:xfrm>
        </p:spPr>
        <p:txBody>
          <a:bodyPr>
            <a:normAutofit/>
          </a:bodyPr>
          <a:lstStyle/>
          <a:p>
            <a:r>
              <a:rPr lang="en-US" dirty="0"/>
              <a:t>GPU core, a.k.a. SM, resources (typical values)</a:t>
            </a:r>
          </a:p>
          <a:p>
            <a:pPr lvl="1"/>
            <a:r>
              <a:rPr lang="en-US" dirty="0">
                <a:solidFill>
                  <a:srgbClr val="0000FF"/>
                </a:solidFill>
              </a:rPr>
              <a:t>Maximum number of warps</a:t>
            </a:r>
            <a:r>
              <a:rPr lang="en-US" dirty="0"/>
              <a:t> per SM (64)</a:t>
            </a:r>
          </a:p>
          <a:p>
            <a:pPr lvl="1"/>
            <a:r>
              <a:rPr lang="en-US" dirty="0">
                <a:solidFill>
                  <a:srgbClr val="0000FF"/>
                </a:solidFill>
              </a:rPr>
              <a:t>Maximum number of blocks</a:t>
            </a:r>
            <a:r>
              <a:rPr lang="en-US" dirty="0"/>
              <a:t> per SM (32)</a:t>
            </a:r>
          </a:p>
          <a:p>
            <a:pPr lvl="1"/>
            <a:r>
              <a:rPr lang="en-US" dirty="0">
                <a:solidFill>
                  <a:srgbClr val="0000FF"/>
                </a:solidFill>
              </a:rPr>
              <a:t>Register usage</a:t>
            </a:r>
            <a:r>
              <a:rPr lang="en-US" dirty="0"/>
              <a:t> (256KB)</a:t>
            </a:r>
          </a:p>
          <a:p>
            <a:pPr lvl="1"/>
            <a:r>
              <a:rPr lang="en-US" dirty="0">
                <a:solidFill>
                  <a:srgbClr val="0000FF"/>
                </a:solidFill>
              </a:rPr>
              <a:t>Shared memory usage</a:t>
            </a:r>
            <a:r>
              <a:rPr lang="en-US" dirty="0"/>
              <a:t> (64KB)</a:t>
            </a:r>
          </a:p>
          <a:p>
            <a:endParaRPr lang="en-US" dirty="0"/>
          </a:p>
          <a:p>
            <a:r>
              <a:rPr lang="en-US" dirty="0"/>
              <a:t>Occupancy calculation</a:t>
            </a:r>
          </a:p>
          <a:p>
            <a:pPr lvl="1"/>
            <a:r>
              <a:rPr lang="en-US" dirty="0">
                <a:solidFill>
                  <a:srgbClr val="00B050"/>
                </a:solidFill>
              </a:rPr>
              <a:t>Number of threads per block </a:t>
            </a:r>
            <a:r>
              <a:rPr lang="en-US" dirty="0"/>
              <a:t>(defined by the programmer)</a:t>
            </a:r>
          </a:p>
          <a:p>
            <a:pPr lvl="1"/>
            <a:r>
              <a:rPr lang="en-US" dirty="0">
                <a:solidFill>
                  <a:srgbClr val="00B050"/>
                </a:solidFill>
              </a:rPr>
              <a:t>Registers per thread </a:t>
            </a:r>
            <a:r>
              <a:rPr lang="en-US" dirty="0"/>
              <a:t>(known at compile time)</a:t>
            </a:r>
          </a:p>
          <a:p>
            <a:pPr lvl="1"/>
            <a:r>
              <a:rPr lang="en-US" dirty="0">
                <a:solidFill>
                  <a:srgbClr val="00B050"/>
                </a:solidFill>
              </a:rPr>
              <a:t>Shared memory per block </a:t>
            </a:r>
            <a:r>
              <a:rPr lang="en-US" dirty="0"/>
              <a:t>(defined by the programmer)</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12</a:t>
            </a:fld>
            <a:endParaRPr lang="en-US" altLang="en-US"/>
          </a:p>
        </p:txBody>
      </p:sp>
    </p:spTree>
    <p:extLst>
      <p:ext uri="{BB962C8B-B14F-4D97-AF65-F5344CB8AC3E}">
        <p14:creationId xmlns:p14="http://schemas.microsoft.com/office/powerpoint/2010/main" val="3778806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CUDA Occupancy Calculator (I)</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13</a:t>
            </a:fld>
            <a:endParaRPr lang="en-US" altLang="en-US"/>
          </a:p>
        </p:txBody>
      </p:sp>
      <p:pic>
        <p:nvPicPr>
          <p:cNvPr id="7" name="Picture 6">
            <a:extLst>
              <a:ext uri="{FF2B5EF4-FFF2-40B4-BE49-F238E27FC236}">
                <a16:creationId xmlns:a16="http://schemas.microsoft.com/office/drawing/2014/main" id="{7CEF3BB3-F8ED-124A-BDCF-1E9614C3FB69}"/>
              </a:ext>
            </a:extLst>
          </p:cNvPr>
          <p:cNvPicPr>
            <a:picLocks noChangeAspect="1"/>
          </p:cNvPicPr>
          <p:nvPr/>
        </p:nvPicPr>
        <p:blipFill>
          <a:blip r:embed="rId2"/>
          <a:stretch>
            <a:fillRect/>
          </a:stretch>
        </p:blipFill>
        <p:spPr>
          <a:xfrm>
            <a:off x="339147" y="1484784"/>
            <a:ext cx="8465707" cy="4227118"/>
          </a:xfrm>
          <a:prstGeom prst="rect">
            <a:avLst/>
          </a:prstGeom>
          <a:ln>
            <a:solidFill>
              <a:schemeClr val="bg1">
                <a:lumMod val="65000"/>
              </a:schemeClr>
            </a:solidFill>
          </a:ln>
        </p:spPr>
      </p:pic>
      <p:sp>
        <p:nvSpPr>
          <p:cNvPr id="8" name="TextBox 6">
            <a:hlinkClick r:id="rId3"/>
            <a:extLst>
              <a:ext uri="{FF2B5EF4-FFF2-40B4-BE49-F238E27FC236}">
                <a16:creationId xmlns:a16="http://schemas.microsoft.com/office/drawing/2014/main" id="{4D387A6E-1314-F747-9BF5-62033545BAA4}"/>
              </a:ext>
            </a:extLst>
          </p:cNvPr>
          <p:cNvSpPr txBox="1">
            <a:spLocks noChangeArrowheads="1"/>
          </p:cNvSpPr>
          <p:nvPr/>
        </p:nvSpPr>
        <p:spPr bwMode="auto">
          <a:xfrm>
            <a:off x="165100" y="6453336"/>
            <a:ext cx="77319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solidFill>
                  <a:srgbClr val="0000FF"/>
                </a:solidFill>
                <a:hlinkClick r:id="rId3">
                  <a:extLst>
                    <a:ext uri="{A12FA001-AC4F-418D-AE19-62706E023703}">
                      <ahyp:hlinkClr xmlns:ahyp="http://schemas.microsoft.com/office/drawing/2018/hyperlinkcolor" val="tx"/>
                    </a:ext>
                  </a:extLst>
                </a:hlinkClick>
              </a:rPr>
              <a:t>https://docs.nvidia.com/cuda/cuda-occupancy-calculator/CUDA_Occupancy_Calculator.xls</a:t>
            </a:r>
            <a:endParaRPr lang="en-US" altLang="en-US" sz="1200" dirty="0">
              <a:solidFill>
                <a:srgbClr val="0000FF"/>
              </a:solidFill>
            </a:endParaRPr>
          </a:p>
        </p:txBody>
      </p:sp>
    </p:spTree>
    <p:extLst>
      <p:ext uri="{BB962C8B-B14F-4D97-AF65-F5344CB8AC3E}">
        <p14:creationId xmlns:p14="http://schemas.microsoft.com/office/powerpoint/2010/main" val="2952244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CUDA Occupancy Calculator (II)</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14</a:t>
            </a:fld>
            <a:endParaRPr lang="en-US" altLang="en-US"/>
          </a:p>
        </p:txBody>
      </p:sp>
      <p:sp>
        <p:nvSpPr>
          <p:cNvPr id="8" name="TextBox 6">
            <a:hlinkClick r:id="rId2"/>
            <a:extLst>
              <a:ext uri="{FF2B5EF4-FFF2-40B4-BE49-F238E27FC236}">
                <a16:creationId xmlns:a16="http://schemas.microsoft.com/office/drawing/2014/main" id="{4D387A6E-1314-F747-9BF5-62033545BAA4}"/>
              </a:ext>
            </a:extLst>
          </p:cNvPr>
          <p:cNvSpPr txBox="1">
            <a:spLocks noChangeArrowheads="1"/>
          </p:cNvSpPr>
          <p:nvPr/>
        </p:nvSpPr>
        <p:spPr bwMode="auto">
          <a:xfrm>
            <a:off x="165100" y="6453336"/>
            <a:ext cx="77319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solidFill>
                  <a:srgbClr val="0000FF"/>
                </a:solidFill>
                <a:hlinkClick r:id="rId2">
                  <a:extLst>
                    <a:ext uri="{A12FA001-AC4F-418D-AE19-62706E023703}">
                      <ahyp:hlinkClr xmlns:ahyp="http://schemas.microsoft.com/office/drawing/2018/hyperlinkcolor" val="tx"/>
                    </a:ext>
                  </a:extLst>
                </a:hlinkClick>
              </a:rPr>
              <a:t>https://docs.nvidia.com/cuda/cuda-occupancy-calculator/CUDA_Occupancy_Calculator.xls</a:t>
            </a:r>
            <a:endParaRPr lang="en-US" altLang="en-US" sz="1200" dirty="0">
              <a:solidFill>
                <a:srgbClr val="0000FF"/>
              </a:solidFill>
            </a:endParaRPr>
          </a:p>
        </p:txBody>
      </p:sp>
      <p:pic>
        <p:nvPicPr>
          <p:cNvPr id="9" name="Picture 8">
            <a:extLst>
              <a:ext uri="{FF2B5EF4-FFF2-40B4-BE49-F238E27FC236}">
                <a16:creationId xmlns:a16="http://schemas.microsoft.com/office/drawing/2014/main" id="{2000EB92-5262-0A43-B9D5-343A5A390241}"/>
              </a:ext>
            </a:extLst>
          </p:cNvPr>
          <p:cNvPicPr>
            <a:picLocks noChangeAspect="1"/>
          </p:cNvPicPr>
          <p:nvPr/>
        </p:nvPicPr>
        <p:blipFill>
          <a:blip r:embed="rId3"/>
          <a:stretch>
            <a:fillRect/>
          </a:stretch>
        </p:blipFill>
        <p:spPr>
          <a:xfrm>
            <a:off x="197768" y="1916832"/>
            <a:ext cx="8748464" cy="3243534"/>
          </a:xfrm>
          <a:prstGeom prst="rect">
            <a:avLst/>
          </a:prstGeom>
        </p:spPr>
      </p:pic>
    </p:spTree>
    <p:extLst>
      <p:ext uri="{BB962C8B-B14F-4D97-AF65-F5344CB8AC3E}">
        <p14:creationId xmlns:p14="http://schemas.microsoft.com/office/powerpoint/2010/main" val="2509824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CUDA Occupancy Calculator (III)</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15</a:t>
            </a:fld>
            <a:endParaRPr lang="en-US" altLang="en-US"/>
          </a:p>
        </p:txBody>
      </p:sp>
      <p:sp>
        <p:nvSpPr>
          <p:cNvPr id="8" name="TextBox 6">
            <a:hlinkClick r:id="rId2"/>
            <a:extLst>
              <a:ext uri="{FF2B5EF4-FFF2-40B4-BE49-F238E27FC236}">
                <a16:creationId xmlns:a16="http://schemas.microsoft.com/office/drawing/2014/main" id="{4D387A6E-1314-F747-9BF5-62033545BAA4}"/>
              </a:ext>
            </a:extLst>
          </p:cNvPr>
          <p:cNvSpPr txBox="1">
            <a:spLocks noChangeArrowheads="1"/>
          </p:cNvSpPr>
          <p:nvPr/>
        </p:nvSpPr>
        <p:spPr bwMode="auto">
          <a:xfrm>
            <a:off x="165100" y="6453336"/>
            <a:ext cx="77319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lang="en-US" altLang="en-US" sz="1200" dirty="0">
                <a:solidFill>
                  <a:srgbClr val="0000FF"/>
                </a:solidFill>
                <a:hlinkClick r:id="rId3">
                  <a:extLst>
                    <a:ext uri="{A12FA001-AC4F-418D-AE19-62706E023703}">
                      <ahyp:hlinkClr xmlns:ahyp="http://schemas.microsoft.com/office/drawing/2018/hyperlinkcolor" val="tx"/>
                    </a:ext>
                  </a:extLst>
                </a:hlinkClick>
              </a:rPr>
              <a:t>https://docs.nvidia.com/nsight-compute/NsightCompute/index.html#occupancy-calculator</a:t>
            </a:r>
            <a:endParaRPr lang="en-US" altLang="en-US" sz="1200" dirty="0">
              <a:solidFill>
                <a:srgbClr val="0000FF"/>
              </a:solidFill>
            </a:endParaRPr>
          </a:p>
        </p:txBody>
      </p:sp>
      <p:pic>
        <p:nvPicPr>
          <p:cNvPr id="3" name="Picture 2">
            <a:extLst>
              <a:ext uri="{FF2B5EF4-FFF2-40B4-BE49-F238E27FC236}">
                <a16:creationId xmlns:a16="http://schemas.microsoft.com/office/drawing/2014/main" id="{F27F8763-F5B5-894D-9051-1D753A959797}"/>
              </a:ext>
            </a:extLst>
          </p:cNvPr>
          <p:cNvPicPr>
            <a:picLocks noChangeAspect="1"/>
          </p:cNvPicPr>
          <p:nvPr/>
        </p:nvPicPr>
        <p:blipFill>
          <a:blip r:embed="rId4"/>
          <a:stretch>
            <a:fillRect/>
          </a:stretch>
        </p:blipFill>
        <p:spPr>
          <a:xfrm>
            <a:off x="804088" y="1087686"/>
            <a:ext cx="7535824" cy="5126455"/>
          </a:xfrm>
          <a:prstGeom prst="rect">
            <a:avLst/>
          </a:prstGeom>
        </p:spPr>
      </p:pic>
    </p:spTree>
    <p:extLst>
      <p:ext uri="{BB962C8B-B14F-4D97-AF65-F5344CB8AC3E}">
        <p14:creationId xmlns:p14="http://schemas.microsoft.com/office/powerpoint/2010/main" val="3054853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ChangeArrowheads="1"/>
          </p:cNvSpPr>
          <p:nvPr/>
        </p:nvSpPr>
        <p:spPr bwMode="auto">
          <a:xfrm>
            <a:off x="3657600" y="34290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27" name="Rectangle 3"/>
          <p:cNvSpPr>
            <a:spLocks noChangeArrowheads="1"/>
          </p:cNvSpPr>
          <p:nvPr/>
        </p:nvSpPr>
        <p:spPr bwMode="auto">
          <a:xfrm>
            <a:off x="4114800" y="34290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28" name="Rectangle 4"/>
          <p:cNvSpPr>
            <a:spLocks noChangeArrowheads="1"/>
          </p:cNvSpPr>
          <p:nvPr/>
        </p:nvSpPr>
        <p:spPr bwMode="auto">
          <a:xfrm>
            <a:off x="4572000" y="2057400"/>
            <a:ext cx="457200" cy="4572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2,0</a:t>
            </a:r>
          </a:p>
        </p:txBody>
      </p:sp>
      <p:sp>
        <p:nvSpPr>
          <p:cNvPr id="231429" name="Rectangle 5"/>
          <p:cNvSpPr>
            <a:spLocks noChangeArrowheads="1"/>
          </p:cNvSpPr>
          <p:nvPr/>
        </p:nvSpPr>
        <p:spPr bwMode="auto">
          <a:xfrm>
            <a:off x="4114800" y="29718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30" name="Rectangle 6"/>
          <p:cNvSpPr>
            <a:spLocks noChangeArrowheads="1"/>
          </p:cNvSpPr>
          <p:nvPr/>
        </p:nvSpPr>
        <p:spPr bwMode="auto">
          <a:xfrm>
            <a:off x="4114800" y="2514600"/>
            <a:ext cx="457200" cy="4572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1,1</a:t>
            </a:r>
          </a:p>
        </p:txBody>
      </p:sp>
      <p:sp>
        <p:nvSpPr>
          <p:cNvPr id="231431" name="Rectangle 7"/>
          <p:cNvSpPr>
            <a:spLocks noChangeArrowheads="1"/>
          </p:cNvSpPr>
          <p:nvPr/>
        </p:nvSpPr>
        <p:spPr bwMode="auto">
          <a:xfrm>
            <a:off x="4114800" y="2057400"/>
            <a:ext cx="457200" cy="4572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1,0</a:t>
            </a:r>
          </a:p>
        </p:txBody>
      </p:sp>
      <p:sp>
        <p:nvSpPr>
          <p:cNvPr id="231432" name="Rectangle 8"/>
          <p:cNvSpPr>
            <a:spLocks noChangeArrowheads="1"/>
          </p:cNvSpPr>
          <p:nvPr/>
        </p:nvSpPr>
        <p:spPr bwMode="auto">
          <a:xfrm>
            <a:off x="3657600" y="2057400"/>
            <a:ext cx="457200" cy="4572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dirty="0"/>
              <a:t>M</a:t>
            </a:r>
            <a:r>
              <a:rPr lang="en-US" sz="1600" baseline="-25000" dirty="0"/>
              <a:t>0,0</a:t>
            </a:r>
          </a:p>
        </p:txBody>
      </p:sp>
      <p:sp>
        <p:nvSpPr>
          <p:cNvPr id="231433" name="Rectangle 9"/>
          <p:cNvSpPr>
            <a:spLocks noChangeArrowheads="1"/>
          </p:cNvSpPr>
          <p:nvPr/>
        </p:nvSpPr>
        <p:spPr bwMode="auto">
          <a:xfrm>
            <a:off x="3657600" y="2514600"/>
            <a:ext cx="457200" cy="4572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dirty="0">
                <a:solidFill>
                  <a:schemeClr val="bg1"/>
                </a:solidFill>
              </a:rPr>
              <a:t>M</a:t>
            </a:r>
            <a:r>
              <a:rPr lang="en-US" sz="1600" baseline="-25000" dirty="0">
                <a:solidFill>
                  <a:schemeClr val="bg1"/>
                </a:solidFill>
              </a:rPr>
              <a:t>0,1</a:t>
            </a:r>
          </a:p>
        </p:txBody>
      </p:sp>
      <p:sp>
        <p:nvSpPr>
          <p:cNvPr id="231434" name="Rectangle 10"/>
          <p:cNvSpPr>
            <a:spLocks noChangeArrowheads="1"/>
          </p:cNvSpPr>
          <p:nvPr/>
        </p:nvSpPr>
        <p:spPr bwMode="auto">
          <a:xfrm>
            <a:off x="3657600" y="29718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35" name="Rectangle 11"/>
          <p:cNvSpPr>
            <a:spLocks noChangeArrowheads="1"/>
          </p:cNvSpPr>
          <p:nvPr/>
        </p:nvSpPr>
        <p:spPr bwMode="auto">
          <a:xfrm>
            <a:off x="5029200" y="2057400"/>
            <a:ext cx="457200" cy="4572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3,0</a:t>
            </a:r>
          </a:p>
        </p:txBody>
      </p:sp>
      <p:sp>
        <p:nvSpPr>
          <p:cNvPr id="231436" name="Rectangle 12"/>
          <p:cNvSpPr>
            <a:spLocks noChangeArrowheads="1"/>
          </p:cNvSpPr>
          <p:nvPr/>
        </p:nvSpPr>
        <p:spPr bwMode="auto">
          <a:xfrm>
            <a:off x="4572000" y="34290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37" name="Rectangle 13"/>
          <p:cNvSpPr>
            <a:spLocks noChangeArrowheads="1"/>
          </p:cNvSpPr>
          <p:nvPr/>
        </p:nvSpPr>
        <p:spPr bwMode="auto">
          <a:xfrm>
            <a:off x="4572000" y="29718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38" name="Rectangle 14"/>
          <p:cNvSpPr>
            <a:spLocks noChangeArrowheads="1"/>
          </p:cNvSpPr>
          <p:nvPr/>
        </p:nvSpPr>
        <p:spPr bwMode="auto">
          <a:xfrm>
            <a:off x="4572000" y="2514600"/>
            <a:ext cx="457200" cy="4572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2,1</a:t>
            </a:r>
          </a:p>
        </p:txBody>
      </p:sp>
      <p:sp>
        <p:nvSpPr>
          <p:cNvPr id="231439" name="Rectangle 15"/>
          <p:cNvSpPr>
            <a:spLocks noChangeArrowheads="1"/>
          </p:cNvSpPr>
          <p:nvPr/>
        </p:nvSpPr>
        <p:spPr bwMode="auto">
          <a:xfrm>
            <a:off x="5029200" y="34290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40" name="Rectangle 16"/>
          <p:cNvSpPr>
            <a:spLocks noChangeArrowheads="1"/>
          </p:cNvSpPr>
          <p:nvPr/>
        </p:nvSpPr>
        <p:spPr bwMode="auto">
          <a:xfrm>
            <a:off x="5029200" y="29718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41" name="Rectangle 17"/>
          <p:cNvSpPr>
            <a:spLocks noChangeArrowheads="1"/>
          </p:cNvSpPr>
          <p:nvPr/>
        </p:nvSpPr>
        <p:spPr bwMode="auto">
          <a:xfrm>
            <a:off x="5029200" y="2514600"/>
            <a:ext cx="457200" cy="4572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3,1</a:t>
            </a:r>
          </a:p>
        </p:txBody>
      </p:sp>
      <p:sp>
        <p:nvSpPr>
          <p:cNvPr id="231442" name="Rectangle 18"/>
          <p:cNvSpPr>
            <a:spLocks noGrp="1" noChangeArrowheads="1"/>
          </p:cNvSpPr>
          <p:nvPr>
            <p:ph type="title"/>
          </p:nvPr>
        </p:nvSpPr>
        <p:spPr>
          <a:xfrm>
            <a:off x="228600" y="-24781"/>
            <a:ext cx="8229600" cy="914400"/>
          </a:xfrm>
        </p:spPr>
        <p:txBody>
          <a:bodyPr/>
          <a:lstStyle/>
          <a:p>
            <a:r>
              <a:rPr lang="en-US" dirty="0"/>
              <a:t>Memory Layout of a Matrix in C</a:t>
            </a:r>
          </a:p>
        </p:txBody>
      </p:sp>
      <p:sp>
        <p:nvSpPr>
          <p:cNvPr id="231443" name="Rectangle 19"/>
          <p:cNvSpPr>
            <a:spLocks noChangeArrowheads="1"/>
          </p:cNvSpPr>
          <p:nvPr/>
        </p:nvSpPr>
        <p:spPr bwMode="auto">
          <a:xfrm>
            <a:off x="9144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44" name="Rectangle 20"/>
          <p:cNvSpPr>
            <a:spLocks noChangeArrowheads="1"/>
          </p:cNvSpPr>
          <p:nvPr/>
        </p:nvSpPr>
        <p:spPr bwMode="auto">
          <a:xfrm>
            <a:off x="13716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45" name="Rectangle 21"/>
          <p:cNvSpPr>
            <a:spLocks noChangeArrowheads="1"/>
          </p:cNvSpPr>
          <p:nvPr/>
        </p:nvSpPr>
        <p:spPr bwMode="auto">
          <a:xfrm>
            <a:off x="18288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46" name="Rectangle 22"/>
          <p:cNvSpPr>
            <a:spLocks noChangeArrowheads="1"/>
          </p:cNvSpPr>
          <p:nvPr/>
        </p:nvSpPr>
        <p:spPr bwMode="auto">
          <a:xfrm>
            <a:off x="22860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47" name="Rectangle 23"/>
          <p:cNvSpPr>
            <a:spLocks noChangeArrowheads="1"/>
          </p:cNvSpPr>
          <p:nvPr/>
        </p:nvSpPr>
        <p:spPr bwMode="auto">
          <a:xfrm>
            <a:off x="27432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48" name="Rectangle 24"/>
          <p:cNvSpPr>
            <a:spLocks noChangeArrowheads="1"/>
          </p:cNvSpPr>
          <p:nvPr/>
        </p:nvSpPr>
        <p:spPr bwMode="auto">
          <a:xfrm>
            <a:off x="32004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49" name="Rectangle 25"/>
          <p:cNvSpPr>
            <a:spLocks noChangeArrowheads="1"/>
          </p:cNvSpPr>
          <p:nvPr/>
        </p:nvSpPr>
        <p:spPr bwMode="auto">
          <a:xfrm>
            <a:off x="36576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50" name="Rectangle 26"/>
          <p:cNvSpPr>
            <a:spLocks noChangeArrowheads="1"/>
          </p:cNvSpPr>
          <p:nvPr/>
        </p:nvSpPr>
        <p:spPr bwMode="auto">
          <a:xfrm>
            <a:off x="41148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51" name="Rectangle 27"/>
          <p:cNvSpPr>
            <a:spLocks noChangeArrowheads="1"/>
          </p:cNvSpPr>
          <p:nvPr/>
        </p:nvSpPr>
        <p:spPr bwMode="auto">
          <a:xfrm>
            <a:off x="45720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52" name="Rectangle 28"/>
          <p:cNvSpPr>
            <a:spLocks noChangeArrowheads="1"/>
          </p:cNvSpPr>
          <p:nvPr/>
        </p:nvSpPr>
        <p:spPr bwMode="auto">
          <a:xfrm>
            <a:off x="50292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53" name="Rectangle 29"/>
          <p:cNvSpPr>
            <a:spLocks noChangeArrowheads="1"/>
          </p:cNvSpPr>
          <p:nvPr/>
        </p:nvSpPr>
        <p:spPr bwMode="auto">
          <a:xfrm>
            <a:off x="54864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54" name="Rectangle 30"/>
          <p:cNvSpPr>
            <a:spLocks noChangeArrowheads="1"/>
          </p:cNvSpPr>
          <p:nvPr/>
        </p:nvSpPr>
        <p:spPr bwMode="auto">
          <a:xfrm>
            <a:off x="59436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55" name="Rectangle 31"/>
          <p:cNvSpPr>
            <a:spLocks noChangeArrowheads="1"/>
          </p:cNvSpPr>
          <p:nvPr/>
        </p:nvSpPr>
        <p:spPr bwMode="auto">
          <a:xfrm>
            <a:off x="1828800" y="4648200"/>
            <a:ext cx="457200" cy="4572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2,0</a:t>
            </a:r>
          </a:p>
        </p:txBody>
      </p:sp>
      <p:sp>
        <p:nvSpPr>
          <p:cNvPr id="231456" name="Rectangle 32"/>
          <p:cNvSpPr>
            <a:spLocks noChangeArrowheads="1"/>
          </p:cNvSpPr>
          <p:nvPr/>
        </p:nvSpPr>
        <p:spPr bwMode="auto">
          <a:xfrm>
            <a:off x="1371600" y="4648200"/>
            <a:ext cx="457200" cy="4572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1,0</a:t>
            </a:r>
          </a:p>
        </p:txBody>
      </p:sp>
      <p:sp>
        <p:nvSpPr>
          <p:cNvPr id="231457" name="Rectangle 33"/>
          <p:cNvSpPr>
            <a:spLocks noChangeArrowheads="1"/>
          </p:cNvSpPr>
          <p:nvPr/>
        </p:nvSpPr>
        <p:spPr bwMode="auto">
          <a:xfrm>
            <a:off x="914400" y="4648200"/>
            <a:ext cx="457200" cy="4572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0,0</a:t>
            </a:r>
          </a:p>
        </p:txBody>
      </p:sp>
      <p:sp>
        <p:nvSpPr>
          <p:cNvPr id="231458" name="Rectangle 34"/>
          <p:cNvSpPr>
            <a:spLocks noChangeArrowheads="1"/>
          </p:cNvSpPr>
          <p:nvPr/>
        </p:nvSpPr>
        <p:spPr bwMode="auto">
          <a:xfrm>
            <a:off x="2286000" y="4648200"/>
            <a:ext cx="457200" cy="4572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3,0</a:t>
            </a:r>
          </a:p>
        </p:txBody>
      </p:sp>
      <p:sp>
        <p:nvSpPr>
          <p:cNvPr id="231459" name="Rectangle 35"/>
          <p:cNvSpPr>
            <a:spLocks noChangeArrowheads="1"/>
          </p:cNvSpPr>
          <p:nvPr/>
        </p:nvSpPr>
        <p:spPr bwMode="auto">
          <a:xfrm>
            <a:off x="3200400" y="4648200"/>
            <a:ext cx="457200" cy="4572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1,1</a:t>
            </a:r>
          </a:p>
        </p:txBody>
      </p:sp>
      <p:sp>
        <p:nvSpPr>
          <p:cNvPr id="231460" name="Rectangle 36"/>
          <p:cNvSpPr>
            <a:spLocks noChangeArrowheads="1"/>
          </p:cNvSpPr>
          <p:nvPr/>
        </p:nvSpPr>
        <p:spPr bwMode="auto">
          <a:xfrm>
            <a:off x="2743200" y="4648200"/>
            <a:ext cx="457200" cy="4572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0,1</a:t>
            </a:r>
          </a:p>
        </p:txBody>
      </p:sp>
      <p:sp>
        <p:nvSpPr>
          <p:cNvPr id="231461" name="Rectangle 37"/>
          <p:cNvSpPr>
            <a:spLocks noChangeArrowheads="1"/>
          </p:cNvSpPr>
          <p:nvPr/>
        </p:nvSpPr>
        <p:spPr bwMode="auto">
          <a:xfrm>
            <a:off x="3657600" y="4648200"/>
            <a:ext cx="457200" cy="4572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2,1</a:t>
            </a:r>
          </a:p>
        </p:txBody>
      </p:sp>
      <p:sp>
        <p:nvSpPr>
          <p:cNvPr id="231462" name="Rectangle 38"/>
          <p:cNvSpPr>
            <a:spLocks noChangeArrowheads="1"/>
          </p:cNvSpPr>
          <p:nvPr/>
        </p:nvSpPr>
        <p:spPr bwMode="auto">
          <a:xfrm>
            <a:off x="4114800" y="4648200"/>
            <a:ext cx="457200" cy="4572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3,1</a:t>
            </a:r>
          </a:p>
        </p:txBody>
      </p:sp>
      <p:sp>
        <p:nvSpPr>
          <p:cNvPr id="231463" name="Rectangle 39"/>
          <p:cNvSpPr>
            <a:spLocks noChangeArrowheads="1"/>
          </p:cNvSpPr>
          <p:nvPr/>
        </p:nvSpPr>
        <p:spPr bwMode="auto">
          <a:xfrm>
            <a:off x="5029200" y="4648200"/>
            <a:ext cx="457200" cy="4572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1,2</a:t>
            </a:r>
          </a:p>
        </p:txBody>
      </p:sp>
      <p:sp>
        <p:nvSpPr>
          <p:cNvPr id="231464" name="Rectangle 40"/>
          <p:cNvSpPr>
            <a:spLocks noChangeArrowheads="1"/>
          </p:cNvSpPr>
          <p:nvPr/>
        </p:nvSpPr>
        <p:spPr bwMode="auto">
          <a:xfrm>
            <a:off x="4572000" y="4648200"/>
            <a:ext cx="457200" cy="4572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0,2</a:t>
            </a:r>
          </a:p>
        </p:txBody>
      </p:sp>
      <p:sp>
        <p:nvSpPr>
          <p:cNvPr id="231465" name="Rectangle 41"/>
          <p:cNvSpPr>
            <a:spLocks noChangeArrowheads="1"/>
          </p:cNvSpPr>
          <p:nvPr/>
        </p:nvSpPr>
        <p:spPr bwMode="auto">
          <a:xfrm>
            <a:off x="5486400" y="4648200"/>
            <a:ext cx="457200" cy="4572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2,2</a:t>
            </a:r>
          </a:p>
        </p:txBody>
      </p:sp>
      <p:sp>
        <p:nvSpPr>
          <p:cNvPr id="231466" name="Rectangle 42"/>
          <p:cNvSpPr>
            <a:spLocks noChangeArrowheads="1"/>
          </p:cNvSpPr>
          <p:nvPr/>
        </p:nvSpPr>
        <p:spPr bwMode="auto">
          <a:xfrm>
            <a:off x="5943600" y="4648200"/>
            <a:ext cx="457200" cy="4572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3,2</a:t>
            </a:r>
          </a:p>
        </p:txBody>
      </p:sp>
      <p:sp>
        <p:nvSpPr>
          <p:cNvPr id="231467" name="Rectangle 43"/>
          <p:cNvSpPr>
            <a:spLocks noChangeArrowheads="1"/>
          </p:cNvSpPr>
          <p:nvPr/>
        </p:nvSpPr>
        <p:spPr bwMode="auto">
          <a:xfrm>
            <a:off x="3657600" y="29718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68" name="Rectangle 44"/>
          <p:cNvSpPr>
            <a:spLocks noChangeArrowheads="1"/>
          </p:cNvSpPr>
          <p:nvPr/>
        </p:nvSpPr>
        <p:spPr bwMode="auto">
          <a:xfrm>
            <a:off x="4114800" y="29718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69" name="Rectangle 45"/>
          <p:cNvSpPr>
            <a:spLocks noChangeArrowheads="1"/>
          </p:cNvSpPr>
          <p:nvPr/>
        </p:nvSpPr>
        <p:spPr bwMode="auto">
          <a:xfrm>
            <a:off x="4572000" y="29718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70" name="Rectangle 46"/>
          <p:cNvSpPr>
            <a:spLocks noChangeArrowheads="1"/>
          </p:cNvSpPr>
          <p:nvPr/>
        </p:nvSpPr>
        <p:spPr bwMode="auto">
          <a:xfrm>
            <a:off x="5029200" y="29718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71" name="Rectangle 47"/>
          <p:cNvSpPr>
            <a:spLocks noChangeArrowheads="1"/>
          </p:cNvSpPr>
          <p:nvPr/>
        </p:nvSpPr>
        <p:spPr bwMode="auto">
          <a:xfrm>
            <a:off x="4114800" y="2971800"/>
            <a:ext cx="457200" cy="4572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1,2</a:t>
            </a:r>
          </a:p>
        </p:txBody>
      </p:sp>
      <p:sp>
        <p:nvSpPr>
          <p:cNvPr id="231472" name="Rectangle 48"/>
          <p:cNvSpPr>
            <a:spLocks noChangeArrowheads="1"/>
          </p:cNvSpPr>
          <p:nvPr/>
        </p:nvSpPr>
        <p:spPr bwMode="auto">
          <a:xfrm>
            <a:off x="3657600" y="2971800"/>
            <a:ext cx="457200" cy="4572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dirty="0">
                <a:solidFill>
                  <a:schemeClr val="bg1"/>
                </a:solidFill>
              </a:rPr>
              <a:t>M</a:t>
            </a:r>
            <a:r>
              <a:rPr lang="en-US" sz="1600" baseline="-25000" dirty="0">
                <a:solidFill>
                  <a:schemeClr val="bg1"/>
                </a:solidFill>
              </a:rPr>
              <a:t>0,2</a:t>
            </a:r>
          </a:p>
        </p:txBody>
      </p:sp>
      <p:sp>
        <p:nvSpPr>
          <p:cNvPr id="231473" name="Rectangle 49"/>
          <p:cNvSpPr>
            <a:spLocks noChangeArrowheads="1"/>
          </p:cNvSpPr>
          <p:nvPr/>
        </p:nvSpPr>
        <p:spPr bwMode="auto">
          <a:xfrm>
            <a:off x="4572000" y="2971800"/>
            <a:ext cx="457200" cy="4572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2,2</a:t>
            </a:r>
          </a:p>
        </p:txBody>
      </p:sp>
      <p:sp>
        <p:nvSpPr>
          <p:cNvPr id="231474" name="Rectangle 50"/>
          <p:cNvSpPr>
            <a:spLocks noChangeArrowheads="1"/>
          </p:cNvSpPr>
          <p:nvPr/>
        </p:nvSpPr>
        <p:spPr bwMode="auto">
          <a:xfrm>
            <a:off x="5029200" y="2971800"/>
            <a:ext cx="457200" cy="4572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3,2</a:t>
            </a:r>
          </a:p>
        </p:txBody>
      </p:sp>
      <p:sp>
        <p:nvSpPr>
          <p:cNvPr id="231475" name="Rectangle 51"/>
          <p:cNvSpPr>
            <a:spLocks noChangeArrowheads="1"/>
          </p:cNvSpPr>
          <p:nvPr/>
        </p:nvSpPr>
        <p:spPr bwMode="auto">
          <a:xfrm>
            <a:off x="3657600" y="34290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76" name="Rectangle 52"/>
          <p:cNvSpPr>
            <a:spLocks noChangeArrowheads="1"/>
          </p:cNvSpPr>
          <p:nvPr/>
        </p:nvSpPr>
        <p:spPr bwMode="auto">
          <a:xfrm>
            <a:off x="4114800" y="34290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77" name="Rectangle 53"/>
          <p:cNvSpPr>
            <a:spLocks noChangeArrowheads="1"/>
          </p:cNvSpPr>
          <p:nvPr/>
        </p:nvSpPr>
        <p:spPr bwMode="auto">
          <a:xfrm>
            <a:off x="4572000" y="34290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78" name="Rectangle 54"/>
          <p:cNvSpPr>
            <a:spLocks noChangeArrowheads="1"/>
          </p:cNvSpPr>
          <p:nvPr/>
        </p:nvSpPr>
        <p:spPr bwMode="auto">
          <a:xfrm>
            <a:off x="5029200" y="34290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79" name="Rectangle 55"/>
          <p:cNvSpPr>
            <a:spLocks noChangeArrowheads="1"/>
          </p:cNvSpPr>
          <p:nvPr/>
        </p:nvSpPr>
        <p:spPr bwMode="auto">
          <a:xfrm>
            <a:off x="4114800" y="3429000"/>
            <a:ext cx="457200" cy="4572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1,3</a:t>
            </a:r>
          </a:p>
        </p:txBody>
      </p:sp>
      <p:sp>
        <p:nvSpPr>
          <p:cNvPr id="231480" name="Rectangle 56"/>
          <p:cNvSpPr>
            <a:spLocks noChangeArrowheads="1"/>
          </p:cNvSpPr>
          <p:nvPr/>
        </p:nvSpPr>
        <p:spPr bwMode="auto">
          <a:xfrm>
            <a:off x="3657600" y="3429000"/>
            <a:ext cx="457200" cy="4572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dirty="0"/>
              <a:t>M</a:t>
            </a:r>
            <a:r>
              <a:rPr lang="en-US" sz="1600" baseline="-25000" dirty="0"/>
              <a:t>0,3</a:t>
            </a:r>
          </a:p>
        </p:txBody>
      </p:sp>
      <p:sp>
        <p:nvSpPr>
          <p:cNvPr id="231481" name="Rectangle 57"/>
          <p:cNvSpPr>
            <a:spLocks noChangeArrowheads="1"/>
          </p:cNvSpPr>
          <p:nvPr/>
        </p:nvSpPr>
        <p:spPr bwMode="auto">
          <a:xfrm>
            <a:off x="4572000" y="3429000"/>
            <a:ext cx="457200" cy="4572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2,3</a:t>
            </a:r>
          </a:p>
        </p:txBody>
      </p:sp>
      <p:sp>
        <p:nvSpPr>
          <p:cNvPr id="231482" name="Rectangle 58"/>
          <p:cNvSpPr>
            <a:spLocks noChangeArrowheads="1"/>
          </p:cNvSpPr>
          <p:nvPr/>
        </p:nvSpPr>
        <p:spPr bwMode="auto">
          <a:xfrm>
            <a:off x="5029200" y="3429000"/>
            <a:ext cx="457200" cy="4572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3,3</a:t>
            </a:r>
          </a:p>
        </p:txBody>
      </p:sp>
      <p:sp>
        <p:nvSpPr>
          <p:cNvPr id="231483" name="Rectangle 59"/>
          <p:cNvSpPr>
            <a:spLocks noChangeArrowheads="1"/>
          </p:cNvSpPr>
          <p:nvPr/>
        </p:nvSpPr>
        <p:spPr bwMode="auto">
          <a:xfrm>
            <a:off x="64008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84" name="Rectangle 60"/>
          <p:cNvSpPr>
            <a:spLocks noChangeArrowheads="1"/>
          </p:cNvSpPr>
          <p:nvPr/>
        </p:nvSpPr>
        <p:spPr bwMode="auto">
          <a:xfrm>
            <a:off x="68580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85" name="Rectangle 61"/>
          <p:cNvSpPr>
            <a:spLocks noChangeArrowheads="1"/>
          </p:cNvSpPr>
          <p:nvPr/>
        </p:nvSpPr>
        <p:spPr bwMode="auto">
          <a:xfrm>
            <a:off x="73152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86" name="Rectangle 62"/>
          <p:cNvSpPr>
            <a:spLocks noChangeArrowheads="1"/>
          </p:cNvSpPr>
          <p:nvPr/>
        </p:nvSpPr>
        <p:spPr bwMode="auto">
          <a:xfrm>
            <a:off x="77724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87" name="Rectangle 63"/>
          <p:cNvSpPr>
            <a:spLocks noChangeArrowheads="1"/>
          </p:cNvSpPr>
          <p:nvPr/>
        </p:nvSpPr>
        <p:spPr bwMode="auto">
          <a:xfrm>
            <a:off x="64008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88" name="Rectangle 64"/>
          <p:cNvSpPr>
            <a:spLocks noChangeArrowheads="1"/>
          </p:cNvSpPr>
          <p:nvPr/>
        </p:nvSpPr>
        <p:spPr bwMode="auto">
          <a:xfrm>
            <a:off x="68580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89" name="Rectangle 65"/>
          <p:cNvSpPr>
            <a:spLocks noChangeArrowheads="1"/>
          </p:cNvSpPr>
          <p:nvPr/>
        </p:nvSpPr>
        <p:spPr bwMode="auto">
          <a:xfrm>
            <a:off x="73152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90" name="Rectangle 66"/>
          <p:cNvSpPr>
            <a:spLocks noChangeArrowheads="1"/>
          </p:cNvSpPr>
          <p:nvPr/>
        </p:nvSpPr>
        <p:spPr bwMode="auto">
          <a:xfrm>
            <a:off x="7772400" y="4648200"/>
            <a:ext cx="457200" cy="4572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1491" name="Rectangle 67"/>
          <p:cNvSpPr>
            <a:spLocks noChangeArrowheads="1"/>
          </p:cNvSpPr>
          <p:nvPr/>
        </p:nvSpPr>
        <p:spPr bwMode="auto">
          <a:xfrm>
            <a:off x="6858000" y="4648200"/>
            <a:ext cx="457200" cy="4572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1,3</a:t>
            </a:r>
          </a:p>
        </p:txBody>
      </p:sp>
      <p:sp>
        <p:nvSpPr>
          <p:cNvPr id="231492" name="Rectangle 68"/>
          <p:cNvSpPr>
            <a:spLocks noChangeArrowheads="1"/>
          </p:cNvSpPr>
          <p:nvPr/>
        </p:nvSpPr>
        <p:spPr bwMode="auto">
          <a:xfrm>
            <a:off x="6400800" y="4648200"/>
            <a:ext cx="457200" cy="4572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0,3</a:t>
            </a:r>
          </a:p>
        </p:txBody>
      </p:sp>
      <p:sp>
        <p:nvSpPr>
          <p:cNvPr id="231493" name="Rectangle 69"/>
          <p:cNvSpPr>
            <a:spLocks noChangeArrowheads="1"/>
          </p:cNvSpPr>
          <p:nvPr/>
        </p:nvSpPr>
        <p:spPr bwMode="auto">
          <a:xfrm>
            <a:off x="7315200" y="4648200"/>
            <a:ext cx="457200" cy="4572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2,3</a:t>
            </a:r>
          </a:p>
        </p:txBody>
      </p:sp>
      <p:sp>
        <p:nvSpPr>
          <p:cNvPr id="231494" name="Rectangle 70"/>
          <p:cNvSpPr>
            <a:spLocks noChangeArrowheads="1"/>
          </p:cNvSpPr>
          <p:nvPr/>
        </p:nvSpPr>
        <p:spPr bwMode="auto">
          <a:xfrm>
            <a:off x="7772400" y="4648200"/>
            <a:ext cx="457200" cy="4572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3,3</a:t>
            </a:r>
          </a:p>
        </p:txBody>
      </p:sp>
      <p:sp>
        <p:nvSpPr>
          <p:cNvPr id="231495" name="Line 71"/>
          <p:cNvSpPr>
            <a:spLocks noChangeShapeType="1"/>
          </p:cNvSpPr>
          <p:nvPr/>
        </p:nvSpPr>
        <p:spPr bwMode="auto">
          <a:xfrm>
            <a:off x="914400" y="4267200"/>
            <a:ext cx="0" cy="3048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231496" name="Text Box 72"/>
          <p:cNvSpPr txBox="1">
            <a:spLocks noChangeArrowheads="1"/>
          </p:cNvSpPr>
          <p:nvPr/>
        </p:nvSpPr>
        <p:spPr bwMode="auto">
          <a:xfrm>
            <a:off x="732011" y="3907904"/>
            <a:ext cx="455613" cy="457200"/>
          </a:xfrm>
          <a:prstGeom prst="rect">
            <a:avLst/>
          </a:prstGeom>
          <a:noFill/>
          <a:ln w="9525">
            <a:noFill/>
            <a:miter lim="800000"/>
            <a:headEnd/>
            <a:tailEnd/>
          </a:ln>
          <a:effectLst/>
        </p:spPr>
        <p:txBody>
          <a:bodyPr wrap="none">
            <a:prstTxWarp prst="textNoShape">
              <a:avLst/>
            </a:prstTxWarp>
            <a:spAutoFit/>
          </a:bodyPr>
          <a:lstStyle/>
          <a:p>
            <a:r>
              <a:rPr lang="en-US" dirty="0"/>
              <a:t>M</a:t>
            </a:r>
          </a:p>
        </p:txBody>
      </p:sp>
      <p:sp>
        <p:nvSpPr>
          <p:cNvPr id="76" name="Marcador de número de diapositiva 5"/>
          <p:cNvSpPr>
            <a:spLocks noGrp="1"/>
          </p:cNvSpPr>
          <p:nvPr>
            <p:ph type="sldNum" sz="quarter" idx="11"/>
          </p:nvPr>
        </p:nvSpPr>
        <p:spPr>
          <a:xfrm>
            <a:off x="6771456" y="6237312"/>
            <a:ext cx="1905000" cy="457200"/>
          </a:xfrm>
        </p:spPr>
        <p:txBody>
          <a:bodyPr/>
          <a:lstStyle/>
          <a:p>
            <a:pPr algn="r"/>
            <a:fld id="{36265653-2103-314A-B641-CF45047AE0C4}" type="slidenum">
              <a:rPr lang="en-US"/>
              <a:pPr algn="r"/>
              <a:t>16</a:t>
            </a:fld>
            <a:endParaRPr lang="en-US" dirty="0"/>
          </a:p>
        </p:txBody>
      </p:sp>
      <p:sp>
        <p:nvSpPr>
          <p:cNvPr id="77" name="CuadroTexto 26">
            <a:extLst>
              <a:ext uri="{FF2B5EF4-FFF2-40B4-BE49-F238E27FC236}">
                <a16:creationId xmlns:a16="http://schemas.microsoft.com/office/drawing/2014/main" id="{1AEC26F4-0B2A-0549-8DDB-8375FF9EBCF8}"/>
              </a:ext>
            </a:extLst>
          </p:cNvPr>
          <p:cNvSpPr txBox="1"/>
          <p:nvPr/>
        </p:nvSpPr>
        <p:spPr>
          <a:xfrm>
            <a:off x="228600" y="6495225"/>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854246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14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14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144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144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144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144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14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145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145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145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145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3145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3145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145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3145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145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3145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146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146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146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3146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3146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3146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3146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3148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3148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3148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3148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3148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3148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3148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3149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31491"/>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3149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231493"/>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23149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231495"/>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2314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43" grpId="0" animBg="1"/>
      <p:bldP spid="231444" grpId="0" animBg="1"/>
      <p:bldP spid="231445" grpId="0" animBg="1"/>
      <p:bldP spid="231446" grpId="0" animBg="1"/>
      <p:bldP spid="231447" grpId="0" animBg="1"/>
      <p:bldP spid="231448" grpId="0" animBg="1"/>
      <p:bldP spid="231449" grpId="0" animBg="1"/>
      <p:bldP spid="231450" grpId="0" animBg="1"/>
      <p:bldP spid="231451" grpId="0" animBg="1"/>
      <p:bldP spid="231452" grpId="0" animBg="1"/>
      <p:bldP spid="231453" grpId="0" animBg="1"/>
      <p:bldP spid="231454" grpId="0" animBg="1"/>
      <p:bldP spid="231455" grpId="0" animBg="1"/>
      <p:bldP spid="231456" grpId="0" animBg="1"/>
      <p:bldP spid="231457" grpId="0" animBg="1"/>
      <p:bldP spid="231458" grpId="0" animBg="1"/>
      <p:bldP spid="231459" grpId="0" animBg="1"/>
      <p:bldP spid="231460" grpId="0" animBg="1"/>
      <p:bldP spid="231461" grpId="0" animBg="1"/>
      <p:bldP spid="231462" grpId="0" animBg="1"/>
      <p:bldP spid="231463" grpId="0" animBg="1"/>
      <p:bldP spid="231464" grpId="0" animBg="1"/>
      <p:bldP spid="231465" grpId="0" animBg="1"/>
      <p:bldP spid="231466" grpId="0" animBg="1"/>
      <p:bldP spid="231483" grpId="0" animBg="1"/>
      <p:bldP spid="231484" grpId="0" animBg="1"/>
      <p:bldP spid="231485" grpId="0" animBg="1"/>
      <p:bldP spid="231486" grpId="0" animBg="1"/>
      <p:bldP spid="231487" grpId="0" animBg="1"/>
      <p:bldP spid="231488" grpId="0" animBg="1"/>
      <p:bldP spid="231489" grpId="0" animBg="1"/>
      <p:bldP spid="231490" grpId="0" animBg="1"/>
      <p:bldP spid="231491" grpId="0" animBg="1"/>
      <p:bldP spid="231492" grpId="0" animBg="1"/>
      <p:bldP spid="231493" grpId="0" animBg="1"/>
      <p:bldP spid="231494" grpId="0" animBg="1"/>
      <p:bldP spid="231495" grpId="0" animBg="1"/>
      <p:bldP spid="23149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4"/>
          <p:cNvSpPr>
            <a:spLocks noGrp="1" noChangeArrowheads="1"/>
          </p:cNvSpPr>
          <p:nvPr>
            <p:ph type="ctrTitle"/>
          </p:nvPr>
        </p:nvSpPr>
        <p:spPr>
          <a:xfrm>
            <a:off x="366713" y="1124744"/>
            <a:ext cx="8428037" cy="2232248"/>
          </a:xfrm>
        </p:spPr>
        <p:txBody>
          <a:bodyPr/>
          <a:lstStyle/>
          <a:p>
            <a:pPr algn="ctr" eaLnBrk="1" hangingPunct="1"/>
            <a:r>
              <a:rPr lang="en-US" sz="4000" dirty="0">
                <a:latin typeface="Garamond" charset="0"/>
              </a:rPr>
              <a:t>The DRAM Subsystem</a:t>
            </a:r>
            <a:br>
              <a:rPr lang="en-US" sz="4000" dirty="0">
                <a:latin typeface="Garamond" charset="0"/>
              </a:rPr>
            </a:br>
            <a:r>
              <a:rPr lang="en-US" sz="4000" dirty="0">
                <a:latin typeface="Garamond" charset="0"/>
              </a:rPr>
              <a:t>The Top-Down View</a:t>
            </a:r>
          </a:p>
        </p:txBody>
      </p:sp>
      <p:sp>
        <p:nvSpPr>
          <p:cNvPr id="105474" name="Rectangle 5"/>
          <p:cNvSpPr>
            <a:spLocks noGrp="1" noChangeArrowheads="1"/>
          </p:cNvSpPr>
          <p:nvPr>
            <p:ph type="subTitle" idx="1"/>
          </p:nvPr>
        </p:nvSpPr>
        <p:spPr>
          <a:xfrm>
            <a:off x="685800" y="3581400"/>
            <a:ext cx="7848600" cy="2900363"/>
          </a:xfrm>
        </p:spPr>
        <p:txBody>
          <a:bodyPr/>
          <a:lstStyle/>
          <a:p>
            <a:pPr eaLnBrk="1" hangingPunct="1">
              <a:buFont typeface="Wingdings" charset="0"/>
              <a:buNone/>
            </a:pPr>
            <a:endParaRPr lang="en-US" i="1">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p:txBody>
      </p:sp>
    </p:spTree>
    <p:extLst>
      <p:ext uri="{BB962C8B-B14F-4D97-AF65-F5344CB8AC3E}">
        <p14:creationId xmlns:p14="http://schemas.microsoft.com/office/powerpoint/2010/main" val="3080966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1"/>
          <p:cNvSpPr>
            <a:spLocks noGrp="1"/>
          </p:cNvSpPr>
          <p:nvPr>
            <p:ph type="title"/>
          </p:nvPr>
        </p:nvSpPr>
        <p:spPr/>
        <p:txBody>
          <a:bodyPr/>
          <a:lstStyle/>
          <a:p>
            <a:r>
              <a:rPr lang="en-US" dirty="0">
                <a:latin typeface="Garamond" charset="0"/>
              </a:rPr>
              <a:t>DRAM Subsystem Organization</a:t>
            </a:r>
          </a:p>
        </p:txBody>
      </p:sp>
      <p:sp>
        <p:nvSpPr>
          <p:cNvPr id="107522" name="Content Placeholder 2"/>
          <p:cNvSpPr>
            <a:spLocks noGrp="1"/>
          </p:cNvSpPr>
          <p:nvPr>
            <p:ph idx="1"/>
          </p:nvPr>
        </p:nvSpPr>
        <p:spPr>
          <a:xfrm>
            <a:off x="827584" y="996950"/>
            <a:ext cx="7488832" cy="5194300"/>
          </a:xfrm>
        </p:spPr>
        <p:txBody>
          <a:bodyPr/>
          <a:lstStyle/>
          <a:p>
            <a:endParaRPr lang="en-US" dirty="0">
              <a:latin typeface="Tahoma" charset="0"/>
            </a:endParaRPr>
          </a:p>
          <a:p>
            <a:r>
              <a:rPr lang="en-US" dirty="0">
                <a:latin typeface="Tahoma" charset="0"/>
              </a:rPr>
              <a:t>Channel</a:t>
            </a:r>
          </a:p>
          <a:p>
            <a:r>
              <a:rPr lang="en-US" dirty="0">
                <a:latin typeface="Tahoma" charset="0"/>
              </a:rPr>
              <a:t>DIMM</a:t>
            </a:r>
          </a:p>
          <a:p>
            <a:r>
              <a:rPr lang="en-US" dirty="0">
                <a:latin typeface="Tahoma" charset="0"/>
              </a:rPr>
              <a:t>Rank</a:t>
            </a:r>
          </a:p>
          <a:p>
            <a:r>
              <a:rPr lang="en-US" dirty="0">
                <a:latin typeface="Tahoma" charset="0"/>
              </a:rPr>
              <a:t>Chip</a:t>
            </a:r>
          </a:p>
          <a:p>
            <a:r>
              <a:rPr lang="en-US" dirty="0">
                <a:latin typeface="Tahoma" charset="0"/>
              </a:rPr>
              <a:t>Bank</a:t>
            </a:r>
          </a:p>
          <a:p>
            <a:r>
              <a:rPr lang="en-US" dirty="0">
                <a:latin typeface="Tahoma" charset="0"/>
              </a:rPr>
              <a:t>Row/Column</a:t>
            </a:r>
          </a:p>
          <a:p>
            <a:endParaRPr lang="en-US" dirty="0">
              <a:latin typeface="Tahoma" charset="0"/>
            </a:endParaRPr>
          </a:p>
        </p:txBody>
      </p:sp>
      <p:sp>
        <p:nvSpPr>
          <p:cNvPr id="10752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D18E440-DDB1-BD43-B16F-7E508F1166DA}"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endParaRPr>
          </a:p>
        </p:txBody>
      </p:sp>
      <p:sp>
        <p:nvSpPr>
          <p:cNvPr id="13" name="Flowchart: Merge 4"/>
          <p:cNvSpPr/>
          <p:nvPr/>
        </p:nvSpPr>
        <p:spPr>
          <a:xfrm>
            <a:off x="3570784" y="1447800"/>
            <a:ext cx="1981200" cy="2971800"/>
          </a:xfrm>
          <a:prstGeom prst="flowChartMerge">
            <a:avLst/>
          </a:prstGeom>
          <a:solidFill>
            <a:srgbClr val="C0504D"/>
          </a:solidFill>
          <a:ln w="25400" cap="flat" cmpd="sng" algn="ctr">
            <a:solidFill>
              <a:srgbClr val="C0504D">
                <a:shade val="50000"/>
              </a:srgbClr>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ＭＳ Ｐゴシック" charset="0"/>
              <a:cs typeface="ＭＳ Ｐゴシック" charset="0"/>
            </a:endParaRPr>
          </a:p>
        </p:txBody>
      </p:sp>
      <p:sp>
        <p:nvSpPr>
          <p:cNvPr id="14" name="Flowchart: Merge 7"/>
          <p:cNvSpPr/>
          <p:nvPr/>
        </p:nvSpPr>
        <p:spPr>
          <a:xfrm>
            <a:off x="3723184" y="1905000"/>
            <a:ext cx="1676400" cy="2514600"/>
          </a:xfrm>
          <a:prstGeom prst="flowChartMerge">
            <a:avLst/>
          </a:prstGeom>
          <a:solidFill>
            <a:srgbClr val="00B050"/>
          </a:solidFill>
          <a:ln w="25400" cap="flat" cmpd="sng" algn="ctr">
            <a:solidFill>
              <a:srgbClr val="004C22"/>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ＭＳ Ｐゴシック" charset="0"/>
              <a:cs typeface="ＭＳ Ｐゴシック" charset="0"/>
            </a:endParaRPr>
          </a:p>
        </p:txBody>
      </p:sp>
      <p:sp>
        <p:nvSpPr>
          <p:cNvPr id="15" name="Flowchart: Merge 8"/>
          <p:cNvSpPr/>
          <p:nvPr/>
        </p:nvSpPr>
        <p:spPr>
          <a:xfrm>
            <a:off x="3875584" y="2362200"/>
            <a:ext cx="1371600" cy="2057400"/>
          </a:xfrm>
          <a:prstGeom prst="flowChartMerge">
            <a:avLst/>
          </a:prstGeom>
          <a:solidFill>
            <a:srgbClr val="F79646"/>
          </a:solidFill>
          <a:ln w="25400" cap="flat" cmpd="sng" algn="ctr">
            <a:solidFill>
              <a:srgbClr val="F79646">
                <a:shade val="50000"/>
              </a:srgbClr>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ＭＳ Ｐゴシック" charset="0"/>
              <a:cs typeface="ＭＳ Ｐゴシック" charset="0"/>
            </a:endParaRPr>
          </a:p>
        </p:txBody>
      </p:sp>
      <p:sp>
        <p:nvSpPr>
          <p:cNvPr id="16" name="Flowchart: Merge 9"/>
          <p:cNvSpPr/>
          <p:nvPr/>
        </p:nvSpPr>
        <p:spPr>
          <a:xfrm>
            <a:off x="4027984" y="2819400"/>
            <a:ext cx="1066800" cy="1600200"/>
          </a:xfrm>
          <a:prstGeom prst="flowChartMerge">
            <a:avLst/>
          </a:prstGeom>
          <a:solidFill>
            <a:sysClr val="windowText" lastClr="000000"/>
          </a:solidFill>
          <a:ln w="25400" cap="flat" cmpd="sng" algn="ctr">
            <a:solidFill>
              <a:sysClr val="windowText" lastClr="000000">
                <a:shade val="50000"/>
              </a:sysClr>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ＭＳ Ｐゴシック" charset="0"/>
              <a:cs typeface="ＭＳ Ｐゴシック" charset="0"/>
            </a:endParaRPr>
          </a:p>
        </p:txBody>
      </p:sp>
      <p:sp>
        <p:nvSpPr>
          <p:cNvPr id="17" name="Flowchart: Merge 10"/>
          <p:cNvSpPr/>
          <p:nvPr/>
        </p:nvSpPr>
        <p:spPr>
          <a:xfrm>
            <a:off x="4180384" y="3276600"/>
            <a:ext cx="762000" cy="1143000"/>
          </a:xfrm>
          <a:prstGeom prst="flowChartMerge">
            <a:avLst/>
          </a:prstGeom>
          <a:solidFill>
            <a:srgbClr val="9BBB59"/>
          </a:solidFill>
          <a:ln w="25400" cap="flat" cmpd="sng" algn="ctr">
            <a:solidFill>
              <a:srgbClr val="9BBB59">
                <a:shade val="50000"/>
              </a:srgbClr>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ＭＳ Ｐゴシック" charset="0"/>
              <a:cs typeface="ＭＳ Ｐゴシック" charset="0"/>
            </a:endParaRPr>
          </a:p>
        </p:txBody>
      </p:sp>
      <p:sp>
        <p:nvSpPr>
          <p:cNvPr id="18" name="Flowchart: Merge 11"/>
          <p:cNvSpPr/>
          <p:nvPr/>
        </p:nvSpPr>
        <p:spPr>
          <a:xfrm>
            <a:off x="4332784" y="3733800"/>
            <a:ext cx="457200" cy="685800"/>
          </a:xfrm>
          <a:prstGeom prst="flowChartMerge">
            <a:avLst/>
          </a:prstGeom>
          <a:solidFill>
            <a:srgbClr val="4BACC6"/>
          </a:solidFill>
          <a:ln w="25400" cap="flat" cmpd="sng" algn="ctr">
            <a:solidFill>
              <a:srgbClr val="4BACC6">
                <a:shade val="50000"/>
              </a:srgbClr>
            </a:solid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ＭＳ Ｐゴシック" charset="0"/>
              <a:cs typeface="ＭＳ Ｐゴシック" charset="0"/>
            </a:endParaRPr>
          </a:p>
        </p:txBody>
      </p:sp>
    </p:spTree>
    <p:extLst>
      <p:ext uri="{BB962C8B-B14F-4D97-AF65-F5344CB8AC3E}">
        <p14:creationId xmlns:p14="http://schemas.microsoft.com/office/powerpoint/2010/main" val="4119773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1"/>
          <p:cNvSpPr>
            <a:spLocks noGrp="1"/>
          </p:cNvSpPr>
          <p:nvPr>
            <p:ph type="title"/>
          </p:nvPr>
        </p:nvSpPr>
        <p:spPr/>
        <p:txBody>
          <a:bodyPr/>
          <a:lstStyle/>
          <a:p>
            <a:r>
              <a:rPr lang="en-US" dirty="0">
                <a:latin typeface="Garamond" panose="02020404030301010803" pitchFamily="18" charset="0"/>
              </a:rPr>
              <a:t>The DRAM Subsystem</a:t>
            </a:r>
          </a:p>
        </p:txBody>
      </p:sp>
      <p:pic>
        <p:nvPicPr>
          <p:cNvPr id="108546" name="Picture 4" descr="DIMM_cro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3200400"/>
            <a:ext cx="2590800" cy="598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8547" name="Picture 5" descr="nehalem.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76650" y="4656138"/>
            <a:ext cx="1352550" cy="1352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8548" name="Picture 8" descr="DIMM_cro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133600"/>
            <a:ext cx="2590800" cy="598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8549" name="Picture 9" descr="DIMM_cro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3211513"/>
            <a:ext cx="2590800" cy="598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8550" name="Picture 10" descr="DIMM_cro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2133600"/>
            <a:ext cx="2590800" cy="598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3" name="Shape 12"/>
          <p:cNvCxnSpPr>
            <a:cxnSpLocks noChangeShapeType="1"/>
            <a:stCxn id="108547" idx="3"/>
            <a:endCxn id="108549" idx="2"/>
          </p:cNvCxnSpPr>
          <p:nvPr/>
        </p:nvCxnSpPr>
        <p:spPr bwMode="auto">
          <a:xfrm flipV="1">
            <a:off x="5029200" y="3810000"/>
            <a:ext cx="1219200" cy="1522413"/>
          </a:xfrm>
          <a:prstGeom prst="bentConnector2">
            <a:avLst/>
          </a:prstGeom>
          <a:noFill/>
          <a:ln w="101600">
            <a:solidFill>
              <a:schemeClr val="accent2"/>
            </a:solidFill>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cxnSp>
        <p:nvCxnSpPr>
          <p:cNvPr id="14" name="Shape 13"/>
          <p:cNvCxnSpPr>
            <a:cxnSpLocks noChangeShapeType="1"/>
            <a:stCxn id="108547" idx="1"/>
            <a:endCxn id="108546" idx="2"/>
          </p:cNvCxnSpPr>
          <p:nvPr/>
        </p:nvCxnSpPr>
        <p:spPr bwMode="auto">
          <a:xfrm rot="10800000">
            <a:off x="2667000" y="3798888"/>
            <a:ext cx="1009650" cy="1533525"/>
          </a:xfrm>
          <a:prstGeom prst="bentConnector2">
            <a:avLst/>
          </a:prstGeom>
          <a:noFill/>
          <a:ln w="101600">
            <a:solidFill>
              <a:schemeClr val="accent2"/>
            </a:solidFill>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cxnSp>
        <p:nvCxnSpPr>
          <p:cNvPr id="17" name="Shape 16"/>
          <p:cNvCxnSpPr>
            <a:cxnSpLocks noChangeShapeType="1"/>
            <a:stCxn id="108549" idx="0"/>
            <a:endCxn id="108550" idx="2"/>
          </p:cNvCxnSpPr>
          <p:nvPr/>
        </p:nvCxnSpPr>
        <p:spPr bwMode="auto">
          <a:xfrm rot="5400000" flipH="1" flipV="1">
            <a:off x="6007895" y="2971006"/>
            <a:ext cx="481012" cy="3175"/>
          </a:xfrm>
          <a:prstGeom prst="bentConnector3">
            <a:avLst>
              <a:gd name="adj1" fmla="val 50000"/>
            </a:avLst>
          </a:prstGeom>
          <a:noFill/>
          <a:ln w="101600">
            <a:solidFill>
              <a:schemeClr val="accent2"/>
            </a:solidFill>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cxnSp>
        <p:nvCxnSpPr>
          <p:cNvPr id="20" name="Shape 16"/>
          <p:cNvCxnSpPr>
            <a:cxnSpLocks noChangeShapeType="1"/>
            <a:stCxn id="108546" idx="0"/>
            <a:endCxn id="108548" idx="2"/>
          </p:cNvCxnSpPr>
          <p:nvPr/>
        </p:nvCxnSpPr>
        <p:spPr bwMode="auto">
          <a:xfrm rot="5400000" flipH="1" flipV="1">
            <a:off x="2432844" y="2966244"/>
            <a:ext cx="469900" cy="1588"/>
          </a:xfrm>
          <a:prstGeom prst="bentConnector3">
            <a:avLst>
              <a:gd name="adj1" fmla="val 50000"/>
            </a:avLst>
          </a:prstGeom>
          <a:noFill/>
          <a:ln w="101600">
            <a:solidFill>
              <a:schemeClr val="accent2"/>
            </a:solidFill>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sp>
        <p:nvSpPr>
          <p:cNvPr id="108555" name="TextBox 22"/>
          <p:cNvSpPr txBox="1">
            <a:spLocks noChangeArrowheads="1"/>
          </p:cNvSpPr>
          <p:nvPr/>
        </p:nvSpPr>
        <p:spPr bwMode="auto">
          <a:xfrm>
            <a:off x="1524000" y="5497513"/>
            <a:ext cx="19050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C0504D"/>
                </a:solidFill>
                <a:effectLst/>
                <a:uLnTx/>
                <a:uFillTx/>
                <a:latin typeface="Calibri" charset="0"/>
                <a:ea typeface="ＭＳ Ｐゴシック" charset="0"/>
                <a:cs typeface="Arial" charset="0"/>
              </a:rPr>
              <a:t>Memory channel</a:t>
            </a:r>
          </a:p>
        </p:txBody>
      </p:sp>
      <p:sp>
        <p:nvSpPr>
          <p:cNvPr id="108556" name="TextBox 23"/>
          <p:cNvSpPr txBox="1">
            <a:spLocks noChangeArrowheads="1"/>
          </p:cNvSpPr>
          <p:nvPr/>
        </p:nvSpPr>
        <p:spPr bwMode="auto">
          <a:xfrm>
            <a:off x="5334000" y="5497513"/>
            <a:ext cx="19050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C0504D"/>
                </a:solidFill>
                <a:effectLst/>
                <a:uLnTx/>
                <a:uFillTx/>
                <a:latin typeface="Calibri" charset="0"/>
                <a:ea typeface="ＭＳ Ｐゴシック" charset="0"/>
                <a:cs typeface="Arial" charset="0"/>
              </a:rPr>
              <a:t>Memory channel</a:t>
            </a:r>
          </a:p>
        </p:txBody>
      </p:sp>
      <p:sp>
        <p:nvSpPr>
          <p:cNvPr id="108557" name="TextBox 24"/>
          <p:cNvSpPr txBox="1">
            <a:spLocks noChangeArrowheads="1"/>
          </p:cNvSpPr>
          <p:nvPr/>
        </p:nvSpPr>
        <p:spPr bwMode="auto">
          <a:xfrm>
            <a:off x="4648200" y="1524000"/>
            <a:ext cx="3276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00B050"/>
                </a:solidFill>
                <a:effectLst/>
                <a:uLnTx/>
                <a:uFillTx/>
                <a:latin typeface="Calibri" charset="0"/>
                <a:ea typeface="ＭＳ Ｐゴシック" charset="0"/>
                <a:cs typeface="Arial" charset="0"/>
              </a:rPr>
              <a:t>DIMM </a:t>
            </a:r>
            <a:r>
              <a:rPr kumimoji="0" lang="en-US" sz="1400" b="1" i="0" u="none" strike="noStrike" kern="1200" cap="none" spc="0" normalizeH="0" baseline="0" noProof="0">
                <a:ln>
                  <a:noFill/>
                </a:ln>
                <a:solidFill>
                  <a:srgbClr val="00B050"/>
                </a:solidFill>
                <a:effectLst/>
                <a:uLnTx/>
                <a:uFillTx/>
                <a:latin typeface="Calibri" charset="0"/>
                <a:ea typeface="ＭＳ Ｐゴシック" charset="0"/>
                <a:cs typeface="Arial" charset="0"/>
              </a:rPr>
              <a:t>(Dual in-line memory module)</a:t>
            </a:r>
          </a:p>
        </p:txBody>
      </p:sp>
      <p:sp>
        <p:nvSpPr>
          <p:cNvPr id="26" name="Rectangle 25"/>
          <p:cNvSpPr/>
          <p:nvPr/>
        </p:nvSpPr>
        <p:spPr>
          <a:xfrm>
            <a:off x="4876800" y="2057400"/>
            <a:ext cx="2743200" cy="762000"/>
          </a:xfrm>
          <a:prstGeom prst="rect">
            <a:avLst/>
          </a:prstGeom>
          <a:noFill/>
          <a:ln w="508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8559" name="TextBox 26"/>
          <p:cNvSpPr txBox="1">
            <a:spLocks noChangeArrowheads="1"/>
          </p:cNvSpPr>
          <p:nvPr/>
        </p:nvSpPr>
        <p:spPr bwMode="auto">
          <a:xfrm>
            <a:off x="3657600" y="4191000"/>
            <a:ext cx="1371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Calibri" charset="0"/>
                <a:ea typeface="ＭＳ Ｐゴシック" charset="0"/>
                <a:cs typeface="Arial" charset="0"/>
              </a:rPr>
              <a:t>Processor</a:t>
            </a:r>
          </a:p>
        </p:txBody>
      </p:sp>
      <p:cxnSp>
        <p:nvCxnSpPr>
          <p:cNvPr id="30" name="Straight Connector 29"/>
          <p:cNvCxnSpPr/>
          <p:nvPr/>
        </p:nvCxnSpPr>
        <p:spPr>
          <a:xfrm flipV="1">
            <a:off x="6019800" y="4267200"/>
            <a:ext cx="457200" cy="38100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2438400" y="4267200"/>
            <a:ext cx="457200" cy="38100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1219200" y="1981200"/>
            <a:ext cx="2895600" cy="1905000"/>
          </a:xfrm>
          <a:prstGeom prst="rect">
            <a:avLst/>
          </a:prstGeom>
          <a:noFill/>
          <a:ln w="508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08563" name="TextBox 34"/>
          <p:cNvSpPr txBox="1">
            <a:spLocks noChangeArrowheads="1"/>
          </p:cNvSpPr>
          <p:nvPr/>
        </p:nvSpPr>
        <p:spPr bwMode="auto">
          <a:xfrm>
            <a:off x="1676400" y="1524000"/>
            <a:ext cx="1905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ja-JP" altLang="en-US" sz="1800" b="1" i="0" u="none" strike="noStrike" kern="1200" cap="none" spc="0" normalizeH="0" baseline="0" noProof="0">
                <a:ln>
                  <a:noFill/>
                </a:ln>
                <a:solidFill>
                  <a:srgbClr val="C0504D"/>
                </a:solidFill>
                <a:effectLst/>
                <a:uLnTx/>
                <a:uFillTx/>
                <a:latin typeface="Calibri" charset="0"/>
                <a:ea typeface="ＭＳ Ｐゴシック" charset="0"/>
                <a:cs typeface="Arial" charset="0"/>
              </a:rPr>
              <a:t>“</a:t>
            </a:r>
            <a:r>
              <a:rPr kumimoji="0" lang="en-US" altLang="ja-JP" sz="1800" b="1" i="0" u="none" strike="noStrike" kern="1200" cap="none" spc="0" normalizeH="0" baseline="0" noProof="0">
                <a:ln>
                  <a:noFill/>
                </a:ln>
                <a:solidFill>
                  <a:srgbClr val="C0504D"/>
                </a:solidFill>
                <a:effectLst/>
                <a:uLnTx/>
                <a:uFillTx/>
                <a:latin typeface="Calibri" charset="0"/>
                <a:ea typeface="ＭＳ Ｐゴシック" charset="0"/>
                <a:cs typeface="Arial" charset="0"/>
              </a:rPr>
              <a:t>Channel</a:t>
            </a:r>
            <a:r>
              <a:rPr kumimoji="0" lang="ja-JP" altLang="en-US" sz="1800" b="1" i="0" u="none" strike="noStrike" kern="1200" cap="none" spc="0" normalizeH="0" baseline="0" noProof="0">
                <a:ln>
                  <a:noFill/>
                </a:ln>
                <a:solidFill>
                  <a:srgbClr val="C0504D"/>
                </a:solidFill>
                <a:effectLst/>
                <a:uLnTx/>
                <a:uFillTx/>
                <a:latin typeface="Calibri" charset="0"/>
                <a:ea typeface="ＭＳ Ｐゴシック" charset="0"/>
                <a:cs typeface="Arial" charset="0"/>
              </a:rPr>
              <a:t>”</a:t>
            </a:r>
            <a:endParaRPr kumimoji="0" lang="en-US" sz="1800" b="1" i="0" u="none" strike="noStrike" kern="1200" cap="none" spc="0" normalizeH="0" baseline="0" noProof="0">
              <a:ln>
                <a:noFill/>
              </a:ln>
              <a:solidFill>
                <a:srgbClr val="C0504D"/>
              </a:solidFill>
              <a:effectLst/>
              <a:uLnTx/>
              <a:uFillTx/>
              <a:latin typeface="Calibri" charset="0"/>
              <a:ea typeface="ＭＳ Ｐゴシック" charset="0"/>
              <a:cs typeface="Arial" charset="0"/>
            </a:endParaRPr>
          </a:p>
        </p:txBody>
      </p:sp>
      <p:sp>
        <p:nvSpPr>
          <p:cNvPr id="2" name="Slide Number Placeholder 1">
            <a:extLst>
              <a:ext uri="{FF2B5EF4-FFF2-40B4-BE49-F238E27FC236}">
                <a16:creationId xmlns:a16="http://schemas.microsoft.com/office/drawing/2014/main" id="{F0F64BBC-AE65-4778-98EA-A787B43BAA59}"/>
              </a:ext>
            </a:extLst>
          </p:cNvPr>
          <p:cNvSpPr>
            <a:spLocks noGrp="1"/>
          </p:cNvSpPr>
          <p:nvPr>
            <p:ph type="sldNum" sz="quarter" idx="11"/>
          </p:nvPr>
        </p:nvSpPr>
        <p:spPr/>
        <p:txBody>
          <a:bodyPr/>
          <a:lstStyle/>
          <a:p>
            <a:pPr>
              <a:defRPr/>
            </a:pPr>
            <a:fld id="{FC5B7879-3FBA-B54E-968A-FC666650947C}" type="slidenum">
              <a:rPr lang="en-US" smtClean="0"/>
              <a:pPr>
                <a:defRPr/>
              </a:pPr>
              <a:t>19</a:t>
            </a:fld>
            <a:endParaRPr lang="en-US"/>
          </a:p>
        </p:txBody>
      </p:sp>
    </p:spTree>
    <p:extLst>
      <p:ext uri="{BB962C8B-B14F-4D97-AF65-F5344CB8AC3E}">
        <p14:creationId xmlns:p14="http://schemas.microsoft.com/office/powerpoint/2010/main" val="1931603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4">
            <a:extLst>
              <a:ext uri="{FF2B5EF4-FFF2-40B4-BE49-F238E27FC236}">
                <a16:creationId xmlns:a16="http://schemas.microsoft.com/office/drawing/2014/main" id="{6C599EA8-303B-8F44-B67E-1E9A7D6B8361}"/>
              </a:ext>
            </a:extLst>
          </p:cNvPr>
          <p:cNvSpPr>
            <a:spLocks noGrp="1" noChangeArrowheads="1"/>
          </p:cNvSpPr>
          <p:nvPr>
            <p:ph type="ctrTitle"/>
          </p:nvPr>
        </p:nvSpPr>
        <p:spPr>
          <a:xfrm>
            <a:off x="366713" y="1747838"/>
            <a:ext cx="8428037" cy="995362"/>
          </a:xfrm>
        </p:spPr>
        <p:txBody>
          <a:bodyPr/>
          <a:lstStyle/>
          <a:p>
            <a:pPr algn="ctr" eaLnBrk="1" hangingPunct="1"/>
            <a:r>
              <a:rPr lang="en-US" altLang="en-US" dirty="0">
                <a:ea typeface="ＭＳ Ｐゴシック" panose="020B0600070205080204" pitchFamily="34" charset="-128"/>
              </a:rPr>
              <a:t>GPU Memories</a:t>
            </a:r>
          </a:p>
        </p:txBody>
      </p:sp>
      <p:sp>
        <p:nvSpPr>
          <p:cNvPr id="81922" name="Rectangle 5">
            <a:extLst>
              <a:ext uri="{FF2B5EF4-FFF2-40B4-BE49-F238E27FC236}">
                <a16:creationId xmlns:a16="http://schemas.microsoft.com/office/drawing/2014/main" id="{EB66DB82-34C1-994A-A27C-C184C7C5BDDA}"/>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38497795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
          <p:cNvSpPr>
            <a:spLocks noGrp="1"/>
          </p:cNvSpPr>
          <p:nvPr>
            <p:ph type="title"/>
          </p:nvPr>
        </p:nvSpPr>
        <p:spPr/>
        <p:txBody>
          <a:bodyPr/>
          <a:lstStyle/>
          <a:p>
            <a:r>
              <a:rPr lang="en-US" dirty="0">
                <a:latin typeface="Garamond" panose="02020404030301010803" pitchFamily="18" charset="0"/>
              </a:rPr>
              <a:t>Breaking down a DIMM (module)</a:t>
            </a:r>
          </a:p>
        </p:txBody>
      </p:sp>
      <p:pic>
        <p:nvPicPr>
          <p:cNvPr id="110594" name="Picture 3" descr="DIMM_cro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981200"/>
            <a:ext cx="2590800" cy="598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0595" name="TextBox 4"/>
          <p:cNvSpPr txBox="1">
            <a:spLocks noChangeArrowheads="1"/>
          </p:cNvSpPr>
          <p:nvPr/>
        </p:nvSpPr>
        <p:spPr bwMode="auto">
          <a:xfrm>
            <a:off x="609600" y="1524000"/>
            <a:ext cx="3276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00B050"/>
                </a:solidFill>
                <a:effectLst/>
                <a:uLnTx/>
                <a:uFillTx/>
                <a:latin typeface="Calibri" charset="0"/>
                <a:ea typeface="ＭＳ Ｐゴシック" charset="0"/>
                <a:cs typeface="Arial" charset="0"/>
              </a:rPr>
              <a:t>DIMM </a:t>
            </a:r>
            <a:r>
              <a:rPr kumimoji="0" lang="en-US" sz="1400" b="1" i="0" u="none" strike="noStrike" kern="1200" cap="none" spc="0" normalizeH="0" baseline="0" noProof="0">
                <a:ln>
                  <a:noFill/>
                </a:ln>
                <a:solidFill>
                  <a:srgbClr val="00B050"/>
                </a:solidFill>
                <a:effectLst/>
                <a:uLnTx/>
                <a:uFillTx/>
                <a:latin typeface="Calibri" charset="0"/>
                <a:ea typeface="ＭＳ Ｐゴシック" charset="0"/>
                <a:cs typeface="Arial" charset="0"/>
              </a:rPr>
              <a:t>(Dual in-line memory module)</a:t>
            </a:r>
          </a:p>
        </p:txBody>
      </p:sp>
      <p:sp>
        <p:nvSpPr>
          <p:cNvPr id="7" name="Right Arrow 6"/>
          <p:cNvSpPr/>
          <p:nvPr/>
        </p:nvSpPr>
        <p:spPr>
          <a:xfrm>
            <a:off x="4038600" y="1828800"/>
            <a:ext cx="1752600" cy="76200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Side view</a:t>
            </a:r>
          </a:p>
        </p:txBody>
      </p:sp>
      <p:pic>
        <p:nvPicPr>
          <p:cNvPr id="110597" name="Picture 7" descr="DIMM_sid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219200"/>
            <a:ext cx="1524000" cy="2246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0598" name="Picture 8" descr="DIMM_front.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3400" y="4487863"/>
            <a:ext cx="3844925" cy="693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0599" name="Picture 9" descr="DIMM_back.png"/>
          <p:cNvPicPr>
            <a:picLocks noChangeAspect="1"/>
          </p:cNvPicPr>
          <p:nvPr/>
        </p:nvPicPr>
        <p:blipFill>
          <a:blip r:embed="rId5">
            <a:alphaModFix amt="40000"/>
            <a:extLst>
              <a:ext uri="{28A0092B-C50C-407E-A947-70E740481C1C}">
                <a14:useLocalDpi xmlns:a14="http://schemas.microsoft.com/office/drawing/2010/main" val="0"/>
              </a:ext>
            </a:extLst>
          </a:blip>
          <a:srcRect/>
          <a:stretch>
            <a:fillRect/>
          </a:stretch>
        </p:blipFill>
        <p:spPr bwMode="auto">
          <a:xfrm>
            <a:off x="4800600" y="4479925"/>
            <a:ext cx="3844925" cy="701675"/>
          </a:xfrm>
          <a:prstGeom prst="rect">
            <a:avLst/>
          </a:prstGeom>
          <a:solidFill>
            <a:schemeClr val="accent2">
              <a:alpha val="39999"/>
            </a:schemeClr>
          </a:soli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110600" name="TextBox 10"/>
          <p:cNvSpPr txBox="1">
            <a:spLocks noChangeArrowheads="1"/>
          </p:cNvSpPr>
          <p:nvPr/>
        </p:nvSpPr>
        <p:spPr bwMode="auto">
          <a:xfrm>
            <a:off x="2514600" y="4038600"/>
            <a:ext cx="1828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Calibri" charset="0"/>
                <a:ea typeface="ＭＳ Ｐゴシック" charset="0"/>
                <a:cs typeface="Arial" charset="0"/>
              </a:rPr>
              <a:t>Front of DIMM</a:t>
            </a:r>
          </a:p>
        </p:txBody>
      </p:sp>
      <p:sp>
        <p:nvSpPr>
          <p:cNvPr id="110601" name="TextBox 11"/>
          <p:cNvSpPr txBox="1">
            <a:spLocks noChangeArrowheads="1"/>
          </p:cNvSpPr>
          <p:nvPr/>
        </p:nvSpPr>
        <p:spPr bwMode="auto">
          <a:xfrm>
            <a:off x="6781800" y="4038600"/>
            <a:ext cx="1828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Calibri" charset="0"/>
                <a:ea typeface="ＭＳ Ｐゴシック" charset="0"/>
                <a:cs typeface="Arial" charset="0"/>
              </a:rPr>
              <a:t>Back of DIMM</a:t>
            </a:r>
          </a:p>
        </p:txBody>
      </p:sp>
      <p:cxnSp>
        <p:nvCxnSpPr>
          <p:cNvPr id="14" name="Straight Arrow Connector 13"/>
          <p:cNvCxnSpPr>
            <a:endCxn id="110600" idx="0"/>
          </p:cNvCxnSpPr>
          <p:nvPr/>
        </p:nvCxnSpPr>
        <p:spPr>
          <a:xfrm rot="10800000" flipV="1">
            <a:off x="3429000" y="2514600"/>
            <a:ext cx="3505200" cy="15240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endCxn id="110601" idx="0"/>
          </p:cNvCxnSpPr>
          <p:nvPr/>
        </p:nvCxnSpPr>
        <p:spPr>
          <a:xfrm rot="16200000" flipH="1">
            <a:off x="6743700" y="3086100"/>
            <a:ext cx="1524000" cy="381000"/>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685800" y="4495800"/>
            <a:ext cx="3581400" cy="533400"/>
          </a:xfrm>
          <a:prstGeom prst="rect">
            <a:avLst/>
          </a:prstGeom>
          <a:solidFill>
            <a:srgbClr val="FFC000">
              <a:alpha val="40000"/>
            </a:srgbClr>
          </a:solidFill>
          <a:ln w="50800">
            <a:solidFill>
              <a:schemeClr val="accent6"/>
            </a:solidFill>
            <a:prstDash val="dash"/>
          </a:ln>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8" name="Rectangle 37"/>
          <p:cNvSpPr/>
          <p:nvPr/>
        </p:nvSpPr>
        <p:spPr>
          <a:xfrm>
            <a:off x="4953000" y="4495800"/>
            <a:ext cx="3581400" cy="533400"/>
          </a:xfrm>
          <a:prstGeom prst="rect">
            <a:avLst/>
          </a:prstGeom>
          <a:solidFill>
            <a:srgbClr val="FFC000">
              <a:alpha val="40000"/>
            </a:srgbClr>
          </a:solidFill>
          <a:ln w="50800">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0606" name="TextBox 38"/>
          <p:cNvSpPr txBox="1">
            <a:spLocks noChangeArrowheads="1"/>
          </p:cNvSpPr>
          <p:nvPr/>
        </p:nvSpPr>
        <p:spPr bwMode="auto">
          <a:xfrm>
            <a:off x="1295400" y="5638800"/>
            <a:ext cx="31242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F79646"/>
                </a:solidFill>
                <a:effectLst/>
                <a:uLnTx/>
                <a:uFillTx/>
                <a:latin typeface="Calibri" charset="0"/>
                <a:ea typeface="ＭＳ Ｐゴシック" charset="0"/>
                <a:cs typeface="Arial" charset="0"/>
              </a:rPr>
              <a:t>Rank 0: </a:t>
            </a:r>
            <a:r>
              <a:rPr kumimoji="0" lang="en-US" sz="1800" b="0" i="0" u="none" strike="noStrike" kern="1200" cap="none" spc="0" normalizeH="0" baseline="0" noProof="0">
                <a:ln>
                  <a:noFill/>
                </a:ln>
                <a:solidFill>
                  <a:srgbClr val="F79646"/>
                </a:solidFill>
                <a:effectLst/>
                <a:uLnTx/>
                <a:uFillTx/>
                <a:latin typeface="Calibri" charset="0"/>
                <a:ea typeface="ＭＳ Ｐゴシック" charset="0"/>
                <a:cs typeface="Arial" charset="0"/>
              </a:rPr>
              <a:t>collection of 8 chips</a:t>
            </a:r>
          </a:p>
        </p:txBody>
      </p:sp>
      <p:sp>
        <p:nvSpPr>
          <p:cNvPr id="110607" name="TextBox 39"/>
          <p:cNvSpPr txBox="1">
            <a:spLocks noChangeArrowheads="1"/>
          </p:cNvSpPr>
          <p:nvPr/>
        </p:nvSpPr>
        <p:spPr bwMode="auto">
          <a:xfrm>
            <a:off x="6705600" y="5649913"/>
            <a:ext cx="9906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F79646"/>
                </a:solidFill>
                <a:effectLst/>
                <a:uLnTx/>
                <a:uFillTx/>
                <a:latin typeface="Calibri" charset="0"/>
                <a:ea typeface="ＭＳ Ｐゴシック" charset="0"/>
                <a:cs typeface="Arial" charset="0"/>
              </a:rPr>
              <a:t>Rank 1</a:t>
            </a:r>
          </a:p>
        </p:txBody>
      </p:sp>
      <p:cxnSp>
        <p:nvCxnSpPr>
          <p:cNvPr id="43" name="Straight Arrow Connector 42"/>
          <p:cNvCxnSpPr>
            <a:stCxn id="37" idx="2"/>
            <a:endCxn id="110606" idx="0"/>
          </p:cNvCxnSpPr>
          <p:nvPr/>
        </p:nvCxnSpPr>
        <p:spPr>
          <a:xfrm rot="16200000" flipH="1">
            <a:off x="2362200" y="5143500"/>
            <a:ext cx="609600" cy="381000"/>
          </a:xfrm>
          <a:prstGeom prst="straightConnector1">
            <a:avLst/>
          </a:prstGeom>
          <a:ln w="508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38" idx="2"/>
            <a:endCxn id="110607" idx="0"/>
          </p:cNvCxnSpPr>
          <p:nvPr/>
        </p:nvCxnSpPr>
        <p:spPr>
          <a:xfrm rot="16200000" flipH="1">
            <a:off x="6661943" y="5110957"/>
            <a:ext cx="620713" cy="457200"/>
          </a:xfrm>
          <a:prstGeom prst="straightConnector1">
            <a:avLst/>
          </a:prstGeom>
          <a:ln w="508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E9FA2FF7-B92D-4E4D-ACE5-F80CD63010CC}"/>
              </a:ext>
            </a:extLst>
          </p:cNvPr>
          <p:cNvSpPr>
            <a:spLocks noGrp="1"/>
          </p:cNvSpPr>
          <p:nvPr>
            <p:ph type="sldNum" sz="quarter" idx="11"/>
          </p:nvPr>
        </p:nvSpPr>
        <p:spPr/>
        <p:txBody>
          <a:bodyPr/>
          <a:lstStyle/>
          <a:p>
            <a:pPr>
              <a:defRPr/>
            </a:pPr>
            <a:fld id="{FC5B7879-3FBA-B54E-968A-FC666650947C}" type="slidenum">
              <a:rPr lang="en-US" smtClean="0"/>
              <a:pPr>
                <a:defRPr/>
              </a:pPr>
              <a:t>20</a:t>
            </a:fld>
            <a:endParaRPr lang="en-US"/>
          </a:p>
        </p:txBody>
      </p:sp>
    </p:spTree>
    <p:extLst>
      <p:ext uri="{BB962C8B-B14F-4D97-AF65-F5344CB8AC3E}">
        <p14:creationId xmlns:p14="http://schemas.microsoft.com/office/powerpoint/2010/main" val="701629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060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06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110606" grpId="0"/>
      <p:bldP spid="11060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1"/>
          <p:cNvSpPr>
            <a:spLocks noGrp="1"/>
          </p:cNvSpPr>
          <p:nvPr>
            <p:ph type="title"/>
          </p:nvPr>
        </p:nvSpPr>
        <p:spPr/>
        <p:txBody>
          <a:bodyPr/>
          <a:lstStyle/>
          <a:p>
            <a:r>
              <a:rPr lang="en-US">
                <a:latin typeface="Garamond" panose="02020404030301010803" pitchFamily="18" charset="0"/>
              </a:rPr>
              <a:t>Breaking down a Rank</a:t>
            </a:r>
          </a:p>
        </p:txBody>
      </p:sp>
      <p:sp>
        <p:nvSpPr>
          <p:cNvPr id="4" name="Rectangle 3"/>
          <p:cNvSpPr/>
          <p:nvPr/>
        </p:nvSpPr>
        <p:spPr>
          <a:xfrm>
            <a:off x="609600" y="2895600"/>
            <a:ext cx="1295400" cy="381000"/>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Rank 0</a:t>
            </a:r>
          </a:p>
        </p:txBody>
      </p:sp>
      <p:cxnSp>
        <p:nvCxnSpPr>
          <p:cNvPr id="6" name="Straight Connector 5"/>
          <p:cNvCxnSpPr/>
          <p:nvPr/>
        </p:nvCxnSpPr>
        <p:spPr>
          <a:xfrm flipV="1">
            <a:off x="1066800" y="3579813"/>
            <a:ext cx="457200" cy="38100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hape 9"/>
          <p:cNvCxnSpPr>
            <a:cxnSpLocks noChangeShapeType="1"/>
          </p:cNvCxnSpPr>
          <p:nvPr/>
        </p:nvCxnSpPr>
        <p:spPr bwMode="auto">
          <a:xfrm rot="5400000" flipH="1" flipV="1">
            <a:off x="745332" y="3809206"/>
            <a:ext cx="1066800" cy="1587"/>
          </a:xfrm>
          <a:prstGeom prst="bentConnector3">
            <a:avLst>
              <a:gd name="adj1" fmla="val 50000"/>
            </a:avLst>
          </a:prstGeom>
          <a:noFill/>
          <a:ln w="101600">
            <a:solidFill>
              <a:schemeClr val="accent2"/>
            </a:solidFill>
            <a:miter lim="800000"/>
            <a:headEnd type="triangle" w="med" len="med"/>
            <a:tailEnd type="triangle" w="med" len="me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sp>
        <p:nvSpPr>
          <p:cNvPr id="112645" name="TextBox 7"/>
          <p:cNvSpPr txBox="1">
            <a:spLocks noChangeArrowheads="1"/>
          </p:cNvSpPr>
          <p:nvPr/>
        </p:nvSpPr>
        <p:spPr bwMode="auto">
          <a:xfrm>
            <a:off x="1295400" y="3592513"/>
            <a:ext cx="9906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C0504D"/>
                </a:solidFill>
                <a:effectLst/>
                <a:uLnTx/>
                <a:uFillTx/>
                <a:latin typeface="Calibri" charset="0"/>
                <a:ea typeface="ＭＳ Ｐゴシック" charset="0"/>
                <a:cs typeface="Arial" charset="0"/>
              </a:rPr>
              <a:t>&lt;0:63&gt;</a:t>
            </a:r>
          </a:p>
        </p:txBody>
      </p:sp>
      <p:cxnSp>
        <p:nvCxnSpPr>
          <p:cNvPr id="11" name="Straight Connector 10"/>
          <p:cNvCxnSpPr>
            <a:stCxn id="23" idx="0"/>
            <a:endCxn id="43" idx="1"/>
          </p:cNvCxnSpPr>
          <p:nvPr/>
        </p:nvCxnSpPr>
        <p:spPr>
          <a:xfrm rot="5400000" flipH="1" flipV="1">
            <a:off x="2353469" y="1048544"/>
            <a:ext cx="331787" cy="2447925"/>
          </a:xfrm>
          <a:prstGeom prst="line">
            <a:avLst/>
          </a:prstGeom>
          <a:ln w="6350"/>
        </p:spPr>
        <p:style>
          <a:lnRef idx="1">
            <a:schemeClr val="dk1"/>
          </a:lnRef>
          <a:fillRef idx="0">
            <a:schemeClr val="dk1"/>
          </a:fillRef>
          <a:effectRef idx="0">
            <a:schemeClr val="dk1"/>
          </a:effectRef>
          <a:fontRef idx="minor">
            <a:schemeClr val="tx1"/>
          </a:fontRef>
        </p:style>
      </p:cxnSp>
      <p:cxnSp>
        <p:nvCxnSpPr>
          <p:cNvPr id="13" name="Straight Connector 12"/>
          <p:cNvCxnSpPr>
            <a:stCxn id="23" idx="4"/>
            <a:endCxn id="43" idx="3"/>
          </p:cNvCxnSpPr>
          <p:nvPr/>
        </p:nvCxnSpPr>
        <p:spPr>
          <a:xfrm rot="16200000" flipH="1">
            <a:off x="2162969" y="3704431"/>
            <a:ext cx="712788" cy="2447925"/>
          </a:xfrm>
          <a:prstGeom prst="line">
            <a:avLst/>
          </a:prstGeom>
          <a:ln w="6350"/>
        </p:spPr>
        <p:style>
          <a:lnRef idx="1">
            <a:schemeClr val="dk1"/>
          </a:lnRef>
          <a:fillRef idx="0">
            <a:schemeClr val="dk1"/>
          </a:fillRef>
          <a:effectRef idx="0">
            <a:schemeClr val="dk1"/>
          </a:effectRef>
          <a:fontRef idx="minor">
            <a:schemeClr val="tx1"/>
          </a:fontRef>
        </p:style>
      </p:cxnSp>
      <p:sp>
        <p:nvSpPr>
          <p:cNvPr id="17" name="Rectangle 16"/>
          <p:cNvSpPr/>
          <p:nvPr/>
        </p:nvSpPr>
        <p:spPr>
          <a:xfrm>
            <a:off x="4038600" y="2362200"/>
            <a:ext cx="609600" cy="990600"/>
          </a:xfrm>
          <a:prstGeom prst="rect">
            <a:avLst/>
          </a:prstGeom>
        </p:spPr>
        <p:style>
          <a:lnRef idx="2">
            <a:schemeClr val="dk1">
              <a:shade val="50000"/>
            </a:schemeClr>
          </a:lnRef>
          <a:fillRef idx="1">
            <a:schemeClr val="dk1"/>
          </a:fillRef>
          <a:effectRef idx="0">
            <a:schemeClr val="dk1"/>
          </a:effectRef>
          <a:fontRef idx="minor">
            <a:schemeClr val="lt1"/>
          </a:fontRef>
        </p:style>
        <p:txBody>
          <a:bodyPr vert="vert27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Chip 0</a:t>
            </a:r>
          </a:p>
        </p:txBody>
      </p:sp>
      <p:sp>
        <p:nvSpPr>
          <p:cNvPr id="18" name="Rectangle 17"/>
          <p:cNvSpPr/>
          <p:nvPr/>
        </p:nvSpPr>
        <p:spPr>
          <a:xfrm>
            <a:off x="4876800" y="2362200"/>
            <a:ext cx="609600" cy="990600"/>
          </a:xfrm>
          <a:prstGeom prst="rect">
            <a:avLst/>
          </a:prstGeom>
        </p:spPr>
        <p:style>
          <a:lnRef idx="2">
            <a:schemeClr val="dk1">
              <a:shade val="50000"/>
            </a:schemeClr>
          </a:lnRef>
          <a:fillRef idx="1">
            <a:schemeClr val="dk1"/>
          </a:fillRef>
          <a:effectRef idx="0">
            <a:schemeClr val="dk1"/>
          </a:effectRef>
          <a:fontRef idx="minor">
            <a:schemeClr val="lt1"/>
          </a:fontRef>
        </p:style>
        <p:txBody>
          <a:bodyPr vert="vert27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Chip 1</a:t>
            </a:r>
          </a:p>
        </p:txBody>
      </p:sp>
      <p:sp>
        <p:nvSpPr>
          <p:cNvPr id="20" name="Rectangle 19"/>
          <p:cNvSpPr/>
          <p:nvPr/>
        </p:nvSpPr>
        <p:spPr>
          <a:xfrm>
            <a:off x="7086600" y="2362200"/>
            <a:ext cx="609600" cy="990600"/>
          </a:xfrm>
          <a:prstGeom prst="rect">
            <a:avLst/>
          </a:prstGeom>
        </p:spPr>
        <p:style>
          <a:lnRef idx="2">
            <a:schemeClr val="dk1">
              <a:shade val="50000"/>
            </a:schemeClr>
          </a:lnRef>
          <a:fillRef idx="1">
            <a:schemeClr val="dk1"/>
          </a:fillRef>
          <a:effectRef idx="0">
            <a:schemeClr val="dk1"/>
          </a:effectRef>
          <a:fontRef idx="minor">
            <a:schemeClr val="lt1"/>
          </a:fontRef>
        </p:style>
        <p:txBody>
          <a:bodyPr vert="vert27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Chip 7</a:t>
            </a:r>
          </a:p>
        </p:txBody>
      </p:sp>
      <p:sp>
        <p:nvSpPr>
          <p:cNvPr id="23" name="Oval 22"/>
          <p:cNvSpPr/>
          <p:nvPr/>
        </p:nvSpPr>
        <p:spPr>
          <a:xfrm>
            <a:off x="228600" y="2438400"/>
            <a:ext cx="2133600" cy="21336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2652" name="TextBox 29"/>
          <p:cNvSpPr txBox="1">
            <a:spLocks noChangeArrowheads="1"/>
          </p:cNvSpPr>
          <p:nvPr/>
        </p:nvSpPr>
        <p:spPr bwMode="auto">
          <a:xfrm>
            <a:off x="5638800" y="2209800"/>
            <a:ext cx="1219200"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5600" b="1" i="0" u="none" strike="noStrike" kern="1200" cap="none" spc="0" normalizeH="0" baseline="0" noProof="0">
                <a:ln>
                  <a:noFill/>
                </a:ln>
                <a:solidFill>
                  <a:srgbClr val="000000"/>
                </a:solidFill>
                <a:effectLst/>
                <a:uLnTx/>
                <a:uFillTx/>
                <a:latin typeface="Calibri" charset="0"/>
                <a:ea typeface="ＭＳ Ｐゴシック" charset="0"/>
                <a:cs typeface="Arial" charset="0"/>
              </a:rPr>
              <a:t>. . .</a:t>
            </a:r>
          </a:p>
        </p:txBody>
      </p:sp>
      <p:cxnSp>
        <p:nvCxnSpPr>
          <p:cNvPr id="31" name="Shape 9"/>
          <p:cNvCxnSpPr>
            <a:cxnSpLocks noChangeShapeType="1"/>
          </p:cNvCxnSpPr>
          <p:nvPr/>
        </p:nvCxnSpPr>
        <p:spPr bwMode="auto">
          <a:xfrm rot="5400000" flipH="1" flipV="1">
            <a:off x="3810794" y="3885406"/>
            <a:ext cx="1066800" cy="1588"/>
          </a:xfrm>
          <a:prstGeom prst="bentConnector3">
            <a:avLst>
              <a:gd name="adj1" fmla="val 50000"/>
            </a:avLst>
          </a:prstGeom>
          <a:noFill/>
          <a:ln w="50800">
            <a:solidFill>
              <a:schemeClr val="accent2"/>
            </a:solidFill>
            <a:miter lim="800000"/>
            <a:headEnd type="triangle" w="med" len="med"/>
            <a:tailEnd type="triangle" w="med" len="me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sp>
        <p:nvSpPr>
          <p:cNvPr id="112654" name="TextBox 31"/>
          <p:cNvSpPr txBox="1">
            <a:spLocks noChangeArrowheads="1"/>
          </p:cNvSpPr>
          <p:nvPr/>
        </p:nvSpPr>
        <p:spPr bwMode="auto">
          <a:xfrm rot="-5400000">
            <a:off x="3663157" y="3663156"/>
            <a:ext cx="9906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C0504D"/>
                </a:solidFill>
                <a:effectLst/>
                <a:uLnTx/>
                <a:uFillTx/>
                <a:latin typeface="Calibri" charset="0"/>
                <a:ea typeface="ＭＳ Ｐゴシック" charset="0"/>
                <a:cs typeface="Arial" charset="0"/>
              </a:rPr>
              <a:t>&lt;0:7&gt;</a:t>
            </a:r>
          </a:p>
        </p:txBody>
      </p:sp>
      <p:cxnSp>
        <p:nvCxnSpPr>
          <p:cNvPr id="34" name="Shape 9"/>
          <p:cNvCxnSpPr>
            <a:cxnSpLocks noChangeShapeType="1"/>
          </p:cNvCxnSpPr>
          <p:nvPr/>
        </p:nvCxnSpPr>
        <p:spPr bwMode="auto">
          <a:xfrm rot="5400000" flipH="1" flipV="1">
            <a:off x="4647407" y="3885406"/>
            <a:ext cx="1066800" cy="1587"/>
          </a:xfrm>
          <a:prstGeom prst="bentConnector3">
            <a:avLst>
              <a:gd name="adj1" fmla="val 50000"/>
            </a:avLst>
          </a:prstGeom>
          <a:noFill/>
          <a:ln w="50800">
            <a:solidFill>
              <a:schemeClr val="accent2"/>
            </a:solidFill>
            <a:miter lim="800000"/>
            <a:headEnd type="triangle" w="med" len="med"/>
            <a:tailEnd type="triangle" w="med" len="me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sp>
        <p:nvSpPr>
          <p:cNvPr id="112656" name="TextBox 34"/>
          <p:cNvSpPr txBox="1">
            <a:spLocks noChangeArrowheads="1"/>
          </p:cNvSpPr>
          <p:nvPr/>
        </p:nvSpPr>
        <p:spPr bwMode="auto">
          <a:xfrm rot="-5400000">
            <a:off x="4499769" y="3663156"/>
            <a:ext cx="990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C0504D"/>
                </a:solidFill>
                <a:effectLst/>
                <a:uLnTx/>
                <a:uFillTx/>
                <a:latin typeface="Calibri" charset="0"/>
                <a:ea typeface="ＭＳ Ｐゴシック" charset="0"/>
                <a:cs typeface="Arial" charset="0"/>
              </a:rPr>
              <a:t>&lt;8:15&gt;</a:t>
            </a:r>
          </a:p>
        </p:txBody>
      </p:sp>
      <p:cxnSp>
        <p:nvCxnSpPr>
          <p:cNvPr id="36" name="Shape 9"/>
          <p:cNvCxnSpPr>
            <a:cxnSpLocks noChangeShapeType="1"/>
          </p:cNvCxnSpPr>
          <p:nvPr/>
        </p:nvCxnSpPr>
        <p:spPr bwMode="auto">
          <a:xfrm rot="5400000" flipH="1" flipV="1">
            <a:off x="6857207" y="3885406"/>
            <a:ext cx="1066800" cy="1587"/>
          </a:xfrm>
          <a:prstGeom prst="bentConnector3">
            <a:avLst>
              <a:gd name="adj1" fmla="val 50000"/>
            </a:avLst>
          </a:prstGeom>
          <a:noFill/>
          <a:ln w="50800">
            <a:solidFill>
              <a:schemeClr val="accent2"/>
            </a:solidFill>
            <a:miter lim="800000"/>
            <a:headEnd type="triangle" w="med" len="med"/>
            <a:tailEnd type="triangle" w="med" len="me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sp>
        <p:nvSpPr>
          <p:cNvPr id="112658" name="TextBox 36"/>
          <p:cNvSpPr txBox="1">
            <a:spLocks noChangeArrowheads="1"/>
          </p:cNvSpPr>
          <p:nvPr/>
        </p:nvSpPr>
        <p:spPr bwMode="auto">
          <a:xfrm rot="-5400000">
            <a:off x="6709569" y="3663156"/>
            <a:ext cx="990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C0504D"/>
                </a:solidFill>
                <a:effectLst/>
                <a:uLnTx/>
                <a:uFillTx/>
                <a:latin typeface="Calibri" charset="0"/>
                <a:ea typeface="ＭＳ Ｐゴシック" charset="0"/>
                <a:cs typeface="Arial" charset="0"/>
              </a:rPr>
              <a:t>&lt;56:63&gt;</a:t>
            </a:r>
          </a:p>
        </p:txBody>
      </p:sp>
      <p:cxnSp>
        <p:nvCxnSpPr>
          <p:cNvPr id="38" name="Shape 9"/>
          <p:cNvCxnSpPr>
            <a:cxnSpLocks noChangeShapeType="1"/>
          </p:cNvCxnSpPr>
          <p:nvPr/>
        </p:nvCxnSpPr>
        <p:spPr bwMode="auto">
          <a:xfrm>
            <a:off x="4343400" y="4419600"/>
            <a:ext cx="3048000" cy="1588"/>
          </a:xfrm>
          <a:prstGeom prst="bentConnector3">
            <a:avLst>
              <a:gd name="adj1" fmla="val 50000"/>
            </a:avLst>
          </a:prstGeom>
          <a:noFill/>
          <a:ln w="50800">
            <a:solidFill>
              <a:schemeClr val="accent2"/>
            </a:solidFill>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cxnSp>
        <p:nvCxnSpPr>
          <p:cNvPr id="41" name="Shape 9"/>
          <p:cNvCxnSpPr>
            <a:cxnSpLocks noChangeShapeType="1"/>
          </p:cNvCxnSpPr>
          <p:nvPr/>
        </p:nvCxnSpPr>
        <p:spPr bwMode="auto">
          <a:xfrm rot="5400000" flipH="1" flipV="1">
            <a:off x="5317332" y="4952206"/>
            <a:ext cx="1066800" cy="1587"/>
          </a:xfrm>
          <a:prstGeom prst="bentConnector3">
            <a:avLst>
              <a:gd name="adj1" fmla="val 50000"/>
            </a:avLst>
          </a:prstGeom>
          <a:noFill/>
          <a:ln w="101600">
            <a:solidFill>
              <a:schemeClr val="accent2"/>
            </a:solidFill>
            <a:miter lim="800000"/>
            <a:headEnd type="triangle" w="med" len="med"/>
            <a:tailEnd type="triangle" w="med" len="me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sp>
        <p:nvSpPr>
          <p:cNvPr id="112661" name="TextBox 41"/>
          <p:cNvSpPr txBox="1">
            <a:spLocks noChangeArrowheads="1"/>
          </p:cNvSpPr>
          <p:nvPr/>
        </p:nvSpPr>
        <p:spPr bwMode="auto">
          <a:xfrm>
            <a:off x="5867400" y="4800600"/>
            <a:ext cx="1524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C0504D"/>
                </a:solidFill>
                <a:effectLst/>
                <a:uLnTx/>
                <a:uFillTx/>
                <a:latin typeface="Calibri" charset="0"/>
                <a:ea typeface="ＭＳ Ｐゴシック" charset="0"/>
                <a:cs typeface="Arial" charset="0"/>
              </a:rPr>
              <a:t>Data &lt;0:63&gt;</a:t>
            </a:r>
          </a:p>
        </p:txBody>
      </p:sp>
      <p:sp>
        <p:nvSpPr>
          <p:cNvPr id="43" name="Oval 42"/>
          <p:cNvSpPr/>
          <p:nvPr/>
        </p:nvSpPr>
        <p:spPr>
          <a:xfrm>
            <a:off x="2895600" y="1447800"/>
            <a:ext cx="5791200" cy="44958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 name="Slide Number Placeholder 1">
            <a:extLst>
              <a:ext uri="{FF2B5EF4-FFF2-40B4-BE49-F238E27FC236}">
                <a16:creationId xmlns:a16="http://schemas.microsoft.com/office/drawing/2014/main" id="{D7C8A0EE-8CB7-44DA-B85D-069F85BB8D4C}"/>
              </a:ext>
            </a:extLst>
          </p:cNvPr>
          <p:cNvSpPr>
            <a:spLocks noGrp="1"/>
          </p:cNvSpPr>
          <p:nvPr>
            <p:ph type="sldNum" sz="quarter" idx="11"/>
          </p:nvPr>
        </p:nvSpPr>
        <p:spPr/>
        <p:txBody>
          <a:bodyPr/>
          <a:lstStyle/>
          <a:p>
            <a:pPr>
              <a:defRPr/>
            </a:pPr>
            <a:fld id="{FC5B7879-3FBA-B54E-968A-FC666650947C}" type="slidenum">
              <a:rPr lang="en-US" smtClean="0"/>
              <a:pPr>
                <a:defRPr/>
              </a:pPr>
              <a:t>21</a:t>
            </a:fld>
            <a:endParaRPr lang="en-US"/>
          </a:p>
        </p:txBody>
      </p:sp>
    </p:spTree>
    <p:extLst>
      <p:ext uri="{BB962C8B-B14F-4D97-AF65-F5344CB8AC3E}">
        <p14:creationId xmlns:p14="http://schemas.microsoft.com/office/powerpoint/2010/main" val="41113150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Shape 9"/>
          <p:cNvCxnSpPr>
            <a:cxnSpLocks noChangeShapeType="1"/>
          </p:cNvCxnSpPr>
          <p:nvPr/>
        </p:nvCxnSpPr>
        <p:spPr bwMode="auto">
          <a:xfrm rot="16200000" flipV="1">
            <a:off x="5143500" y="4152900"/>
            <a:ext cx="914400" cy="381000"/>
          </a:xfrm>
          <a:prstGeom prst="bentConnector3">
            <a:avLst>
              <a:gd name="adj1" fmla="val 58130"/>
            </a:avLst>
          </a:prstGeom>
          <a:noFill/>
          <a:ln w="50800">
            <a:solidFill>
              <a:schemeClr val="accent2"/>
            </a:solidFill>
            <a:miter lim="800000"/>
            <a:headEnd type="triangle" w="med" len="med"/>
            <a:tailEnd type="triangle" w="med" len="me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cxnSp>
        <p:nvCxnSpPr>
          <p:cNvPr id="38" name="Shape 9"/>
          <p:cNvCxnSpPr>
            <a:cxnSpLocks noChangeShapeType="1"/>
          </p:cNvCxnSpPr>
          <p:nvPr/>
        </p:nvCxnSpPr>
        <p:spPr bwMode="auto">
          <a:xfrm rot="16200000" flipV="1">
            <a:off x="5562600" y="3810000"/>
            <a:ext cx="1752600" cy="228600"/>
          </a:xfrm>
          <a:prstGeom prst="bentConnector3">
            <a:avLst>
              <a:gd name="adj1" fmla="val 50000"/>
            </a:avLst>
          </a:prstGeom>
          <a:noFill/>
          <a:ln w="50800">
            <a:solidFill>
              <a:schemeClr val="accent2"/>
            </a:solidFill>
            <a:miter lim="800000"/>
            <a:headEnd type="triangle" w="med" len="med"/>
            <a:tailEnd type="triangle" w="med" len="me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sp>
        <p:nvSpPr>
          <p:cNvPr id="113667" name="Title 1"/>
          <p:cNvSpPr>
            <a:spLocks noGrp="1"/>
          </p:cNvSpPr>
          <p:nvPr>
            <p:ph type="title"/>
          </p:nvPr>
        </p:nvSpPr>
        <p:spPr/>
        <p:txBody>
          <a:bodyPr/>
          <a:lstStyle/>
          <a:p>
            <a:r>
              <a:rPr lang="en-US">
                <a:latin typeface="Garamond" panose="02020404030301010803" pitchFamily="18" charset="0"/>
              </a:rPr>
              <a:t>Breaking down a Chip</a:t>
            </a:r>
          </a:p>
        </p:txBody>
      </p:sp>
      <p:sp>
        <p:nvSpPr>
          <p:cNvPr id="4" name="Rectangle 3"/>
          <p:cNvSpPr/>
          <p:nvPr/>
        </p:nvSpPr>
        <p:spPr>
          <a:xfrm>
            <a:off x="1295400" y="2590800"/>
            <a:ext cx="609600" cy="990600"/>
          </a:xfrm>
          <a:prstGeom prst="rect">
            <a:avLst/>
          </a:prstGeom>
        </p:spPr>
        <p:style>
          <a:lnRef idx="2">
            <a:schemeClr val="dk1">
              <a:shade val="50000"/>
            </a:schemeClr>
          </a:lnRef>
          <a:fillRef idx="1">
            <a:schemeClr val="dk1"/>
          </a:fillRef>
          <a:effectRef idx="0">
            <a:schemeClr val="dk1"/>
          </a:effectRef>
          <a:fontRef idx="minor">
            <a:schemeClr val="lt1"/>
          </a:fontRef>
        </p:style>
        <p:txBody>
          <a:bodyPr vert="vert27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Chip 0</a:t>
            </a:r>
          </a:p>
        </p:txBody>
      </p:sp>
      <p:cxnSp>
        <p:nvCxnSpPr>
          <p:cNvPr id="6" name="Shape 9"/>
          <p:cNvCxnSpPr>
            <a:cxnSpLocks noChangeShapeType="1"/>
          </p:cNvCxnSpPr>
          <p:nvPr/>
        </p:nvCxnSpPr>
        <p:spPr bwMode="auto">
          <a:xfrm rot="5400000" flipH="1" flipV="1">
            <a:off x="1056482" y="4114006"/>
            <a:ext cx="1066800" cy="1587"/>
          </a:xfrm>
          <a:prstGeom prst="bentConnector3">
            <a:avLst>
              <a:gd name="adj1" fmla="val 50000"/>
            </a:avLst>
          </a:prstGeom>
          <a:noFill/>
          <a:ln w="50800">
            <a:solidFill>
              <a:schemeClr val="accent2"/>
            </a:solidFill>
            <a:miter lim="800000"/>
            <a:headEnd type="triangle" w="med" len="med"/>
            <a:tailEnd type="triangle" w="med" len="me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sp>
        <p:nvSpPr>
          <p:cNvPr id="113670" name="TextBox 6"/>
          <p:cNvSpPr txBox="1">
            <a:spLocks noChangeArrowheads="1"/>
          </p:cNvSpPr>
          <p:nvPr/>
        </p:nvSpPr>
        <p:spPr bwMode="auto">
          <a:xfrm rot="-5400000">
            <a:off x="908844" y="3891756"/>
            <a:ext cx="990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C0504D"/>
                </a:solidFill>
                <a:effectLst/>
                <a:uLnTx/>
                <a:uFillTx/>
                <a:latin typeface="Calibri" charset="0"/>
                <a:ea typeface="ＭＳ Ｐゴシック" charset="0"/>
                <a:cs typeface="Arial" charset="0"/>
              </a:rPr>
              <a:t>&lt;0:7&gt;</a:t>
            </a:r>
          </a:p>
        </p:txBody>
      </p:sp>
      <p:graphicFrame>
        <p:nvGraphicFramePr>
          <p:cNvPr id="5" name="Table 4"/>
          <p:cNvGraphicFramePr>
            <a:graphicFrameLocks noGrp="1"/>
          </p:cNvGraphicFramePr>
          <p:nvPr/>
        </p:nvGraphicFramePr>
        <p:xfrm>
          <a:off x="5638800" y="1720850"/>
          <a:ext cx="1249368" cy="1193802"/>
        </p:xfrm>
        <a:graphic>
          <a:graphicData uri="http://schemas.openxmlformats.org/drawingml/2006/table">
            <a:tbl>
              <a:tblPr>
                <a:tableStyleId>{616DA210-FB5B-4158-B5E0-FEB733F419BA}</a:tableStyleId>
              </a:tblPr>
              <a:tblGrid>
                <a:gridCol w="208228">
                  <a:extLst>
                    <a:ext uri="{9D8B030D-6E8A-4147-A177-3AD203B41FA5}">
                      <a16:colId xmlns:a16="http://schemas.microsoft.com/office/drawing/2014/main" val="20000"/>
                    </a:ext>
                  </a:extLst>
                </a:gridCol>
                <a:gridCol w="208228">
                  <a:extLst>
                    <a:ext uri="{9D8B030D-6E8A-4147-A177-3AD203B41FA5}">
                      <a16:colId xmlns:a16="http://schemas.microsoft.com/office/drawing/2014/main" val="20001"/>
                    </a:ext>
                  </a:extLst>
                </a:gridCol>
                <a:gridCol w="208228">
                  <a:extLst>
                    <a:ext uri="{9D8B030D-6E8A-4147-A177-3AD203B41FA5}">
                      <a16:colId xmlns:a16="http://schemas.microsoft.com/office/drawing/2014/main" val="20002"/>
                    </a:ext>
                  </a:extLst>
                </a:gridCol>
                <a:gridCol w="208228">
                  <a:extLst>
                    <a:ext uri="{9D8B030D-6E8A-4147-A177-3AD203B41FA5}">
                      <a16:colId xmlns:a16="http://schemas.microsoft.com/office/drawing/2014/main" val="20003"/>
                    </a:ext>
                  </a:extLst>
                </a:gridCol>
                <a:gridCol w="208228">
                  <a:extLst>
                    <a:ext uri="{9D8B030D-6E8A-4147-A177-3AD203B41FA5}">
                      <a16:colId xmlns:a16="http://schemas.microsoft.com/office/drawing/2014/main" val="20004"/>
                    </a:ext>
                  </a:extLst>
                </a:gridCol>
                <a:gridCol w="208228">
                  <a:extLst>
                    <a:ext uri="{9D8B030D-6E8A-4147-A177-3AD203B41FA5}">
                      <a16:colId xmlns:a16="http://schemas.microsoft.com/office/drawing/2014/main" val="20005"/>
                    </a:ext>
                  </a:extLst>
                </a:gridCol>
              </a:tblGrid>
              <a:tr h="198967">
                <a:tc>
                  <a:txBody>
                    <a:bodyPr/>
                    <a:lstStyle/>
                    <a:p>
                      <a:endParaRPr lang="en-US" sz="200" dirty="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extLst>
                  <a:ext uri="{0D108BD9-81ED-4DB2-BD59-A6C34878D82A}">
                    <a16:rowId xmlns:a16="http://schemas.microsoft.com/office/drawing/2014/main" val="10000"/>
                  </a:ext>
                </a:extLst>
              </a:tr>
              <a:tr h="198967">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extLst>
                  <a:ext uri="{0D108BD9-81ED-4DB2-BD59-A6C34878D82A}">
                    <a16:rowId xmlns:a16="http://schemas.microsoft.com/office/drawing/2014/main" val="10001"/>
                  </a:ext>
                </a:extLst>
              </a:tr>
              <a:tr h="198967">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extLst>
                  <a:ext uri="{0D108BD9-81ED-4DB2-BD59-A6C34878D82A}">
                    <a16:rowId xmlns:a16="http://schemas.microsoft.com/office/drawing/2014/main" val="10002"/>
                  </a:ext>
                </a:extLst>
              </a:tr>
              <a:tr h="198967">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extLst>
                  <a:ext uri="{0D108BD9-81ED-4DB2-BD59-A6C34878D82A}">
                    <a16:rowId xmlns:a16="http://schemas.microsoft.com/office/drawing/2014/main" val="10003"/>
                  </a:ext>
                </a:extLst>
              </a:tr>
              <a:tr h="198967">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a:p>
                  </a:txBody>
                  <a:tcPr marL="91414" marR="91414">
                    <a:solidFill>
                      <a:schemeClr val="bg1"/>
                    </a:solidFill>
                  </a:tcPr>
                </a:tc>
                <a:extLst>
                  <a:ext uri="{0D108BD9-81ED-4DB2-BD59-A6C34878D82A}">
                    <a16:rowId xmlns:a16="http://schemas.microsoft.com/office/drawing/2014/main" val="10004"/>
                  </a:ext>
                </a:extLst>
              </a:tr>
              <a:tr h="198967">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dirty="0"/>
                    </a:p>
                  </a:txBody>
                  <a:tcPr marL="91414" marR="91414">
                    <a:solidFill>
                      <a:schemeClr val="bg1"/>
                    </a:solidFill>
                  </a:tcPr>
                </a:tc>
                <a:extLst>
                  <a:ext uri="{0D108BD9-81ED-4DB2-BD59-A6C34878D82A}">
                    <a16:rowId xmlns:a16="http://schemas.microsoft.com/office/drawing/2014/main" val="10005"/>
                  </a:ext>
                </a:extLst>
              </a:tr>
            </a:tbl>
          </a:graphicData>
        </a:graphic>
      </p:graphicFrame>
      <p:sp>
        <p:nvSpPr>
          <p:cNvPr id="13" name="Rectangle 12"/>
          <p:cNvSpPr/>
          <p:nvPr/>
        </p:nvSpPr>
        <p:spPr>
          <a:xfrm>
            <a:off x="5638800" y="1720850"/>
            <a:ext cx="1295400" cy="1219200"/>
          </a:xfrm>
          <a:prstGeom prst="rect">
            <a:avLst/>
          </a:prstGeom>
          <a:ln w="38100"/>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 name="Rectangle 13"/>
          <p:cNvSpPr/>
          <p:nvPr/>
        </p:nvSpPr>
        <p:spPr>
          <a:xfrm>
            <a:off x="5486400" y="1873250"/>
            <a:ext cx="1295400" cy="1219200"/>
          </a:xfrm>
          <a:prstGeom prst="rect">
            <a:avLst/>
          </a:prstGeom>
          <a:ln w="38100"/>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Rectangle 14"/>
          <p:cNvSpPr/>
          <p:nvPr/>
        </p:nvSpPr>
        <p:spPr>
          <a:xfrm>
            <a:off x="5334000" y="2025650"/>
            <a:ext cx="1295400" cy="1219200"/>
          </a:xfrm>
          <a:prstGeom prst="rect">
            <a:avLst/>
          </a:prstGeom>
          <a:ln w="38100"/>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Rectangle 15"/>
          <p:cNvSpPr/>
          <p:nvPr/>
        </p:nvSpPr>
        <p:spPr>
          <a:xfrm>
            <a:off x="5181600" y="2178050"/>
            <a:ext cx="1295400" cy="1219200"/>
          </a:xfrm>
          <a:prstGeom prst="rect">
            <a:avLst/>
          </a:prstGeom>
          <a:ln w="38100"/>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aphicFrame>
        <p:nvGraphicFramePr>
          <p:cNvPr id="18" name="Table 17"/>
          <p:cNvGraphicFramePr>
            <a:graphicFrameLocks noGrp="1"/>
          </p:cNvGraphicFramePr>
          <p:nvPr/>
        </p:nvGraphicFramePr>
        <p:xfrm>
          <a:off x="5029200" y="2330450"/>
          <a:ext cx="1249368" cy="1193802"/>
        </p:xfrm>
        <a:graphic>
          <a:graphicData uri="http://schemas.openxmlformats.org/drawingml/2006/table">
            <a:tbl>
              <a:tblPr>
                <a:tableStyleId>{616DA210-FB5B-4158-B5E0-FEB733F419BA}</a:tableStyleId>
              </a:tblPr>
              <a:tblGrid>
                <a:gridCol w="208228">
                  <a:extLst>
                    <a:ext uri="{9D8B030D-6E8A-4147-A177-3AD203B41FA5}">
                      <a16:colId xmlns:a16="http://schemas.microsoft.com/office/drawing/2014/main" val="20000"/>
                    </a:ext>
                  </a:extLst>
                </a:gridCol>
                <a:gridCol w="208228">
                  <a:extLst>
                    <a:ext uri="{9D8B030D-6E8A-4147-A177-3AD203B41FA5}">
                      <a16:colId xmlns:a16="http://schemas.microsoft.com/office/drawing/2014/main" val="20001"/>
                    </a:ext>
                  </a:extLst>
                </a:gridCol>
                <a:gridCol w="208228">
                  <a:extLst>
                    <a:ext uri="{9D8B030D-6E8A-4147-A177-3AD203B41FA5}">
                      <a16:colId xmlns:a16="http://schemas.microsoft.com/office/drawing/2014/main" val="20002"/>
                    </a:ext>
                  </a:extLst>
                </a:gridCol>
                <a:gridCol w="208228">
                  <a:extLst>
                    <a:ext uri="{9D8B030D-6E8A-4147-A177-3AD203B41FA5}">
                      <a16:colId xmlns:a16="http://schemas.microsoft.com/office/drawing/2014/main" val="20003"/>
                    </a:ext>
                  </a:extLst>
                </a:gridCol>
                <a:gridCol w="208228">
                  <a:extLst>
                    <a:ext uri="{9D8B030D-6E8A-4147-A177-3AD203B41FA5}">
                      <a16:colId xmlns:a16="http://schemas.microsoft.com/office/drawing/2014/main" val="20004"/>
                    </a:ext>
                  </a:extLst>
                </a:gridCol>
                <a:gridCol w="208228">
                  <a:extLst>
                    <a:ext uri="{9D8B030D-6E8A-4147-A177-3AD203B41FA5}">
                      <a16:colId xmlns:a16="http://schemas.microsoft.com/office/drawing/2014/main" val="20005"/>
                    </a:ext>
                  </a:extLst>
                </a:gridCol>
              </a:tblGrid>
              <a:tr h="198967">
                <a:tc>
                  <a:txBody>
                    <a:bodyPr/>
                    <a:lstStyle/>
                    <a:p>
                      <a:endParaRPr lang="en-US" sz="200" dirty="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extLst>
                  <a:ext uri="{0D108BD9-81ED-4DB2-BD59-A6C34878D82A}">
                    <a16:rowId xmlns:a16="http://schemas.microsoft.com/office/drawing/2014/main" val="10000"/>
                  </a:ext>
                </a:extLst>
              </a:tr>
              <a:tr h="198967">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extLst>
                  <a:ext uri="{0D108BD9-81ED-4DB2-BD59-A6C34878D82A}">
                    <a16:rowId xmlns:a16="http://schemas.microsoft.com/office/drawing/2014/main" val="10001"/>
                  </a:ext>
                </a:extLst>
              </a:tr>
              <a:tr h="198967">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extLst>
                  <a:ext uri="{0D108BD9-81ED-4DB2-BD59-A6C34878D82A}">
                    <a16:rowId xmlns:a16="http://schemas.microsoft.com/office/drawing/2014/main" val="10002"/>
                  </a:ext>
                </a:extLst>
              </a:tr>
              <a:tr h="198967">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extLst>
                  <a:ext uri="{0D108BD9-81ED-4DB2-BD59-A6C34878D82A}">
                    <a16:rowId xmlns:a16="http://schemas.microsoft.com/office/drawing/2014/main" val="10003"/>
                  </a:ext>
                </a:extLst>
              </a:tr>
              <a:tr h="198967">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a:p>
                  </a:txBody>
                  <a:tcPr marL="91414" marR="91414">
                    <a:solidFill>
                      <a:schemeClr val="bg1"/>
                    </a:solidFill>
                  </a:tcPr>
                </a:tc>
                <a:extLst>
                  <a:ext uri="{0D108BD9-81ED-4DB2-BD59-A6C34878D82A}">
                    <a16:rowId xmlns:a16="http://schemas.microsoft.com/office/drawing/2014/main" val="10004"/>
                  </a:ext>
                </a:extLst>
              </a:tr>
              <a:tr h="198967">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a:p>
                  </a:txBody>
                  <a:tcPr marL="91414" marR="91414">
                    <a:solidFill>
                      <a:schemeClr val="bg1"/>
                    </a:solidFill>
                  </a:tcPr>
                </a:tc>
                <a:tc>
                  <a:txBody>
                    <a:bodyPr/>
                    <a:lstStyle/>
                    <a:p>
                      <a:endParaRPr lang="en-US" sz="200" dirty="0"/>
                    </a:p>
                  </a:txBody>
                  <a:tcPr marL="91414" marR="91414">
                    <a:solidFill>
                      <a:schemeClr val="bg1"/>
                    </a:solidFill>
                  </a:tcPr>
                </a:tc>
                <a:tc>
                  <a:txBody>
                    <a:bodyPr/>
                    <a:lstStyle/>
                    <a:p>
                      <a:endParaRPr lang="en-US" sz="200" dirty="0"/>
                    </a:p>
                  </a:txBody>
                  <a:tcPr marL="91414" marR="91414">
                    <a:solidFill>
                      <a:schemeClr val="bg1"/>
                    </a:solidFill>
                  </a:tcPr>
                </a:tc>
                <a:extLst>
                  <a:ext uri="{0D108BD9-81ED-4DB2-BD59-A6C34878D82A}">
                    <a16:rowId xmlns:a16="http://schemas.microsoft.com/office/drawing/2014/main" val="10005"/>
                  </a:ext>
                </a:extLst>
              </a:tr>
            </a:tbl>
          </a:graphicData>
        </a:graphic>
      </p:graphicFrame>
      <p:sp>
        <p:nvSpPr>
          <p:cNvPr id="19" name="Rectangle 18"/>
          <p:cNvSpPr/>
          <p:nvPr/>
        </p:nvSpPr>
        <p:spPr>
          <a:xfrm>
            <a:off x="5029200" y="2330450"/>
            <a:ext cx="1295400" cy="1219200"/>
          </a:xfrm>
          <a:prstGeom prst="rect">
            <a:avLst/>
          </a:prstGeom>
          <a:ln w="38100"/>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Rectangle 19"/>
          <p:cNvSpPr/>
          <p:nvPr/>
        </p:nvSpPr>
        <p:spPr>
          <a:xfrm>
            <a:off x="4876800" y="2482850"/>
            <a:ext cx="1295400" cy="1219200"/>
          </a:xfrm>
          <a:prstGeom prst="rect">
            <a:avLst/>
          </a:prstGeom>
          <a:ln w="38100"/>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1" name="Rectangle 20"/>
          <p:cNvSpPr/>
          <p:nvPr/>
        </p:nvSpPr>
        <p:spPr>
          <a:xfrm>
            <a:off x="4724400" y="2635250"/>
            <a:ext cx="1295400" cy="1219200"/>
          </a:xfrm>
          <a:prstGeom prst="rect">
            <a:avLst/>
          </a:prstGeom>
          <a:ln w="38100"/>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6" name="Straight Arrow Connector 25"/>
          <p:cNvCxnSpPr/>
          <p:nvPr/>
        </p:nvCxnSpPr>
        <p:spPr>
          <a:xfrm rot="5400000" flipH="1" flipV="1">
            <a:off x="4457700" y="1758950"/>
            <a:ext cx="990600" cy="914400"/>
          </a:xfrm>
          <a:prstGeom prst="straightConnector1">
            <a:avLst/>
          </a:prstGeom>
          <a:ln w="254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3781" name="TextBox 30"/>
          <p:cNvSpPr txBox="1">
            <a:spLocks noChangeArrowheads="1"/>
          </p:cNvSpPr>
          <p:nvPr/>
        </p:nvSpPr>
        <p:spPr bwMode="auto">
          <a:xfrm rot="-2834338">
            <a:off x="4279106" y="1861344"/>
            <a:ext cx="108108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Calibri" charset="0"/>
                <a:ea typeface="ＭＳ Ｐゴシック" charset="0"/>
                <a:cs typeface="Arial" charset="0"/>
              </a:rPr>
              <a:t>8 banks</a:t>
            </a:r>
          </a:p>
        </p:txBody>
      </p:sp>
      <p:cxnSp>
        <p:nvCxnSpPr>
          <p:cNvPr id="34" name="Shape 9"/>
          <p:cNvCxnSpPr>
            <a:cxnSpLocks noChangeShapeType="1"/>
            <a:endCxn id="22" idx="2"/>
          </p:cNvCxnSpPr>
          <p:nvPr/>
        </p:nvCxnSpPr>
        <p:spPr bwMode="auto">
          <a:xfrm rot="16200000" flipV="1">
            <a:off x="5032375" y="4194175"/>
            <a:ext cx="793750" cy="419100"/>
          </a:xfrm>
          <a:prstGeom prst="bentConnector3">
            <a:avLst>
              <a:gd name="adj1" fmla="val 51870"/>
            </a:avLst>
          </a:prstGeom>
          <a:noFill/>
          <a:ln w="50800">
            <a:solidFill>
              <a:schemeClr val="accent2"/>
            </a:solidFill>
            <a:miter lim="800000"/>
            <a:headEnd type="triangle" w="med" len="med"/>
            <a:tailEnd type="triangle" w="med" len="me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sp>
        <p:nvSpPr>
          <p:cNvPr id="22" name="Rectangle 21"/>
          <p:cNvSpPr/>
          <p:nvPr/>
        </p:nvSpPr>
        <p:spPr>
          <a:xfrm>
            <a:off x="4572000" y="2787650"/>
            <a:ext cx="1295400" cy="1219200"/>
          </a:xfrm>
          <a:prstGeom prst="rect">
            <a:avLst/>
          </a:prstGeom>
          <a:ln w="38100"/>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Bank 0</a:t>
            </a:r>
          </a:p>
        </p:txBody>
      </p:sp>
      <p:sp>
        <p:nvSpPr>
          <p:cNvPr id="32" name="Diagonal Stripe 31"/>
          <p:cNvSpPr/>
          <p:nvPr/>
        </p:nvSpPr>
        <p:spPr>
          <a:xfrm rot="13500000">
            <a:off x="5675313" y="4303713"/>
            <a:ext cx="914400" cy="914400"/>
          </a:xfrm>
          <a:prstGeom prst="diagStripe">
            <a:avLst/>
          </a:prstGeom>
        </p:spPr>
        <p:style>
          <a:lnRef idx="2">
            <a:schemeClr val="dk1">
              <a:shade val="50000"/>
            </a:schemeClr>
          </a:lnRef>
          <a:fillRef idx="1">
            <a:schemeClr val="dk1"/>
          </a:fillRef>
          <a:effectRef idx="0">
            <a:schemeClr val="dk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13785" name="TextBox 55"/>
          <p:cNvSpPr txBox="1">
            <a:spLocks noChangeArrowheads="1"/>
          </p:cNvSpPr>
          <p:nvPr/>
        </p:nvSpPr>
        <p:spPr bwMode="auto">
          <a:xfrm>
            <a:off x="5410200" y="3990975"/>
            <a:ext cx="5334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C0504D"/>
                </a:solidFill>
                <a:effectLst/>
                <a:uLnTx/>
                <a:uFillTx/>
                <a:latin typeface="Calibri" charset="0"/>
                <a:ea typeface="ＭＳ Ｐゴシック" charset="0"/>
                <a:cs typeface="Arial" charset="0"/>
              </a:rPr>
              <a:t>&lt;0:7&gt;</a:t>
            </a:r>
          </a:p>
        </p:txBody>
      </p:sp>
      <p:sp>
        <p:nvSpPr>
          <p:cNvPr id="113786" name="TextBox 56"/>
          <p:cNvSpPr txBox="1">
            <a:spLocks noChangeArrowheads="1"/>
          </p:cNvSpPr>
          <p:nvPr/>
        </p:nvSpPr>
        <p:spPr bwMode="auto">
          <a:xfrm>
            <a:off x="5105400" y="4419600"/>
            <a:ext cx="5334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C0504D"/>
                </a:solidFill>
                <a:effectLst/>
                <a:uLnTx/>
                <a:uFillTx/>
                <a:latin typeface="Calibri" charset="0"/>
                <a:ea typeface="ＭＳ Ｐゴシック" charset="0"/>
                <a:cs typeface="Arial" charset="0"/>
              </a:rPr>
              <a:t>&lt;0:7&gt;</a:t>
            </a:r>
          </a:p>
        </p:txBody>
      </p:sp>
      <p:sp>
        <p:nvSpPr>
          <p:cNvPr id="113787" name="TextBox 57"/>
          <p:cNvSpPr txBox="1">
            <a:spLocks noChangeArrowheads="1"/>
          </p:cNvSpPr>
          <p:nvPr/>
        </p:nvSpPr>
        <p:spPr bwMode="auto">
          <a:xfrm>
            <a:off x="6324600" y="3686175"/>
            <a:ext cx="5334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C0504D"/>
                </a:solidFill>
                <a:effectLst/>
                <a:uLnTx/>
                <a:uFillTx/>
                <a:latin typeface="Calibri" charset="0"/>
                <a:ea typeface="ＭＳ Ｐゴシック" charset="0"/>
                <a:cs typeface="Arial" charset="0"/>
              </a:rPr>
              <a:t>&lt;0:7&gt;</a:t>
            </a:r>
          </a:p>
        </p:txBody>
      </p:sp>
      <p:sp>
        <p:nvSpPr>
          <p:cNvPr id="113788" name="TextBox 59"/>
          <p:cNvSpPr txBox="1">
            <a:spLocks noChangeArrowheads="1"/>
          </p:cNvSpPr>
          <p:nvPr/>
        </p:nvSpPr>
        <p:spPr bwMode="auto">
          <a:xfrm>
            <a:off x="5791200" y="4038600"/>
            <a:ext cx="7620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a:ln>
                  <a:noFill/>
                </a:ln>
                <a:solidFill>
                  <a:srgbClr val="C0504D"/>
                </a:solidFill>
                <a:effectLst/>
                <a:uLnTx/>
                <a:uFillTx/>
                <a:latin typeface="Calibri" charset="0"/>
                <a:ea typeface="ＭＳ Ｐゴシック" charset="0"/>
                <a:cs typeface="Arial" charset="0"/>
              </a:rPr>
              <a:t>...</a:t>
            </a:r>
          </a:p>
        </p:txBody>
      </p:sp>
      <p:cxnSp>
        <p:nvCxnSpPr>
          <p:cNvPr id="61" name="Shape 9"/>
          <p:cNvCxnSpPr>
            <a:cxnSpLocks noChangeShapeType="1"/>
          </p:cNvCxnSpPr>
          <p:nvPr/>
        </p:nvCxnSpPr>
        <p:spPr bwMode="auto">
          <a:xfrm rot="5400000" flipH="1" flipV="1">
            <a:off x="5628482" y="5638006"/>
            <a:ext cx="1066800" cy="1587"/>
          </a:xfrm>
          <a:prstGeom prst="bentConnector3">
            <a:avLst>
              <a:gd name="adj1" fmla="val 50000"/>
            </a:avLst>
          </a:prstGeom>
          <a:noFill/>
          <a:ln w="50800">
            <a:solidFill>
              <a:schemeClr val="accent2"/>
            </a:solidFill>
            <a:miter lim="800000"/>
            <a:headEnd type="triangle" w="med" len="med"/>
            <a:tailEnd type="triangle" w="med" len="med"/>
          </a:ln>
          <a:effectLst>
            <a:outerShdw blurRad="40000" dist="23000" dir="5400000" rotWithShape="0">
              <a:srgbClr val="000000">
                <a:alpha val="34999"/>
              </a:srgbClr>
            </a:outerShdw>
          </a:effectLst>
          <a:extLst>
            <a:ext uri="{909E8E84-426E-40dd-AFC4-6F175D3DCCD1}">
              <a14:hiddenFill xmlns:a14="http://schemas.microsoft.com/office/drawing/2010/main" xmlns="">
                <a:noFill/>
              </a14:hiddenFill>
            </a:ext>
          </a:extLst>
        </p:spPr>
      </p:cxnSp>
      <p:sp>
        <p:nvSpPr>
          <p:cNvPr id="113790" name="TextBox 61"/>
          <p:cNvSpPr txBox="1">
            <a:spLocks noChangeArrowheads="1"/>
          </p:cNvSpPr>
          <p:nvPr/>
        </p:nvSpPr>
        <p:spPr bwMode="auto">
          <a:xfrm rot="-5400000">
            <a:off x="5480844" y="5415756"/>
            <a:ext cx="990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C0504D"/>
                </a:solidFill>
                <a:effectLst/>
                <a:uLnTx/>
                <a:uFillTx/>
                <a:latin typeface="Calibri" charset="0"/>
                <a:ea typeface="ＭＳ Ｐゴシック" charset="0"/>
                <a:cs typeface="Arial" charset="0"/>
              </a:rPr>
              <a:t>&lt;0:7&gt;</a:t>
            </a:r>
          </a:p>
        </p:txBody>
      </p:sp>
      <p:sp>
        <p:nvSpPr>
          <p:cNvPr id="64" name="Oval 63"/>
          <p:cNvSpPr/>
          <p:nvPr/>
        </p:nvSpPr>
        <p:spPr>
          <a:xfrm>
            <a:off x="533400" y="2286000"/>
            <a:ext cx="2133600" cy="25146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5" name="Oval 64"/>
          <p:cNvSpPr/>
          <p:nvPr/>
        </p:nvSpPr>
        <p:spPr>
          <a:xfrm>
            <a:off x="3429000" y="1295400"/>
            <a:ext cx="5257800" cy="50292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66" name="Straight Connector 65"/>
          <p:cNvCxnSpPr>
            <a:stCxn id="64" idx="0"/>
            <a:endCxn id="65" idx="1"/>
          </p:cNvCxnSpPr>
          <p:nvPr/>
        </p:nvCxnSpPr>
        <p:spPr>
          <a:xfrm rot="5400000" flipH="1" flipV="1">
            <a:off x="2772569" y="859631"/>
            <a:ext cx="254000" cy="2598738"/>
          </a:xfrm>
          <a:prstGeom prst="line">
            <a:avLst/>
          </a:prstGeom>
          <a:ln w="6350"/>
        </p:spPr>
        <p:style>
          <a:lnRef idx="1">
            <a:schemeClr val="dk1"/>
          </a:lnRef>
          <a:fillRef idx="0">
            <a:schemeClr val="dk1"/>
          </a:fillRef>
          <a:effectRef idx="0">
            <a:schemeClr val="dk1"/>
          </a:effectRef>
          <a:fontRef idx="minor">
            <a:schemeClr val="tx1"/>
          </a:fontRef>
        </p:style>
      </p:cxnSp>
      <p:cxnSp>
        <p:nvCxnSpPr>
          <p:cNvPr id="69" name="Straight Connector 68"/>
          <p:cNvCxnSpPr>
            <a:stCxn id="64" idx="4"/>
            <a:endCxn id="65" idx="3"/>
          </p:cNvCxnSpPr>
          <p:nvPr/>
        </p:nvCxnSpPr>
        <p:spPr>
          <a:xfrm rot="16200000" flipH="1">
            <a:off x="2505869" y="3894931"/>
            <a:ext cx="787400" cy="2598738"/>
          </a:xfrm>
          <a:prstGeom prst="line">
            <a:avLst/>
          </a:prstGeom>
          <a:ln w="6350"/>
        </p:spPr>
        <p:style>
          <a:lnRef idx="1">
            <a:schemeClr val="dk1"/>
          </a:lnRef>
          <a:fillRef idx="0">
            <a:schemeClr val="dk1"/>
          </a:fillRef>
          <a:effectRef idx="0">
            <a:schemeClr val="dk1"/>
          </a:effectRef>
          <a:fontRef idx="minor">
            <a:schemeClr val="tx1"/>
          </a:fontRef>
        </p:style>
      </p:cxnSp>
      <p:sp>
        <p:nvSpPr>
          <p:cNvPr id="2" name="Slide Number Placeholder 1">
            <a:extLst>
              <a:ext uri="{FF2B5EF4-FFF2-40B4-BE49-F238E27FC236}">
                <a16:creationId xmlns:a16="http://schemas.microsoft.com/office/drawing/2014/main" id="{9229EDB4-E106-481F-87A9-3883BAE0AC86}"/>
              </a:ext>
            </a:extLst>
          </p:cNvPr>
          <p:cNvSpPr>
            <a:spLocks noGrp="1"/>
          </p:cNvSpPr>
          <p:nvPr>
            <p:ph type="sldNum" sz="quarter" idx="11"/>
          </p:nvPr>
        </p:nvSpPr>
        <p:spPr/>
        <p:txBody>
          <a:bodyPr/>
          <a:lstStyle/>
          <a:p>
            <a:pPr>
              <a:defRPr/>
            </a:pPr>
            <a:fld id="{FC5B7879-3FBA-B54E-968A-FC666650947C}" type="slidenum">
              <a:rPr lang="en-US" smtClean="0"/>
              <a:pPr>
                <a:defRPr/>
              </a:pPr>
              <a:t>22</a:t>
            </a:fld>
            <a:endParaRPr lang="en-US"/>
          </a:p>
        </p:txBody>
      </p:sp>
    </p:spTree>
    <p:extLst>
      <p:ext uri="{BB962C8B-B14F-4D97-AF65-F5344CB8AC3E}">
        <p14:creationId xmlns:p14="http://schemas.microsoft.com/office/powerpoint/2010/main" val="27385926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ounded Rectangle 149">
            <a:extLst>
              <a:ext uri="{FF2B5EF4-FFF2-40B4-BE49-F238E27FC236}">
                <a16:creationId xmlns:a16="http://schemas.microsoft.com/office/drawing/2014/main" id="{56943FBE-88BA-0C40-8459-C786C98FC24A}"/>
              </a:ext>
            </a:extLst>
          </p:cNvPr>
          <p:cNvSpPr/>
          <p:nvPr/>
        </p:nvSpPr>
        <p:spPr>
          <a:xfrm>
            <a:off x="6623916" y="2159294"/>
            <a:ext cx="1435814" cy="1708210"/>
          </a:xfrm>
          <a:prstGeom prst="roundRect">
            <a:avLst/>
          </a:prstGeom>
          <a:solidFill>
            <a:srgbClr val="CEE2F2"/>
          </a:solid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2" name="Title 1">
            <a:extLst>
              <a:ext uri="{FF2B5EF4-FFF2-40B4-BE49-F238E27FC236}">
                <a16:creationId xmlns:a16="http://schemas.microsoft.com/office/drawing/2014/main" id="{7B109850-92E3-C647-9C81-512F4898D00C}"/>
              </a:ext>
            </a:extLst>
          </p:cNvPr>
          <p:cNvSpPr>
            <a:spLocks noGrp="1"/>
          </p:cNvSpPr>
          <p:nvPr>
            <p:ph type="title"/>
          </p:nvPr>
        </p:nvSpPr>
        <p:spPr/>
        <p:txBody>
          <a:bodyPr/>
          <a:lstStyle/>
          <a:p>
            <a:r>
              <a:rPr lang="en-US" sz="4400" dirty="0">
                <a:latin typeface="Garamond" panose="02020404030301010803" pitchFamily="18" charset="0"/>
              </a:rPr>
              <a:t>Inside a DRAM Chip </a:t>
            </a:r>
          </a:p>
        </p:txBody>
      </p:sp>
      <p:sp>
        <p:nvSpPr>
          <p:cNvPr id="5" name="Rounded Rectangle 4">
            <a:extLst>
              <a:ext uri="{FF2B5EF4-FFF2-40B4-BE49-F238E27FC236}">
                <a16:creationId xmlns:a16="http://schemas.microsoft.com/office/drawing/2014/main" id="{FDCCBA66-40A7-264A-9CEB-C7DC2FB1D5D2}"/>
              </a:ext>
            </a:extLst>
          </p:cNvPr>
          <p:cNvSpPr/>
          <p:nvPr/>
        </p:nvSpPr>
        <p:spPr>
          <a:xfrm>
            <a:off x="1700174" y="5252312"/>
            <a:ext cx="6400800" cy="1075335"/>
          </a:xfrm>
          <a:prstGeom prst="roundRect">
            <a:avLst>
              <a:gd name="adj" fmla="val 7500"/>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mbria" panose="02040503050406030204" pitchFamily="18" charset="0"/>
            </a:endParaRPr>
          </a:p>
        </p:txBody>
      </p:sp>
      <p:sp>
        <p:nvSpPr>
          <p:cNvPr id="7" name="Rounded Rectangle 6">
            <a:extLst>
              <a:ext uri="{FF2B5EF4-FFF2-40B4-BE49-F238E27FC236}">
                <a16:creationId xmlns:a16="http://schemas.microsoft.com/office/drawing/2014/main" id="{B7DF4A09-6AC1-D54B-826B-4AA6989BC403}"/>
              </a:ext>
            </a:extLst>
          </p:cNvPr>
          <p:cNvSpPr/>
          <p:nvPr/>
        </p:nvSpPr>
        <p:spPr>
          <a:xfrm>
            <a:off x="2004974" y="5491885"/>
            <a:ext cx="609600" cy="670804"/>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mbria" panose="02040503050406030204" pitchFamily="18" charset="0"/>
            </a:endParaRPr>
          </a:p>
        </p:txBody>
      </p:sp>
      <p:sp>
        <p:nvSpPr>
          <p:cNvPr id="8" name="Rounded Rectangle 7">
            <a:extLst>
              <a:ext uri="{FF2B5EF4-FFF2-40B4-BE49-F238E27FC236}">
                <a16:creationId xmlns:a16="http://schemas.microsoft.com/office/drawing/2014/main" id="{43E3C8A5-4803-0544-B146-B9C76582B36D}"/>
              </a:ext>
            </a:extLst>
          </p:cNvPr>
          <p:cNvSpPr/>
          <p:nvPr/>
        </p:nvSpPr>
        <p:spPr>
          <a:xfrm>
            <a:off x="2667914" y="5491885"/>
            <a:ext cx="609600" cy="670804"/>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mbria" panose="02040503050406030204" pitchFamily="18" charset="0"/>
            </a:endParaRPr>
          </a:p>
        </p:txBody>
      </p:sp>
      <p:sp>
        <p:nvSpPr>
          <p:cNvPr id="9" name="Rounded Rectangle 8">
            <a:extLst>
              <a:ext uri="{FF2B5EF4-FFF2-40B4-BE49-F238E27FC236}">
                <a16:creationId xmlns:a16="http://schemas.microsoft.com/office/drawing/2014/main" id="{7B1CDDF2-18BF-C34A-9544-FDBB6B4BB74B}"/>
              </a:ext>
            </a:extLst>
          </p:cNvPr>
          <p:cNvSpPr/>
          <p:nvPr/>
        </p:nvSpPr>
        <p:spPr>
          <a:xfrm>
            <a:off x="3342284" y="5491885"/>
            <a:ext cx="609600" cy="670804"/>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mbria" panose="02040503050406030204" pitchFamily="18" charset="0"/>
            </a:endParaRPr>
          </a:p>
        </p:txBody>
      </p:sp>
      <p:sp>
        <p:nvSpPr>
          <p:cNvPr id="10" name="Rounded Rectangle 9">
            <a:extLst>
              <a:ext uri="{FF2B5EF4-FFF2-40B4-BE49-F238E27FC236}">
                <a16:creationId xmlns:a16="http://schemas.microsoft.com/office/drawing/2014/main" id="{A860C73B-FA2B-C04D-B1A7-9BD39A6E0749}"/>
              </a:ext>
            </a:extLst>
          </p:cNvPr>
          <p:cNvSpPr/>
          <p:nvPr/>
        </p:nvSpPr>
        <p:spPr>
          <a:xfrm>
            <a:off x="3997604" y="5491885"/>
            <a:ext cx="609600" cy="670804"/>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mbria" panose="02040503050406030204" pitchFamily="18" charset="0"/>
            </a:endParaRPr>
          </a:p>
        </p:txBody>
      </p:sp>
      <p:sp>
        <p:nvSpPr>
          <p:cNvPr id="11" name="Rounded Rectangle 10">
            <a:extLst>
              <a:ext uri="{FF2B5EF4-FFF2-40B4-BE49-F238E27FC236}">
                <a16:creationId xmlns:a16="http://schemas.microsoft.com/office/drawing/2014/main" id="{BBB61902-13B3-5340-A607-1EF2E98F134E}"/>
              </a:ext>
            </a:extLst>
          </p:cNvPr>
          <p:cNvSpPr/>
          <p:nvPr/>
        </p:nvSpPr>
        <p:spPr>
          <a:xfrm>
            <a:off x="5228234" y="5491885"/>
            <a:ext cx="609600" cy="670804"/>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mbria" panose="02040503050406030204" pitchFamily="18" charset="0"/>
            </a:endParaRPr>
          </a:p>
        </p:txBody>
      </p:sp>
      <p:sp>
        <p:nvSpPr>
          <p:cNvPr id="12" name="Rounded Rectangle 11">
            <a:extLst>
              <a:ext uri="{FF2B5EF4-FFF2-40B4-BE49-F238E27FC236}">
                <a16:creationId xmlns:a16="http://schemas.microsoft.com/office/drawing/2014/main" id="{1381E661-C1D4-7745-BF5D-B05F987670AE}"/>
              </a:ext>
            </a:extLst>
          </p:cNvPr>
          <p:cNvSpPr/>
          <p:nvPr/>
        </p:nvSpPr>
        <p:spPr>
          <a:xfrm>
            <a:off x="5891174" y="5491885"/>
            <a:ext cx="609600" cy="670804"/>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mbria" panose="02040503050406030204" pitchFamily="18" charset="0"/>
            </a:endParaRPr>
          </a:p>
        </p:txBody>
      </p:sp>
      <p:sp>
        <p:nvSpPr>
          <p:cNvPr id="13" name="Rounded Rectangle 12">
            <a:extLst>
              <a:ext uri="{FF2B5EF4-FFF2-40B4-BE49-F238E27FC236}">
                <a16:creationId xmlns:a16="http://schemas.microsoft.com/office/drawing/2014/main" id="{CCB9162B-BC72-284C-9439-D08D6340D7D6}"/>
              </a:ext>
            </a:extLst>
          </p:cNvPr>
          <p:cNvSpPr/>
          <p:nvPr/>
        </p:nvSpPr>
        <p:spPr>
          <a:xfrm>
            <a:off x="6565544" y="5491885"/>
            <a:ext cx="609600" cy="670804"/>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mbria" panose="02040503050406030204" pitchFamily="18" charset="0"/>
            </a:endParaRPr>
          </a:p>
        </p:txBody>
      </p:sp>
      <p:sp>
        <p:nvSpPr>
          <p:cNvPr id="14" name="Rounded Rectangle 13">
            <a:extLst>
              <a:ext uri="{FF2B5EF4-FFF2-40B4-BE49-F238E27FC236}">
                <a16:creationId xmlns:a16="http://schemas.microsoft.com/office/drawing/2014/main" id="{97F8B094-7615-4742-963F-2FFC1562F1B8}"/>
              </a:ext>
            </a:extLst>
          </p:cNvPr>
          <p:cNvSpPr/>
          <p:nvPr/>
        </p:nvSpPr>
        <p:spPr>
          <a:xfrm>
            <a:off x="7220864" y="5491885"/>
            <a:ext cx="609600" cy="670804"/>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mbria" panose="02040503050406030204" pitchFamily="18" charset="0"/>
            </a:endParaRPr>
          </a:p>
        </p:txBody>
      </p:sp>
      <p:cxnSp>
        <p:nvCxnSpPr>
          <p:cNvPr id="16" name="Straight Connector 15">
            <a:extLst>
              <a:ext uri="{FF2B5EF4-FFF2-40B4-BE49-F238E27FC236}">
                <a16:creationId xmlns:a16="http://schemas.microsoft.com/office/drawing/2014/main" id="{3F0E52E3-9455-3F45-BBEE-2E5519A501D5}"/>
              </a:ext>
            </a:extLst>
          </p:cNvPr>
          <p:cNvCxnSpPr/>
          <p:nvPr/>
        </p:nvCxnSpPr>
        <p:spPr>
          <a:xfrm flipH="1" flipV="1">
            <a:off x="2853353" y="4181490"/>
            <a:ext cx="1144251" cy="1295400"/>
          </a:xfrm>
          <a:prstGeom prst="line">
            <a:avLst/>
          </a:prstGeom>
          <a:ln w="19050">
            <a:solidFill>
              <a:schemeClr val="accent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2D51562-7BA6-7F49-AF5A-F31DF6DD9F0C}"/>
              </a:ext>
            </a:extLst>
          </p:cNvPr>
          <p:cNvCxnSpPr>
            <a:cxnSpLocks/>
          </p:cNvCxnSpPr>
          <p:nvPr/>
        </p:nvCxnSpPr>
        <p:spPr>
          <a:xfrm flipV="1">
            <a:off x="4607204" y="4119658"/>
            <a:ext cx="1741170" cy="1357232"/>
          </a:xfrm>
          <a:prstGeom prst="line">
            <a:avLst/>
          </a:prstGeom>
          <a:ln w="19050">
            <a:solidFill>
              <a:schemeClr val="accent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911B9448-A4DC-5546-8EB6-661432ED7C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8574" y="5476890"/>
            <a:ext cx="685800" cy="685800"/>
          </a:xfrm>
          <a:prstGeom prst="rect">
            <a:avLst/>
          </a:prstGeom>
        </p:spPr>
      </p:pic>
      <p:sp>
        <p:nvSpPr>
          <p:cNvPr id="20" name="Rectangle 19">
            <a:extLst>
              <a:ext uri="{FF2B5EF4-FFF2-40B4-BE49-F238E27FC236}">
                <a16:creationId xmlns:a16="http://schemas.microsoft.com/office/drawing/2014/main" id="{3616BF7A-B2D3-414B-BD1D-8F8B715B8920}"/>
              </a:ext>
            </a:extLst>
          </p:cNvPr>
          <p:cNvSpPr/>
          <p:nvPr/>
        </p:nvSpPr>
        <p:spPr>
          <a:xfrm>
            <a:off x="2853353" y="1567519"/>
            <a:ext cx="3354194" cy="2595200"/>
          </a:xfrm>
          <a:prstGeom prst="rect">
            <a:avLst/>
          </a:prstGeom>
          <a:solidFill>
            <a:schemeClr val="bg1">
              <a:lumMod val="75000"/>
            </a:schemeClr>
          </a:solid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latin typeface="Cambria" panose="02040503050406030204" pitchFamily="18" charset="0"/>
            </a:endParaRPr>
          </a:p>
        </p:txBody>
      </p:sp>
      <p:sp>
        <p:nvSpPr>
          <p:cNvPr id="21" name="Rectangle 20">
            <a:extLst>
              <a:ext uri="{FF2B5EF4-FFF2-40B4-BE49-F238E27FC236}">
                <a16:creationId xmlns:a16="http://schemas.microsoft.com/office/drawing/2014/main" id="{19D508FD-33C4-004D-A886-46B4F7BDEB39}"/>
              </a:ext>
            </a:extLst>
          </p:cNvPr>
          <p:cNvSpPr/>
          <p:nvPr/>
        </p:nvSpPr>
        <p:spPr>
          <a:xfrm>
            <a:off x="2920641" y="1402561"/>
            <a:ext cx="3427733" cy="2666639"/>
          </a:xfrm>
          <a:prstGeom prst="rect">
            <a:avLst/>
          </a:prstGeom>
          <a:solidFill>
            <a:schemeClr val="bg1">
              <a:lumMod val="85000"/>
            </a:schemeClr>
          </a:solid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latin typeface="Cambria" panose="02040503050406030204" pitchFamily="18" charset="0"/>
            </a:endParaRPr>
          </a:p>
        </p:txBody>
      </p:sp>
      <p:sp>
        <p:nvSpPr>
          <p:cNvPr id="22" name="Rectangle 21">
            <a:extLst>
              <a:ext uri="{FF2B5EF4-FFF2-40B4-BE49-F238E27FC236}">
                <a16:creationId xmlns:a16="http://schemas.microsoft.com/office/drawing/2014/main" id="{1E76E1C8-C1E0-7C45-A00D-F33C29010305}"/>
              </a:ext>
            </a:extLst>
          </p:cNvPr>
          <p:cNvSpPr/>
          <p:nvPr/>
        </p:nvSpPr>
        <p:spPr>
          <a:xfrm>
            <a:off x="2994180" y="1309043"/>
            <a:ext cx="3421482" cy="2666639"/>
          </a:xfrm>
          <a:prstGeom prst="rect">
            <a:avLst/>
          </a:prstGeom>
          <a:solidFill>
            <a:schemeClr val="bg1">
              <a:lumMod val="95000"/>
            </a:schemeClr>
          </a:solidFill>
          <a:ln w="190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latin typeface="Cambria" panose="02040503050406030204" pitchFamily="18" charset="0"/>
            </a:endParaRPr>
          </a:p>
        </p:txBody>
      </p:sp>
      <p:cxnSp>
        <p:nvCxnSpPr>
          <p:cNvPr id="24" name="Straight Connector 23">
            <a:extLst>
              <a:ext uri="{FF2B5EF4-FFF2-40B4-BE49-F238E27FC236}">
                <a16:creationId xmlns:a16="http://schemas.microsoft.com/office/drawing/2014/main" id="{EB55F072-631E-D54F-95BC-29BFD04F8E3B}"/>
              </a:ext>
            </a:extLst>
          </p:cNvPr>
          <p:cNvCxnSpPr>
            <a:cxnSpLocks/>
          </p:cNvCxnSpPr>
          <p:nvPr/>
        </p:nvCxnSpPr>
        <p:spPr>
          <a:xfrm>
            <a:off x="5398817" y="1567517"/>
            <a:ext cx="0" cy="2120285"/>
          </a:xfrm>
          <a:prstGeom prst="line">
            <a:avLst/>
          </a:prstGeom>
          <a:ln w="1905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83D66D4-F9EB-9F42-93CA-23968745B142}"/>
              </a:ext>
            </a:extLst>
          </p:cNvPr>
          <p:cNvCxnSpPr>
            <a:cxnSpLocks/>
          </p:cNvCxnSpPr>
          <p:nvPr/>
        </p:nvCxnSpPr>
        <p:spPr>
          <a:xfrm>
            <a:off x="4995341" y="1567517"/>
            <a:ext cx="0" cy="2120285"/>
          </a:xfrm>
          <a:prstGeom prst="line">
            <a:avLst/>
          </a:prstGeom>
          <a:ln w="1905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08279288-A8D4-6646-91E0-3EF544EBC756}"/>
              </a:ext>
            </a:extLst>
          </p:cNvPr>
          <p:cNvCxnSpPr>
            <a:cxnSpLocks/>
          </p:cNvCxnSpPr>
          <p:nvPr/>
        </p:nvCxnSpPr>
        <p:spPr>
          <a:xfrm>
            <a:off x="4591865" y="1567517"/>
            <a:ext cx="0" cy="2103120"/>
          </a:xfrm>
          <a:prstGeom prst="line">
            <a:avLst/>
          </a:prstGeom>
          <a:ln w="1905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39D6184-B9B0-9D41-965F-E5332FF87619}"/>
              </a:ext>
            </a:extLst>
          </p:cNvPr>
          <p:cNvCxnSpPr>
            <a:cxnSpLocks/>
          </p:cNvCxnSpPr>
          <p:nvPr/>
        </p:nvCxnSpPr>
        <p:spPr>
          <a:xfrm>
            <a:off x="4188388" y="1567517"/>
            <a:ext cx="0" cy="2103120"/>
          </a:xfrm>
          <a:prstGeom prst="line">
            <a:avLst/>
          </a:prstGeom>
          <a:ln w="1905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81B7A9F-63AF-0647-BBA3-0289230A2C33}"/>
              </a:ext>
            </a:extLst>
          </p:cNvPr>
          <p:cNvCxnSpPr>
            <a:cxnSpLocks/>
          </p:cNvCxnSpPr>
          <p:nvPr/>
        </p:nvCxnSpPr>
        <p:spPr>
          <a:xfrm>
            <a:off x="3784508" y="1567518"/>
            <a:ext cx="0" cy="2120284"/>
          </a:xfrm>
          <a:prstGeom prst="line">
            <a:avLst/>
          </a:prstGeom>
          <a:ln w="1905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D861A8B-C7CE-B749-BEC2-B02BAF3F4329}"/>
              </a:ext>
            </a:extLst>
          </p:cNvPr>
          <p:cNvCxnSpPr>
            <a:cxnSpLocks/>
            <a:endCxn id="96" idx="2"/>
          </p:cNvCxnSpPr>
          <p:nvPr/>
        </p:nvCxnSpPr>
        <p:spPr>
          <a:xfrm>
            <a:off x="5801889" y="1567517"/>
            <a:ext cx="25862" cy="2112011"/>
          </a:xfrm>
          <a:prstGeom prst="line">
            <a:avLst/>
          </a:prstGeom>
          <a:ln w="1905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62FA42EC-DC60-F74D-9F5E-34FD5DEAB651}"/>
              </a:ext>
            </a:extLst>
          </p:cNvPr>
          <p:cNvCxnSpPr>
            <a:cxnSpLocks/>
          </p:cNvCxnSpPr>
          <p:nvPr/>
        </p:nvCxnSpPr>
        <p:spPr>
          <a:xfrm>
            <a:off x="3601043" y="1843336"/>
            <a:ext cx="2492519" cy="0"/>
          </a:xfrm>
          <a:prstGeom prst="line">
            <a:avLst/>
          </a:prstGeom>
          <a:ln w="190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067D720-606F-CD4D-A504-1F7CF254C9A7}"/>
              </a:ext>
            </a:extLst>
          </p:cNvPr>
          <p:cNvCxnSpPr>
            <a:cxnSpLocks/>
          </p:cNvCxnSpPr>
          <p:nvPr/>
        </p:nvCxnSpPr>
        <p:spPr>
          <a:xfrm>
            <a:off x="3601043" y="2247214"/>
            <a:ext cx="2492519" cy="0"/>
          </a:xfrm>
          <a:prstGeom prst="line">
            <a:avLst/>
          </a:prstGeom>
          <a:ln w="190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AD3D9D3-9F70-E143-ACB8-86671FBD1E38}"/>
              </a:ext>
            </a:extLst>
          </p:cNvPr>
          <p:cNvCxnSpPr>
            <a:cxnSpLocks/>
          </p:cNvCxnSpPr>
          <p:nvPr/>
        </p:nvCxnSpPr>
        <p:spPr>
          <a:xfrm>
            <a:off x="3601043" y="2650039"/>
            <a:ext cx="2492519" cy="0"/>
          </a:xfrm>
          <a:prstGeom prst="line">
            <a:avLst/>
          </a:prstGeom>
          <a:ln w="190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978E5FD8-2D55-544A-B04E-F996DF91CC95}"/>
              </a:ext>
            </a:extLst>
          </p:cNvPr>
          <p:cNvCxnSpPr>
            <a:cxnSpLocks/>
          </p:cNvCxnSpPr>
          <p:nvPr/>
        </p:nvCxnSpPr>
        <p:spPr>
          <a:xfrm>
            <a:off x="3592813" y="3136905"/>
            <a:ext cx="2500749" cy="0"/>
          </a:xfrm>
          <a:prstGeom prst="line">
            <a:avLst/>
          </a:prstGeom>
          <a:ln w="190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68" name="Group 167">
            <a:extLst>
              <a:ext uri="{FF2B5EF4-FFF2-40B4-BE49-F238E27FC236}">
                <a16:creationId xmlns:a16="http://schemas.microsoft.com/office/drawing/2014/main" id="{23696145-28F9-354D-B7DB-5FA455E67434}"/>
              </a:ext>
            </a:extLst>
          </p:cNvPr>
          <p:cNvGrpSpPr/>
          <p:nvPr/>
        </p:nvGrpSpPr>
        <p:grpSpPr>
          <a:xfrm>
            <a:off x="3643816" y="1715948"/>
            <a:ext cx="2331421" cy="1554675"/>
            <a:chOff x="3643816" y="1715948"/>
            <a:chExt cx="2331421" cy="1554675"/>
          </a:xfrm>
        </p:grpSpPr>
        <p:sp>
          <p:nvSpPr>
            <p:cNvPr id="46" name="Oval 45">
              <a:extLst>
                <a:ext uri="{FF2B5EF4-FFF2-40B4-BE49-F238E27FC236}">
                  <a16:creationId xmlns:a16="http://schemas.microsoft.com/office/drawing/2014/main" id="{E38F8ACB-5E7D-A14F-A869-A4648FE70728}"/>
                </a:ext>
              </a:extLst>
            </p:cNvPr>
            <p:cNvSpPr>
              <a:spLocks noChangeAspect="1"/>
            </p:cNvSpPr>
            <p:nvPr/>
          </p:nvSpPr>
          <p:spPr>
            <a:xfrm>
              <a:off x="4058935" y="1716752"/>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47" name="Oval 46">
              <a:extLst>
                <a:ext uri="{FF2B5EF4-FFF2-40B4-BE49-F238E27FC236}">
                  <a16:creationId xmlns:a16="http://schemas.microsoft.com/office/drawing/2014/main" id="{D4245364-356F-B942-B770-5E3463DA006E}"/>
                </a:ext>
              </a:extLst>
            </p:cNvPr>
            <p:cNvSpPr>
              <a:spLocks noChangeAspect="1"/>
            </p:cNvSpPr>
            <p:nvPr/>
          </p:nvSpPr>
          <p:spPr>
            <a:xfrm>
              <a:off x="4462412" y="1716752"/>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48" name="Oval 47">
              <a:extLst>
                <a:ext uri="{FF2B5EF4-FFF2-40B4-BE49-F238E27FC236}">
                  <a16:creationId xmlns:a16="http://schemas.microsoft.com/office/drawing/2014/main" id="{8AF31CDD-50CA-D448-A8B8-704F46D9DB5C}"/>
                </a:ext>
              </a:extLst>
            </p:cNvPr>
            <p:cNvSpPr>
              <a:spLocks noChangeAspect="1"/>
            </p:cNvSpPr>
            <p:nvPr/>
          </p:nvSpPr>
          <p:spPr>
            <a:xfrm>
              <a:off x="4865888" y="1716752"/>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49" name="Oval 48">
              <a:extLst>
                <a:ext uri="{FF2B5EF4-FFF2-40B4-BE49-F238E27FC236}">
                  <a16:creationId xmlns:a16="http://schemas.microsoft.com/office/drawing/2014/main" id="{04FE45CD-E763-BD47-95F1-CEF3330616BE}"/>
                </a:ext>
              </a:extLst>
            </p:cNvPr>
            <p:cNvSpPr>
              <a:spLocks noChangeAspect="1"/>
            </p:cNvSpPr>
            <p:nvPr/>
          </p:nvSpPr>
          <p:spPr>
            <a:xfrm>
              <a:off x="5269364" y="1716752"/>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50" name="Oval 49">
              <a:extLst>
                <a:ext uri="{FF2B5EF4-FFF2-40B4-BE49-F238E27FC236}">
                  <a16:creationId xmlns:a16="http://schemas.microsoft.com/office/drawing/2014/main" id="{F2F9A2F3-02E7-8146-A233-9F47F9C23407}"/>
                </a:ext>
              </a:extLst>
            </p:cNvPr>
            <p:cNvSpPr>
              <a:spLocks noChangeAspect="1"/>
            </p:cNvSpPr>
            <p:nvPr/>
          </p:nvSpPr>
          <p:spPr>
            <a:xfrm>
              <a:off x="3655459" y="1716753"/>
              <a:ext cx="274320" cy="273515"/>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51" name="Oval 50">
              <a:extLst>
                <a:ext uri="{FF2B5EF4-FFF2-40B4-BE49-F238E27FC236}">
                  <a16:creationId xmlns:a16="http://schemas.microsoft.com/office/drawing/2014/main" id="{E0435125-C591-F14C-92BC-6856AD971AF0}"/>
                </a:ext>
              </a:extLst>
            </p:cNvPr>
            <p:cNvSpPr>
              <a:spLocks noChangeAspect="1"/>
            </p:cNvSpPr>
            <p:nvPr/>
          </p:nvSpPr>
          <p:spPr>
            <a:xfrm>
              <a:off x="4047292" y="2127074"/>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52" name="Oval 51">
              <a:extLst>
                <a:ext uri="{FF2B5EF4-FFF2-40B4-BE49-F238E27FC236}">
                  <a16:creationId xmlns:a16="http://schemas.microsoft.com/office/drawing/2014/main" id="{F3FB8EC1-92AA-B547-A2B0-B055E97AD708}"/>
                </a:ext>
              </a:extLst>
            </p:cNvPr>
            <p:cNvSpPr>
              <a:spLocks noChangeAspect="1"/>
            </p:cNvSpPr>
            <p:nvPr/>
          </p:nvSpPr>
          <p:spPr>
            <a:xfrm>
              <a:off x="4450769" y="2127074"/>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53" name="Oval 52">
              <a:extLst>
                <a:ext uri="{FF2B5EF4-FFF2-40B4-BE49-F238E27FC236}">
                  <a16:creationId xmlns:a16="http://schemas.microsoft.com/office/drawing/2014/main" id="{00925BCF-7BF5-A545-844E-0D9AC28DD470}"/>
                </a:ext>
              </a:extLst>
            </p:cNvPr>
            <p:cNvSpPr>
              <a:spLocks noChangeAspect="1"/>
            </p:cNvSpPr>
            <p:nvPr/>
          </p:nvSpPr>
          <p:spPr>
            <a:xfrm>
              <a:off x="4854245" y="2127074"/>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54" name="Oval 53">
              <a:extLst>
                <a:ext uri="{FF2B5EF4-FFF2-40B4-BE49-F238E27FC236}">
                  <a16:creationId xmlns:a16="http://schemas.microsoft.com/office/drawing/2014/main" id="{307E1D6F-65E5-EF41-B5B6-AF2D1629845E}"/>
                </a:ext>
              </a:extLst>
            </p:cNvPr>
            <p:cNvSpPr>
              <a:spLocks noChangeAspect="1"/>
            </p:cNvSpPr>
            <p:nvPr/>
          </p:nvSpPr>
          <p:spPr>
            <a:xfrm>
              <a:off x="5257721" y="2127074"/>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55" name="Oval 54">
              <a:extLst>
                <a:ext uri="{FF2B5EF4-FFF2-40B4-BE49-F238E27FC236}">
                  <a16:creationId xmlns:a16="http://schemas.microsoft.com/office/drawing/2014/main" id="{E06D5432-6872-0545-A453-F6C3C210C307}"/>
                </a:ext>
              </a:extLst>
            </p:cNvPr>
            <p:cNvSpPr>
              <a:spLocks noChangeAspect="1"/>
            </p:cNvSpPr>
            <p:nvPr/>
          </p:nvSpPr>
          <p:spPr>
            <a:xfrm>
              <a:off x="3643816" y="2127075"/>
              <a:ext cx="274320" cy="273515"/>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56" name="Oval 55">
              <a:extLst>
                <a:ext uri="{FF2B5EF4-FFF2-40B4-BE49-F238E27FC236}">
                  <a16:creationId xmlns:a16="http://schemas.microsoft.com/office/drawing/2014/main" id="{DFCBF30A-9998-EF46-B1C6-D1BD91901DA1}"/>
                </a:ext>
              </a:extLst>
            </p:cNvPr>
            <p:cNvSpPr>
              <a:spLocks noChangeAspect="1"/>
            </p:cNvSpPr>
            <p:nvPr/>
          </p:nvSpPr>
          <p:spPr>
            <a:xfrm>
              <a:off x="4050119" y="2549812"/>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57" name="Oval 56">
              <a:extLst>
                <a:ext uri="{FF2B5EF4-FFF2-40B4-BE49-F238E27FC236}">
                  <a16:creationId xmlns:a16="http://schemas.microsoft.com/office/drawing/2014/main" id="{E5E937F9-94DC-F742-BEC2-250A24202A08}"/>
                </a:ext>
              </a:extLst>
            </p:cNvPr>
            <p:cNvSpPr>
              <a:spLocks noChangeAspect="1"/>
            </p:cNvSpPr>
            <p:nvPr/>
          </p:nvSpPr>
          <p:spPr>
            <a:xfrm>
              <a:off x="4453596" y="2549812"/>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58" name="Oval 57">
              <a:extLst>
                <a:ext uri="{FF2B5EF4-FFF2-40B4-BE49-F238E27FC236}">
                  <a16:creationId xmlns:a16="http://schemas.microsoft.com/office/drawing/2014/main" id="{52068133-FFBE-8840-855B-2FE91FEA4572}"/>
                </a:ext>
              </a:extLst>
            </p:cNvPr>
            <p:cNvSpPr>
              <a:spLocks noChangeAspect="1"/>
            </p:cNvSpPr>
            <p:nvPr/>
          </p:nvSpPr>
          <p:spPr>
            <a:xfrm>
              <a:off x="4857072" y="2549812"/>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59" name="Oval 58">
              <a:extLst>
                <a:ext uri="{FF2B5EF4-FFF2-40B4-BE49-F238E27FC236}">
                  <a16:creationId xmlns:a16="http://schemas.microsoft.com/office/drawing/2014/main" id="{03303C3D-E7C0-3442-881C-D1ACD1CB8B74}"/>
                </a:ext>
              </a:extLst>
            </p:cNvPr>
            <p:cNvSpPr>
              <a:spLocks noChangeAspect="1"/>
            </p:cNvSpPr>
            <p:nvPr/>
          </p:nvSpPr>
          <p:spPr>
            <a:xfrm>
              <a:off x="5260548" y="2549812"/>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60" name="Oval 59">
              <a:extLst>
                <a:ext uri="{FF2B5EF4-FFF2-40B4-BE49-F238E27FC236}">
                  <a16:creationId xmlns:a16="http://schemas.microsoft.com/office/drawing/2014/main" id="{C94B7227-728C-7047-838B-A1C715886EBB}"/>
                </a:ext>
              </a:extLst>
            </p:cNvPr>
            <p:cNvSpPr>
              <a:spLocks noChangeAspect="1"/>
            </p:cNvSpPr>
            <p:nvPr/>
          </p:nvSpPr>
          <p:spPr>
            <a:xfrm>
              <a:off x="3646643" y="2549813"/>
              <a:ext cx="274320" cy="273515"/>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72" name="Oval 71">
              <a:extLst>
                <a:ext uri="{FF2B5EF4-FFF2-40B4-BE49-F238E27FC236}">
                  <a16:creationId xmlns:a16="http://schemas.microsoft.com/office/drawing/2014/main" id="{2D4DEA64-F858-A44F-B99A-FA3B67AAE5CB}"/>
                </a:ext>
              </a:extLst>
            </p:cNvPr>
            <p:cNvSpPr>
              <a:spLocks noChangeAspect="1"/>
            </p:cNvSpPr>
            <p:nvPr/>
          </p:nvSpPr>
          <p:spPr>
            <a:xfrm>
              <a:off x="4059095" y="2990368"/>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73" name="Oval 72">
              <a:extLst>
                <a:ext uri="{FF2B5EF4-FFF2-40B4-BE49-F238E27FC236}">
                  <a16:creationId xmlns:a16="http://schemas.microsoft.com/office/drawing/2014/main" id="{4C7038F2-E14E-1842-99C8-FFDC6A58319C}"/>
                </a:ext>
              </a:extLst>
            </p:cNvPr>
            <p:cNvSpPr>
              <a:spLocks noChangeAspect="1"/>
            </p:cNvSpPr>
            <p:nvPr/>
          </p:nvSpPr>
          <p:spPr>
            <a:xfrm>
              <a:off x="4462572" y="2990368"/>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74" name="Oval 73">
              <a:extLst>
                <a:ext uri="{FF2B5EF4-FFF2-40B4-BE49-F238E27FC236}">
                  <a16:creationId xmlns:a16="http://schemas.microsoft.com/office/drawing/2014/main" id="{8A2CF2FB-61D3-3F4D-B6F3-82FEA1A3B50C}"/>
                </a:ext>
              </a:extLst>
            </p:cNvPr>
            <p:cNvSpPr>
              <a:spLocks noChangeAspect="1"/>
            </p:cNvSpPr>
            <p:nvPr/>
          </p:nvSpPr>
          <p:spPr>
            <a:xfrm>
              <a:off x="4866048" y="2990368"/>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75" name="Oval 74">
              <a:extLst>
                <a:ext uri="{FF2B5EF4-FFF2-40B4-BE49-F238E27FC236}">
                  <a16:creationId xmlns:a16="http://schemas.microsoft.com/office/drawing/2014/main" id="{576C9905-6B4B-A94C-A6AF-0FB327863FC8}"/>
                </a:ext>
              </a:extLst>
            </p:cNvPr>
            <p:cNvSpPr>
              <a:spLocks noChangeAspect="1"/>
            </p:cNvSpPr>
            <p:nvPr/>
          </p:nvSpPr>
          <p:spPr>
            <a:xfrm>
              <a:off x="5269524" y="2990368"/>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76" name="Oval 75">
              <a:extLst>
                <a:ext uri="{FF2B5EF4-FFF2-40B4-BE49-F238E27FC236}">
                  <a16:creationId xmlns:a16="http://schemas.microsoft.com/office/drawing/2014/main" id="{0EB01E54-2C5F-7047-AD8D-69D27682643F}"/>
                </a:ext>
              </a:extLst>
            </p:cNvPr>
            <p:cNvSpPr>
              <a:spLocks noChangeAspect="1"/>
            </p:cNvSpPr>
            <p:nvPr/>
          </p:nvSpPr>
          <p:spPr>
            <a:xfrm>
              <a:off x="3655619" y="2990369"/>
              <a:ext cx="274320" cy="273515"/>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77" name="Oval 76">
              <a:extLst>
                <a:ext uri="{FF2B5EF4-FFF2-40B4-BE49-F238E27FC236}">
                  <a16:creationId xmlns:a16="http://schemas.microsoft.com/office/drawing/2014/main" id="{BF0BFBB8-465E-CE49-9F0E-B040E395DE6A}"/>
                </a:ext>
              </a:extLst>
            </p:cNvPr>
            <p:cNvSpPr>
              <a:spLocks noChangeAspect="1"/>
            </p:cNvSpPr>
            <p:nvPr/>
          </p:nvSpPr>
          <p:spPr>
            <a:xfrm>
              <a:off x="5700110" y="1715948"/>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78" name="Oval 77">
              <a:extLst>
                <a:ext uri="{FF2B5EF4-FFF2-40B4-BE49-F238E27FC236}">
                  <a16:creationId xmlns:a16="http://schemas.microsoft.com/office/drawing/2014/main" id="{04E07FC5-7D6F-7A4E-B10B-B92C70D783C7}"/>
                </a:ext>
              </a:extLst>
            </p:cNvPr>
            <p:cNvSpPr>
              <a:spLocks noChangeAspect="1"/>
            </p:cNvSpPr>
            <p:nvPr/>
          </p:nvSpPr>
          <p:spPr>
            <a:xfrm>
              <a:off x="5688467" y="2126270"/>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79" name="Oval 78">
              <a:extLst>
                <a:ext uri="{FF2B5EF4-FFF2-40B4-BE49-F238E27FC236}">
                  <a16:creationId xmlns:a16="http://schemas.microsoft.com/office/drawing/2014/main" id="{8E8F7BED-5826-384B-956B-0C949000B887}"/>
                </a:ext>
              </a:extLst>
            </p:cNvPr>
            <p:cNvSpPr>
              <a:spLocks noChangeAspect="1"/>
            </p:cNvSpPr>
            <p:nvPr/>
          </p:nvSpPr>
          <p:spPr>
            <a:xfrm>
              <a:off x="5691294" y="2549008"/>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80" name="Oval 79">
              <a:extLst>
                <a:ext uri="{FF2B5EF4-FFF2-40B4-BE49-F238E27FC236}">
                  <a16:creationId xmlns:a16="http://schemas.microsoft.com/office/drawing/2014/main" id="{8D03E338-5E29-8143-83BF-C45298D05C4B}"/>
                </a:ext>
              </a:extLst>
            </p:cNvPr>
            <p:cNvSpPr>
              <a:spLocks noChangeAspect="1"/>
            </p:cNvSpPr>
            <p:nvPr/>
          </p:nvSpPr>
          <p:spPr>
            <a:xfrm>
              <a:off x="5678405" y="2996303"/>
              <a:ext cx="275127" cy="274320"/>
            </a:xfrm>
            <a:prstGeom prst="ellipse">
              <a:avLst/>
            </a:prstGeom>
            <a:solidFill>
              <a:srgbClr val="8DBAE3"/>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grpSp>
      <p:cxnSp>
        <p:nvCxnSpPr>
          <p:cNvPr id="102" name="Straight Connector 101">
            <a:extLst>
              <a:ext uri="{FF2B5EF4-FFF2-40B4-BE49-F238E27FC236}">
                <a16:creationId xmlns:a16="http://schemas.microsoft.com/office/drawing/2014/main" id="{AA6A1856-AEE7-A243-B70B-EBAD03EEA3FF}"/>
              </a:ext>
            </a:extLst>
          </p:cNvPr>
          <p:cNvCxnSpPr>
            <a:cxnSpLocks/>
          </p:cNvCxnSpPr>
          <p:nvPr/>
        </p:nvCxnSpPr>
        <p:spPr>
          <a:xfrm flipV="1">
            <a:off x="5844255" y="2234793"/>
            <a:ext cx="879073" cy="733439"/>
          </a:xfrm>
          <a:prstGeom prst="line">
            <a:avLst/>
          </a:prstGeom>
          <a:ln w="19050">
            <a:solidFill>
              <a:schemeClr val="accent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46E1673D-E1FD-1A46-8A86-A4CA2E871F0E}"/>
              </a:ext>
            </a:extLst>
          </p:cNvPr>
          <p:cNvCxnSpPr>
            <a:cxnSpLocks/>
          </p:cNvCxnSpPr>
          <p:nvPr/>
        </p:nvCxnSpPr>
        <p:spPr>
          <a:xfrm>
            <a:off x="5842830" y="3268351"/>
            <a:ext cx="781086" cy="452744"/>
          </a:xfrm>
          <a:prstGeom prst="line">
            <a:avLst/>
          </a:prstGeom>
          <a:ln w="19050">
            <a:solidFill>
              <a:schemeClr val="accent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3" name="Rectangle 112">
            <a:extLst>
              <a:ext uri="{FF2B5EF4-FFF2-40B4-BE49-F238E27FC236}">
                <a16:creationId xmlns:a16="http://schemas.microsoft.com/office/drawing/2014/main" id="{F385E4B5-77F7-9644-BF22-0AD50171E5DF}"/>
              </a:ext>
            </a:extLst>
          </p:cNvPr>
          <p:cNvSpPr/>
          <p:nvPr/>
        </p:nvSpPr>
        <p:spPr>
          <a:xfrm>
            <a:off x="8009266" y="2384925"/>
            <a:ext cx="1171603" cy="584775"/>
          </a:xfrm>
          <a:prstGeom prst="rect">
            <a:avLst/>
          </a:prstGeom>
        </p:spPr>
        <p:txBody>
          <a:bodyPr wrap="none">
            <a:spAutoFit/>
          </a:bodyPr>
          <a:lstStyle/>
          <a:p>
            <a:pPr algn="ctr"/>
            <a:r>
              <a:rPr lang="en-US" sz="1600" b="1" dirty="0">
                <a:latin typeface="Cambria" panose="02040503050406030204" pitchFamily="18" charset="0"/>
                <a:cs typeface="Arial" panose="020B0604020202020204" pitchFamily="34" charset="0"/>
              </a:rPr>
              <a:t>Access </a:t>
            </a:r>
          </a:p>
          <a:p>
            <a:pPr algn="ctr"/>
            <a:r>
              <a:rPr lang="en-US" sz="1600" b="1" dirty="0">
                <a:latin typeface="Cambria" panose="02040503050406030204" pitchFamily="18" charset="0"/>
                <a:cs typeface="Arial" panose="020B0604020202020204" pitchFamily="34" charset="0"/>
              </a:rPr>
              <a:t>Transistor</a:t>
            </a:r>
          </a:p>
        </p:txBody>
      </p:sp>
      <p:cxnSp>
        <p:nvCxnSpPr>
          <p:cNvPr id="114" name="Curved Connector 113">
            <a:extLst>
              <a:ext uri="{FF2B5EF4-FFF2-40B4-BE49-F238E27FC236}">
                <a16:creationId xmlns:a16="http://schemas.microsoft.com/office/drawing/2014/main" id="{989F1745-1C13-6644-8CD4-E608166F0117}"/>
              </a:ext>
            </a:extLst>
          </p:cNvPr>
          <p:cNvCxnSpPr>
            <a:cxnSpLocks/>
          </p:cNvCxnSpPr>
          <p:nvPr/>
        </p:nvCxnSpPr>
        <p:spPr>
          <a:xfrm rot="10800000" flipV="1">
            <a:off x="7581725" y="2659802"/>
            <a:ext cx="737464" cy="173017"/>
          </a:xfrm>
          <a:prstGeom prst="curvedConnector3">
            <a:avLst/>
          </a:prstGeom>
          <a:ln w="19050">
            <a:solidFill>
              <a:schemeClr val="accent2"/>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15" name="Rectangle 114">
            <a:extLst>
              <a:ext uri="{FF2B5EF4-FFF2-40B4-BE49-F238E27FC236}">
                <a16:creationId xmlns:a16="http://schemas.microsoft.com/office/drawing/2014/main" id="{553EFAFD-AC09-9046-971C-C3524C4B6471}"/>
              </a:ext>
            </a:extLst>
          </p:cNvPr>
          <p:cNvSpPr/>
          <p:nvPr/>
        </p:nvSpPr>
        <p:spPr>
          <a:xfrm>
            <a:off x="7094187" y="3963601"/>
            <a:ext cx="1089144" cy="584775"/>
          </a:xfrm>
          <a:prstGeom prst="rect">
            <a:avLst/>
          </a:prstGeom>
        </p:spPr>
        <p:txBody>
          <a:bodyPr wrap="none">
            <a:spAutoFit/>
          </a:bodyPr>
          <a:lstStyle/>
          <a:p>
            <a:pPr algn="ctr"/>
            <a:r>
              <a:rPr lang="en-US" sz="1600" b="1" dirty="0">
                <a:latin typeface="Cambria" panose="02040503050406030204" pitchFamily="18" charset="0"/>
                <a:cs typeface="Arial" panose="020B0604020202020204" pitchFamily="34" charset="0"/>
              </a:rPr>
              <a:t>Storage </a:t>
            </a:r>
          </a:p>
          <a:p>
            <a:pPr algn="ctr"/>
            <a:r>
              <a:rPr lang="en-US" sz="1600" b="1" dirty="0">
                <a:latin typeface="Cambria" panose="02040503050406030204" pitchFamily="18" charset="0"/>
                <a:cs typeface="Arial" panose="020B0604020202020204" pitchFamily="34" charset="0"/>
              </a:rPr>
              <a:t>Capacitor</a:t>
            </a:r>
          </a:p>
        </p:txBody>
      </p:sp>
      <p:cxnSp>
        <p:nvCxnSpPr>
          <p:cNvPr id="116" name="Curved Connector 115">
            <a:extLst>
              <a:ext uri="{FF2B5EF4-FFF2-40B4-BE49-F238E27FC236}">
                <a16:creationId xmlns:a16="http://schemas.microsoft.com/office/drawing/2014/main" id="{9C2416E4-85A0-2144-866B-A9048F31510B}"/>
              </a:ext>
            </a:extLst>
          </p:cNvPr>
          <p:cNvCxnSpPr>
            <a:cxnSpLocks/>
            <a:stCxn id="115" idx="1"/>
            <a:endCxn id="124" idx="2"/>
          </p:cNvCxnSpPr>
          <p:nvPr/>
        </p:nvCxnSpPr>
        <p:spPr>
          <a:xfrm rot="10800000">
            <a:off x="6928553" y="3584397"/>
            <a:ext cx="165634" cy="671592"/>
          </a:xfrm>
          <a:prstGeom prst="curvedConnector2">
            <a:avLst/>
          </a:prstGeom>
          <a:ln w="19050">
            <a:solidFill>
              <a:schemeClr val="accent2"/>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126" name="Curved Connector 125">
            <a:extLst>
              <a:ext uri="{FF2B5EF4-FFF2-40B4-BE49-F238E27FC236}">
                <a16:creationId xmlns:a16="http://schemas.microsoft.com/office/drawing/2014/main" id="{D28999CC-54A6-734C-AECF-6CD3E654B59E}"/>
              </a:ext>
            </a:extLst>
          </p:cNvPr>
          <p:cNvCxnSpPr>
            <a:cxnSpLocks/>
            <a:stCxn id="127" idx="3"/>
          </p:cNvCxnSpPr>
          <p:nvPr/>
        </p:nvCxnSpPr>
        <p:spPr>
          <a:xfrm>
            <a:off x="5501710" y="1131417"/>
            <a:ext cx="327306" cy="349222"/>
          </a:xfrm>
          <a:prstGeom prst="curvedConnector2">
            <a:avLst/>
          </a:prstGeom>
          <a:ln w="19050">
            <a:solidFill>
              <a:schemeClr val="accent6"/>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27" name="Rectangle 126">
            <a:extLst>
              <a:ext uri="{FF2B5EF4-FFF2-40B4-BE49-F238E27FC236}">
                <a16:creationId xmlns:a16="http://schemas.microsoft.com/office/drawing/2014/main" id="{FDB95212-DA0C-1743-8FCF-8EE64DC17D66}"/>
              </a:ext>
            </a:extLst>
          </p:cNvPr>
          <p:cNvSpPr/>
          <p:nvPr/>
        </p:nvSpPr>
        <p:spPr>
          <a:xfrm>
            <a:off x="4704697" y="962140"/>
            <a:ext cx="797013" cy="338554"/>
          </a:xfrm>
          <a:prstGeom prst="rect">
            <a:avLst/>
          </a:prstGeom>
        </p:spPr>
        <p:txBody>
          <a:bodyPr wrap="none">
            <a:spAutoFit/>
          </a:bodyPr>
          <a:lstStyle/>
          <a:p>
            <a:r>
              <a:rPr lang="en-US" sz="1600" b="1" i="1" dirty="0">
                <a:solidFill>
                  <a:schemeClr val="accent6"/>
                </a:solidFill>
                <a:latin typeface="Cambria" panose="02040503050406030204" pitchFamily="18" charset="0"/>
                <a:cs typeface="Arial" panose="020B0604020202020204" pitchFamily="34" charset="0"/>
              </a:rPr>
              <a:t>Bitline</a:t>
            </a:r>
          </a:p>
        </p:txBody>
      </p:sp>
      <p:cxnSp>
        <p:nvCxnSpPr>
          <p:cNvPr id="128" name="Curved Connector 127">
            <a:extLst>
              <a:ext uri="{FF2B5EF4-FFF2-40B4-BE49-F238E27FC236}">
                <a16:creationId xmlns:a16="http://schemas.microsoft.com/office/drawing/2014/main" id="{07A5A58C-1971-9543-BA58-11EB33E1A329}"/>
              </a:ext>
            </a:extLst>
          </p:cNvPr>
          <p:cNvCxnSpPr>
            <a:cxnSpLocks/>
            <a:stCxn id="129" idx="1"/>
          </p:cNvCxnSpPr>
          <p:nvPr/>
        </p:nvCxnSpPr>
        <p:spPr>
          <a:xfrm rot="10800000" flipV="1">
            <a:off x="6154698" y="1561842"/>
            <a:ext cx="320497" cy="282334"/>
          </a:xfrm>
          <a:prstGeom prst="curvedConnector3">
            <a:avLst/>
          </a:prstGeom>
          <a:ln w="19050">
            <a:solidFill>
              <a:srgbClr val="C00000"/>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29" name="Rectangle 128">
            <a:extLst>
              <a:ext uri="{FF2B5EF4-FFF2-40B4-BE49-F238E27FC236}">
                <a16:creationId xmlns:a16="http://schemas.microsoft.com/office/drawing/2014/main" id="{1A5DAC68-9EDF-564A-92D9-1455B2912D78}"/>
              </a:ext>
            </a:extLst>
          </p:cNvPr>
          <p:cNvSpPr/>
          <p:nvPr/>
        </p:nvSpPr>
        <p:spPr>
          <a:xfrm>
            <a:off x="6475194" y="1392565"/>
            <a:ext cx="1029256" cy="338554"/>
          </a:xfrm>
          <a:prstGeom prst="rect">
            <a:avLst/>
          </a:prstGeom>
        </p:spPr>
        <p:txBody>
          <a:bodyPr wrap="none">
            <a:spAutoFit/>
          </a:bodyPr>
          <a:lstStyle/>
          <a:p>
            <a:r>
              <a:rPr lang="en-US" sz="1600" b="1" i="1" dirty="0" err="1">
                <a:solidFill>
                  <a:srgbClr val="C00000"/>
                </a:solidFill>
                <a:latin typeface="Cambria" panose="02040503050406030204" pitchFamily="18" charset="0"/>
                <a:cs typeface="Arial" panose="020B0604020202020204" pitchFamily="34" charset="0"/>
              </a:rPr>
              <a:t>Wordline</a:t>
            </a:r>
            <a:endParaRPr lang="en-US" sz="1600" b="1" i="1" dirty="0">
              <a:solidFill>
                <a:srgbClr val="C00000"/>
              </a:solidFill>
              <a:latin typeface="Cambria" panose="02040503050406030204" pitchFamily="18" charset="0"/>
              <a:cs typeface="Arial" panose="020B0604020202020204" pitchFamily="34" charset="0"/>
            </a:endParaRPr>
          </a:p>
        </p:txBody>
      </p:sp>
      <p:grpSp>
        <p:nvGrpSpPr>
          <p:cNvPr id="176" name="Group 175">
            <a:extLst>
              <a:ext uri="{FF2B5EF4-FFF2-40B4-BE49-F238E27FC236}">
                <a16:creationId xmlns:a16="http://schemas.microsoft.com/office/drawing/2014/main" id="{CD7123E7-0497-8A42-8D46-25C93209D69C}"/>
              </a:ext>
            </a:extLst>
          </p:cNvPr>
          <p:cNvGrpSpPr/>
          <p:nvPr/>
        </p:nvGrpSpPr>
        <p:grpSpPr>
          <a:xfrm>
            <a:off x="6823289" y="2234793"/>
            <a:ext cx="1185561" cy="1389125"/>
            <a:chOff x="6823289" y="2234793"/>
            <a:chExt cx="1185561" cy="1389125"/>
          </a:xfrm>
        </p:grpSpPr>
        <p:grpSp>
          <p:nvGrpSpPr>
            <p:cNvPr id="174" name="Group 173">
              <a:extLst>
                <a:ext uri="{FF2B5EF4-FFF2-40B4-BE49-F238E27FC236}">
                  <a16:creationId xmlns:a16="http://schemas.microsoft.com/office/drawing/2014/main" id="{6D31D841-6E68-8448-90F5-FD3D0ECAA46D}"/>
                </a:ext>
              </a:extLst>
            </p:cNvPr>
            <p:cNvGrpSpPr/>
            <p:nvPr/>
          </p:nvGrpSpPr>
          <p:grpSpPr>
            <a:xfrm>
              <a:off x="6823289" y="3018739"/>
              <a:ext cx="208915" cy="565658"/>
              <a:chOff x="6823289" y="3018739"/>
              <a:chExt cx="208915" cy="565658"/>
            </a:xfrm>
          </p:grpSpPr>
          <p:cxnSp>
            <p:nvCxnSpPr>
              <p:cNvPr id="111" name="Straight Connector 110">
                <a:extLst>
                  <a:ext uri="{FF2B5EF4-FFF2-40B4-BE49-F238E27FC236}">
                    <a16:creationId xmlns:a16="http://schemas.microsoft.com/office/drawing/2014/main" id="{26E415A8-E169-3F42-A1A5-9F72867A3D60}"/>
                  </a:ext>
                </a:extLst>
              </p:cNvPr>
              <p:cNvCxnSpPr>
                <a:cxnSpLocks/>
              </p:cNvCxnSpPr>
              <p:nvPr/>
            </p:nvCxnSpPr>
            <p:spPr>
              <a:xfrm>
                <a:off x="6913650" y="3018739"/>
                <a:ext cx="0" cy="27971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2" name="Rectangle 111">
                <a:extLst>
                  <a:ext uri="{FF2B5EF4-FFF2-40B4-BE49-F238E27FC236}">
                    <a16:creationId xmlns:a16="http://schemas.microsoft.com/office/drawing/2014/main" id="{741AB27F-7CAA-FF48-A60B-2AC24806457A}"/>
                  </a:ext>
                </a:extLst>
              </p:cNvPr>
              <p:cNvSpPr/>
              <p:nvPr/>
            </p:nvSpPr>
            <p:spPr>
              <a:xfrm>
                <a:off x="6823289" y="3273055"/>
                <a:ext cx="208915" cy="308304"/>
              </a:xfrm>
              <a:prstGeom prst="rect">
                <a:avLst/>
              </a:prstGeom>
              <a:solidFill>
                <a:srgbClr val="F2F2F2"/>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124" name="Rectangle 123">
                <a:extLst>
                  <a:ext uri="{FF2B5EF4-FFF2-40B4-BE49-F238E27FC236}">
                    <a16:creationId xmlns:a16="http://schemas.microsoft.com/office/drawing/2014/main" id="{790AA504-68AC-A94E-9383-4E39BCE9CB3A}"/>
                  </a:ext>
                </a:extLst>
              </p:cNvPr>
              <p:cNvSpPr/>
              <p:nvPr/>
            </p:nvSpPr>
            <p:spPr>
              <a:xfrm>
                <a:off x="6824903" y="3413572"/>
                <a:ext cx="207300" cy="170825"/>
              </a:xfrm>
              <a:prstGeom prst="rect">
                <a:avLst/>
              </a:prstGeom>
              <a:solidFill>
                <a:srgbClr val="8DBAE4"/>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grpSp>
        <p:grpSp>
          <p:nvGrpSpPr>
            <p:cNvPr id="173" name="Group 172">
              <a:extLst>
                <a:ext uri="{FF2B5EF4-FFF2-40B4-BE49-F238E27FC236}">
                  <a16:creationId xmlns:a16="http://schemas.microsoft.com/office/drawing/2014/main" id="{11AB58AF-0A03-2347-9062-B27CEBDCAB9F}"/>
                </a:ext>
              </a:extLst>
            </p:cNvPr>
            <p:cNvGrpSpPr/>
            <p:nvPr/>
          </p:nvGrpSpPr>
          <p:grpSpPr>
            <a:xfrm>
              <a:off x="6848957" y="2234793"/>
              <a:ext cx="923523" cy="797975"/>
              <a:chOff x="6848957" y="2234793"/>
              <a:chExt cx="923523" cy="797975"/>
            </a:xfrm>
          </p:grpSpPr>
          <p:grpSp>
            <p:nvGrpSpPr>
              <p:cNvPr id="108" name="Group 107">
                <a:extLst>
                  <a:ext uri="{FF2B5EF4-FFF2-40B4-BE49-F238E27FC236}">
                    <a16:creationId xmlns:a16="http://schemas.microsoft.com/office/drawing/2014/main" id="{11533A39-5FFC-7A45-A4E1-96A753327ABC}"/>
                  </a:ext>
                </a:extLst>
              </p:cNvPr>
              <p:cNvGrpSpPr/>
              <p:nvPr/>
            </p:nvGrpSpPr>
            <p:grpSpPr>
              <a:xfrm>
                <a:off x="6906562" y="2523272"/>
                <a:ext cx="787634" cy="509496"/>
                <a:chOff x="3838575" y="2895602"/>
                <a:chExt cx="520698" cy="323849"/>
              </a:xfrm>
            </p:grpSpPr>
            <p:cxnSp>
              <p:nvCxnSpPr>
                <p:cNvPr id="117" name="Straight Connector 116">
                  <a:extLst>
                    <a:ext uri="{FF2B5EF4-FFF2-40B4-BE49-F238E27FC236}">
                      <a16:creationId xmlns:a16="http://schemas.microsoft.com/office/drawing/2014/main" id="{AB3A5992-A921-C74D-8D5A-F7817A2BF9D9}"/>
                    </a:ext>
                  </a:extLst>
                </p:cNvPr>
                <p:cNvCxnSpPr/>
                <p:nvPr/>
              </p:nvCxnSpPr>
              <p:spPr>
                <a:xfrm>
                  <a:off x="3838575" y="3214688"/>
                  <a:ext cx="180975" cy="0"/>
                </a:xfrm>
                <a:prstGeom prst="line">
                  <a:avLst/>
                </a:prstGeom>
                <a:ln w="28575">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45621B20-BFE1-1847-80FB-1747AB02A45E}"/>
                    </a:ext>
                  </a:extLst>
                </p:cNvPr>
                <p:cNvCxnSpPr/>
                <p:nvPr/>
              </p:nvCxnSpPr>
              <p:spPr>
                <a:xfrm>
                  <a:off x="4010024" y="3086102"/>
                  <a:ext cx="180975" cy="0"/>
                </a:xfrm>
                <a:prstGeom prst="line">
                  <a:avLst/>
                </a:prstGeom>
                <a:ln w="28575">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AF51E0E0-C4BD-F34E-8FB0-74FCF615E09F}"/>
                    </a:ext>
                  </a:extLst>
                </p:cNvPr>
                <p:cNvCxnSpPr>
                  <a:cxnSpLocks/>
                </p:cNvCxnSpPr>
                <p:nvPr/>
              </p:nvCxnSpPr>
              <p:spPr>
                <a:xfrm flipV="1">
                  <a:off x="4014787" y="3081339"/>
                  <a:ext cx="0" cy="138112"/>
                </a:xfrm>
                <a:prstGeom prst="line">
                  <a:avLst/>
                </a:prstGeom>
                <a:ln w="28575">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967EEC9A-F940-AF46-BA5E-8C0C4022EFD7}"/>
                    </a:ext>
                  </a:extLst>
                </p:cNvPr>
                <p:cNvCxnSpPr>
                  <a:cxnSpLocks/>
                </p:cNvCxnSpPr>
                <p:nvPr/>
              </p:nvCxnSpPr>
              <p:spPr>
                <a:xfrm flipV="1">
                  <a:off x="4192733" y="3081339"/>
                  <a:ext cx="0" cy="138112"/>
                </a:xfrm>
                <a:prstGeom prst="line">
                  <a:avLst/>
                </a:prstGeom>
                <a:ln w="28575">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C3FF963C-683A-6E41-A522-F27D0241B87A}"/>
                    </a:ext>
                  </a:extLst>
                </p:cNvPr>
                <p:cNvCxnSpPr>
                  <a:cxnSpLocks/>
                </p:cNvCxnSpPr>
                <p:nvPr/>
              </p:nvCxnSpPr>
              <p:spPr>
                <a:xfrm flipV="1">
                  <a:off x="4186162" y="3211513"/>
                  <a:ext cx="173111" cy="3288"/>
                </a:xfrm>
                <a:prstGeom prst="line">
                  <a:avLst/>
                </a:prstGeom>
                <a:ln w="28575">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318910E0-A70F-AE46-95F2-1EDD17BD7B92}"/>
                    </a:ext>
                  </a:extLst>
                </p:cNvPr>
                <p:cNvCxnSpPr/>
                <p:nvPr/>
              </p:nvCxnSpPr>
              <p:spPr>
                <a:xfrm>
                  <a:off x="4010023" y="3033714"/>
                  <a:ext cx="180975" cy="0"/>
                </a:xfrm>
                <a:prstGeom prst="line">
                  <a:avLst/>
                </a:prstGeom>
                <a:ln w="28575">
                  <a:solidFill>
                    <a:schemeClr val="accent5"/>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ACC641A6-E640-3240-8EA0-C65B79C3A7C0}"/>
                    </a:ext>
                  </a:extLst>
                </p:cNvPr>
                <p:cNvCxnSpPr>
                  <a:cxnSpLocks/>
                </p:cNvCxnSpPr>
                <p:nvPr/>
              </p:nvCxnSpPr>
              <p:spPr>
                <a:xfrm flipV="1">
                  <a:off x="4100510" y="2895602"/>
                  <a:ext cx="0" cy="13811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10" name="Straight Connector 109">
                <a:extLst>
                  <a:ext uri="{FF2B5EF4-FFF2-40B4-BE49-F238E27FC236}">
                    <a16:creationId xmlns:a16="http://schemas.microsoft.com/office/drawing/2014/main" id="{C37ED91F-8479-634C-BBC0-34C5C6B10762}"/>
                  </a:ext>
                </a:extLst>
              </p:cNvPr>
              <p:cNvCxnSpPr/>
              <p:nvPr/>
            </p:nvCxnSpPr>
            <p:spPr>
              <a:xfrm>
                <a:off x="6906562" y="2523272"/>
                <a:ext cx="850072" cy="0"/>
              </a:xfrm>
              <a:prstGeom prst="line">
                <a:avLst/>
              </a:prstGeom>
              <a:ln w="190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6" name="Rectangle 135">
                <a:extLst>
                  <a:ext uri="{FF2B5EF4-FFF2-40B4-BE49-F238E27FC236}">
                    <a16:creationId xmlns:a16="http://schemas.microsoft.com/office/drawing/2014/main" id="{87A68490-56A3-244B-B8A6-8A010E4112BD}"/>
                  </a:ext>
                </a:extLst>
              </p:cNvPr>
              <p:cNvSpPr/>
              <p:nvPr/>
            </p:nvSpPr>
            <p:spPr>
              <a:xfrm>
                <a:off x="6848957" y="2234793"/>
                <a:ext cx="923523" cy="307777"/>
              </a:xfrm>
              <a:prstGeom prst="rect">
                <a:avLst/>
              </a:prstGeom>
            </p:spPr>
            <p:txBody>
              <a:bodyPr wrap="none">
                <a:spAutoFit/>
              </a:bodyPr>
              <a:lstStyle/>
              <a:p>
                <a:r>
                  <a:rPr lang="en-US" sz="1400" b="1" i="1" dirty="0" err="1">
                    <a:solidFill>
                      <a:srgbClr val="C00000"/>
                    </a:solidFill>
                    <a:latin typeface="Cambria" panose="02040503050406030204" pitchFamily="18" charset="0"/>
                    <a:cs typeface="Arial" panose="020B0604020202020204" pitchFamily="34" charset="0"/>
                  </a:rPr>
                  <a:t>Wordline</a:t>
                </a:r>
                <a:endParaRPr lang="en-US" sz="1400" b="1" i="1" dirty="0">
                  <a:solidFill>
                    <a:srgbClr val="C00000"/>
                  </a:solidFill>
                  <a:latin typeface="Cambria" panose="02040503050406030204" pitchFamily="18" charset="0"/>
                  <a:cs typeface="Arial" panose="020B0604020202020204" pitchFamily="34" charset="0"/>
                </a:endParaRPr>
              </a:p>
            </p:txBody>
          </p:sp>
        </p:grpSp>
        <p:grpSp>
          <p:nvGrpSpPr>
            <p:cNvPr id="175" name="Group 174">
              <a:extLst>
                <a:ext uri="{FF2B5EF4-FFF2-40B4-BE49-F238E27FC236}">
                  <a16:creationId xmlns:a16="http://schemas.microsoft.com/office/drawing/2014/main" id="{CD940C29-F6E0-BD49-98D6-9E98B105A50D}"/>
                </a:ext>
              </a:extLst>
            </p:cNvPr>
            <p:cNvGrpSpPr/>
            <p:nvPr/>
          </p:nvGrpSpPr>
          <p:grpSpPr>
            <a:xfrm>
              <a:off x="7691794" y="2903849"/>
              <a:ext cx="317056" cy="720069"/>
              <a:chOff x="7691794" y="2903849"/>
              <a:chExt cx="317056" cy="720069"/>
            </a:xfrm>
          </p:grpSpPr>
          <p:cxnSp>
            <p:nvCxnSpPr>
              <p:cNvPr id="109" name="Straight Connector 108">
                <a:extLst>
                  <a:ext uri="{FF2B5EF4-FFF2-40B4-BE49-F238E27FC236}">
                    <a16:creationId xmlns:a16="http://schemas.microsoft.com/office/drawing/2014/main" id="{BAB63DA0-9E90-1B4E-B20C-7E2BE143A1EE}"/>
                  </a:ext>
                </a:extLst>
              </p:cNvPr>
              <p:cNvCxnSpPr>
                <a:cxnSpLocks/>
              </p:cNvCxnSpPr>
              <p:nvPr/>
            </p:nvCxnSpPr>
            <p:spPr>
              <a:xfrm>
                <a:off x="7691794" y="3011246"/>
                <a:ext cx="0" cy="447538"/>
              </a:xfrm>
              <a:prstGeom prst="line">
                <a:avLst/>
              </a:prstGeom>
              <a:ln w="19050">
                <a:solidFill>
                  <a:schemeClr val="accent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7" name="Rectangle 136">
                <a:extLst>
                  <a:ext uri="{FF2B5EF4-FFF2-40B4-BE49-F238E27FC236}">
                    <a16:creationId xmlns:a16="http://schemas.microsoft.com/office/drawing/2014/main" id="{ED4785E6-4DAA-6D4F-9E15-EC33689DA909}"/>
                  </a:ext>
                </a:extLst>
              </p:cNvPr>
              <p:cNvSpPr/>
              <p:nvPr/>
            </p:nvSpPr>
            <p:spPr>
              <a:xfrm rot="16200000">
                <a:off x="7494927" y="3109995"/>
                <a:ext cx="720069" cy="307777"/>
              </a:xfrm>
              <a:prstGeom prst="rect">
                <a:avLst/>
              </a:prstGeom>
            </p:spPr>
            <p:txBody>
              <a:bodyPr wrap="none">
                <a:spAutoFit/>
              </a:bodyPr>
              <a:lstStyle/>
              <a:p>
                <a:r>
                  <a:rPr lang="en-US" sz="1400" b="1" i="1" dirty="0">
                    <a:solidFill>
                      <a:schemeClr val="accent6"/>
                    </a:solidFill>
                    <a:latin typeface="Cambria" panose="02040503050406030204" pitchFamily="18" charset="0"/>
                    <a:cs typeface="Arial" panose="020B0604020202020204" pitchFamily="34" charset="0"/>
                  </a:rPr>
                  <a:t>Bitline</a:t>
                </a:r>
              </a:p>
            </p:txBody>
          </p:sp>
        </p:grpSp>
      </p:grpSp>
      <p:cxnSp>
        <p:nvCxnSpPr>
          <p:cNvPr id="141" name="Straight Connector 140">
            <a:extLst>
              <a:ext uri="{FF2B5EF4-FFF2-40B4-BE49-F238E27FC236}">
                <a16:creationId xmlns:a16="http://schemas.microsoft.com/office/drawing/2014/main" id="{9E61F23E-59F0-174D-97D9-87456C530A4D}"/>
              </a:ext>
            </a:extLst>
          </p:cNvPr>
          <p:cNvCxnSpPr>
            <a:cxnSpLocks/>
          </p:cNvCxnSpPr>
          <p:nvPr/>
        </p:nvCxnSpPr>
        <p:spPr>
          <a:xfrm flipH="1">
            <a:off x="1886821" y="1567517"/>
            <a:ext cx="1714222" cy="591776"/>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3" name="Rounded Rectangle 2">
            <a:extLst>
              <a:ext uri="{FF2B5EF4-FFF2-40B4-BE49-F238E27FC236}">
                <a16:creationId xmlns:a16="http://schemas.microsoft.com/office/drawing/2014/main" id="{3E6D0186-186A-294A-86EB-C43553828912}"/>
              </a:ext>
            </a:extLst>
          </p:cNvPr>
          <p:cNvSpPr/>
          <p:nvPr/>
        </p:nvSpPr>
        <p:spPr>
          <a:xfrm>
            <a:off x="3635211" y="3404470"/>
            <a:ext cx="2367580" cy="340859"/>
          </a:xfrm>
          <a:prstGeom prst="roundRect">
            <a:avLst/>
          </a:prstGeom>
          <a:solidFill>
            <a:schemeClr val="accent4">
              <a:lumMod val="20000"/>
              <a:lumOff val="80000"/>
            </a:schemeClr>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2" name="Straight Connector 141">
            <a:extLst>
              <a:ext uri="{FF2B5EF4-FFF2-40B4-BE49-F238E27FC236}">
                <a16:creationId xmlns:a16="http://schemas.microsoft.com/office/drawing/2014/main" id="{76A6BAB0-7CD1-BE46-9841-31181123A1C5}"/>
              </a:ext>
            </a:extLst>
          </p:cNvPr>
          <p:cNvCxnSpPr>
            <a:cxnSpLocks/>
          </p:cNvCxnSpPr>
          <p:nvPr/>
        </p:nvCxnSpPr>
        <p:spPr>
          <a:xfrm flipH="1" flipV="1">
            <a:off x="1902619" y="2627659"/>
            <a:ext cx="1638290" cy="596275"/>
          </a:xfrm>
          <a:prstGeom prst="line">
            <a:avLst/>
          </a:prstGeom>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145" name="TextBox 144">
            <a:extLst>
              <a:ext uri="{FF2B5EF4-FFF2-40B4-BE49-F238E27FC236}">
                <a16:creationId xmlns:a16="http://schemas.microsoft.com/office/drawing/2014/main" id="{388DABE2-7D16-E941-AA4B-32316D3A244F}"/>
              </a:ext>
            </a:extLst>
          </p:cNvPr>
          <p:cNvSpPr txBox="1"/>
          <p:nvPr/>
        </p:nvSpPr>
        <p:spPr>
          <a:xfrm>
            <a:off x="-46889" y="1970324"/>
            <a:ext cx="284010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rPr>
              <a:t>Subarray</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black">
                    <a:lumMod val="75000"/>
                    <a:lumOff val="25000"/>
                  </a:prstClr>
                </a:solidFill>
                <a:latin typeface="Cambria" panose="02040503050406030204" pitchFamily="18" charset="0"/>
              </a:rPr>
              <a:t>(</a:t>
            </a:r>
            <a:r>
              <a:rPr kumimoji="0" lang="en-US"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rPr>
              <a:t>2D Array</a:t>
            </a:r>
            <a:r>
              <a:rPr kumimoji="0" lang="en-US" b="1" i="0" u="none" strike="noStrike" kern="1200" cap="none" spc="0" normalizeH="0" noProof="0" dirty="0">
                <a:ln>
                  <a:noFill/>
                </a:ln>
                <a:solidFill>
                  <a:prstClr val="black">
                    <a:lumMod val="75000"/>
                    <a:lumOff val="25000"/>
                  </a:prstClr>
                </a:solidFill>
                <a:effectLst/>
                <a:uLnTx/>
                <a:uFillTx/>
                <a:latin typeface="Cambria" panose="02040503050406030204" pitchFamily="18" charset="0"/>
              </a:rPr>
              <a:t> </a:t>
            </a:r>
            <a:r>
              <a:rPr kumimoji="0" lang="en-US"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rPr>
              <a:t>of </a:t>
            </a:r>
            <a:r>
              <a:rPr lang="en-US" b="1" dirty="0">
                <a:solidFill>
                  <a:prstClr val="black">
                    <a:lumMod val="75000"/>
                    <a:lumOff val="25000"/>
                  </a:prstClr>
                </a:solidFill>
                <a:latin typeface="Cambria" panose="02040503050406030204" pitchFamily="18" charset="0"/>
              </a:rPr>
              <a:t>DRAM Cells)</a:t>
            </a:r>
            <a:endParaRPr kumimoji="0" lang="en-US"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endParaRPr>
          </a:p>
        </p:txBody>
      </p:sp>
      <p:sp>
        <p:nvSpPr>
          <p:cNvPr id="146" name="TextBox 145">
            <a:extLst>
              <a:ext uri="{FF2B5EF4-FFF2-40B4-BE49-F238E27FC236}">
                <a16:creationId xmlns:a16="http://schemas.microsoft.com/office/drawing/2014/main" id="{0B6EFC29-7C74-B547-8855-0FE3DC323D6A}"/>
              </a:ext>
            </a:extLst>
          </p:cNvPr>
          <p:cNvSpPr txBox="1"/>
          <p:nvPr/>
        </p:nvSpPr>
        <p:spPr>
          <a:xfrm>
            <a:off x="675580" y="3296050"/>
            <a:ext cx="196246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black">
                    <a:lumMod val="75000"/>
                    <a:lumOff val="25000"/>
                  </a:prstClr>
                </a:solidFill>
                <a:latin typeface="Cambria" panose="02040503050406030204" pitchFamily="18" charset="0"/>
              </a:rPr>
              <a:t>Sense Amplifiers</a:t>
            </a:r>
            <a:endParaRPr kumimoji="0" lang="en-US"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endParaRPr>
          </a:p>
        </p:txBody>
      </p:sp>
      <p:sp>
        <p:nvSpPr>
          <p:cNvPr id="163" name="TextBox 162">
            <a:extLst>
              <a:ext uri="{FF2B5EF4-FFF2-40B4-BE49-F238E27FC236}">
                <a16:creationId xmlns:a16="http://schemas.microsoft.com/office/drawing/2014/main" id="{14C68C6B-18F6-994D-999D-66F7123B472C}"/>
              </a:ext>
            </a:extLst>
          </p:cNvPr>
          <p:cNvSpPr txBox="1"/>
          <p:nvPr/>
        </p:nvSpPr>
        <p:spPr>
          <a:xfrm>
            <a:off x="4050656" y="6385174"/>
            <a:ext cx="169149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black">
                    <a:lumMod val="75000"/>
                    <a:lumOff val="25000"/>
                  </a:prstClr>
                </a:solidFill>
                <a:latin typeface="Cambria" panose="02040503050406030204" pitchFamily="18" charset="0"/>
              </a:rPr>
              <a:t>DRAM Module</a:t>
            </a:r>
            <a:endParaRPr kumimoji="0" lang="en-US"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endParaRPr>
          </a:p>
        </p:txBody>
      </p:sp>
      <p:cxnSp>
        <p:nvCxnSpPr>
          <p:cNvPr id="148" name="Straight Arrow Connector 147">
            <a:extLst>
              <a:ext uri="{FF2B5EF4-FFF2-40B4-BE49-F238E27FC236}">
                <a16:creationId xmlns:a16="http://schemas.microsoft.com/office/drawing/2014/main" id="{1D579AE1-80C7-DA47-954B-887CE1F48E4C}"/>
              </a:ext>
            </a:extLst>
          </p:cNvPr>
          <p:cNvCxnSpPr>
            <a:cxnSpLocks/>
          </p:cNvCxnSpPr>
          <p:nvPr/>
        </p:nvCxnSpPr>
        <p:spPr>
          <a:xfrm flipV="1">
            <a:off x="2730195" y="3504036"/>
            <a:ext cx="958053" cy="10416"/>
          </a:xfrm>
          <a:prstGeom prst="straightConnector1">
            <a:avLst/>
          </a:prstGeom>
          <a:ln w="19050">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4" name="TextBox 163">
            <a:extLst>
              <a:ext uri="{FF2B5EF4-FFF2-40B4-BE49-F238E27FC236}">
                <a16:creationId xmlns:a16="http://schemas.microsoft.com/office/drawing/2014/main" id="{3FB038A0-ABBA-CD44-9844-EF45CF503AEC}"/>
              </a:ext>
            </a:extLst>
          </p:cNvPr>
          <p:cNvSpPr txBox="1"/>
          <p:nvPr/>
        </p:nvSpPr>
        <p:spPr>
          <a:xfrm>
            <a:off x="44225" y="5633495"/>
            <a:ext cx="148309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rPr>
              <a:t>DRAM Chips</a:t>
            </a:r>
          </a:p>
        </p:txBody>
      </p:sp>
      <p:cxnSp>
        <p:nvCxnSpPr>
          <p:cNvPr id="165" name="Straight Arrow Connector 164">
            <a:extLst>
              <a:ext uri="{FF2B5EF4-FFF2-40B4-BE49-F238E27FC236}">
                <a16:creationId xmlns:a16="http://schemas.microsoft.com/office/drawing/2014/main" id="{CED732EE-6E69-0447-B635-5DB7A0351672}"/>
              </a:ext>
            </a:extLst>
          </p:cNvPr>
          <p:cNvCxnSpPr>
            <a:cxnSpLocks/>
            <a:stCxn id="164" idx="3"/>
            <a:endCxn id="7" idx="1"/>
          </p:cNvCxnSpPr>
          <p:nvPr/>
        </p:nvCxnSpPr>
        <p:spPr>
          <a:xfrm>
            <a:off x="1527323" y="5818161"/>
            <a:ext cx="477651" cy="9126"/>
          </a:xfrm>
          <a:prstGeom prst="straightConnector1">
            <a:avLst/>
          </a:prstGeom>
          <a:ln w="19050">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7" name="TextBox 166">
            <a:extLst>
              <a:ext uri="{FF2B5EF4-FFF2-40B4-BE49-F238E27FC236}">
                <a16:creationId xmlns:a16="http://schemas.microsoft.com/office/drawing/2014/main" id="{FBD6D468-E7C9-1046-948C-FCFD5DCF1F23}"/>
              </a:ext>
            </a:extLst>
          </p:cNvPr>
          <p:cNvSpPr txBox="1"/>
          <p:nvPr/>
        </p:nvSpPr>
        <p:spPr>
          <a:xfrm>
            <a:off x="3911392" y="4163815"/>
            <a:ext cx="144623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black">
                    <a:lumMod val="75000"/>
                    <a:lumOff val="25000"/>
                  </a:prstClr>
                </a:solidFill>
                <a:latin typeface="Cambria" panose="02040503050406030204" pitchFamily="18" charset="0"/>
              </a:rPr>
              <a:t>DRAM Bank</a:t>
            </a:r>
            <a:endParaRPr kumimoji="0" lang="en-US"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endParaRPr>
          </a:p>
        </p:txBody>
      </p:sp>
      <p:sp>
        <p:nvSpPr>
          <p:cNvPr id="170" name="Rectangle 169">
            <a:extLst>
              <a:ext uri="{FF2B5EF4-FFF2-40B4-BE49-F238E27FC236}">
                <a16:creationId xmlns:a16="http://schemas.microsoft.com/office/drawing/2014/main" id="{9DD3745A-6058-374C-9DD2-2E2F7D3AF082}"/>
              </a:ext>
            </a:extLst>
          </p:cNvPr>
          <p:cNvSpPr/>
          <p:nvPr/>
        </p:nvSpPr>
        <p:spPr>
          <a:xfrm>
            <a:off x="6705311" y="1853142"/>
            <a:ext cx="1396536" cy="369332"/>
          </a:xfrm>
          <a:prstGeom prst="rect">
            <a:avLst/>
          </a:prstGeom>
        </p:spPr>
        <p:txBody>
          <a:bodyPr wrap="none">
            <a:spAutoFit/>
          </a:bodyPr>
          <a:lstStyle/>
          <a:p>
            <a:r>
              <a:rPr lang="en-US" b="1" dirty="0">
                <a:solidFill>
                  <a:prstClr val="black">
                    <a:lumMod val="75000"/>
                    <a:lumOff val="25000"/>
                  </a:prstClr>
                </a:solidFill>
                <a:latin typeface="Cambria" panose="02040503050406030204" pitchFamily="18" charset="0"/>
              </a:rPr>
              <a:t>DRAM Cells</a:t>
            </a:r>
            <a:endParaRPr lang="en-US" b="1" dirty="0">
              <a:latin typeface="Cambria" panose="02040503050406030204" pitchFamily="18" charset="0"/>
            </a:endParaRPr>
          </a:p>
        </p:txBody>
      </p:sp>
      <p:sp>
        <p:nvSpPr>
          <p:cNvPr id="178" name="Slide Number Placeholder 2">
            <a:extLst>
              <a:ext uri="{FF2B5EF4-FFF2-40B4-BE49-F238E27FC236}">
                <a16:creationId xmlns:a16="http://schemas.microsoft.com/office/drawing/2014/main" id="{43E255E6-F1C3-9642-A5DE-BA9CF1DD4F7C}"/>
              </a:ext>
            </a:extLst>
          </p:cNvPr>
          <p:cNvSpPr txBox="1">
            <a:spLocks/>
          </p:cNvSpPr>
          <p:nvPr/>
        </p:nvSpPr>
        <p:spPr>
          <a:xfrm>
            <a:off x="5498152" y="6345828"/>
            <a:ext cx="342767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mbria" panose="02040503050406030204" pitchFamily="18" charset="0"/>
              </a:rPr>
              <a:t>8</a:t>
            </a:r>
          </a:p>
        </p:txBody>
      </p:sp>
      <p:sp>
        <p:nvSpPr>
          <p:cNvPr id="90" name="Rectangle 89">
            <a:extLst>
              <a:ext uri="{FF2B5EF4-FFF2-40B4-BE49-F238E27FC236}">
                <a16:creationId xmlns:a16="http://schemas.microsoft.com/office/drawing/2014/main" id="{68D1BCD8-0B38-1444-BA72-1BE47E2D33B0}"/>
              </a:ext>
            </a:extLst>
          </p:cNvPr>
          <p:cNvSpPr/>
          <p:nvPr/>
        </p:nvSpPr>
        <p:spPr>
          <a:xfrm>
            <a:off x="3688248" y="3456017"/>
            <a:ext cx="239684" cy="229849"/>
          </a:xfrm>
          <a:prstGeom prst="rect">
            <a:avLst/>
          </a:prstGeom>
          <a:solidFill>
            <a:srgbClr val="EEDD88"/>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dirty="0">
              <a:solidFill>
                <a:schemeClr val="tx1"/>
              </a:solidFill>
              <a:latin typeface="Cambria" panose="02040503050406030204" pitchFamily="18" charset="0"/>
              <a:cs typeface="Arial" panose="020B0604020202020204" pitchFamily="34" charset="0"/>
            </a:endParaRPr>
          </a:p>
        </p:txBody>
      </p:sp>
      <p:sp>
        <p:nvSpPr>
          <p:cNvPr id="91" name="Rectangle 90">
            <a:extLst>
              <a:ext uri="{FF2B5EF4-FFF2-40B4-BE49-F238E27FC236}">
                <a16:creationId xmlns:a16="http://schemas.microsoft.com/office/drawing/2014/main" id="{E4A03376-B7DD-394B-894F-FEB932830241}"/>
              </a:ext>
            </a:extLst>
          </p:cNvPr>
          <p:cNvSpPr/>
          <p:nvPr/>
        </p:nvSpPr>
        <p:spPr>
          <a:xfrm>
            <a:off x="4093999" y="3456015"/>
            <a:ext cx="239684" cy="229849"/>
          </a:xfrm>
          <a:prstGeom prst="rect">
            <a:avLst/>
          </a:prstGeom>
          <a:solidFill>
            <a:srgbClr val="EEDD88"/>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dirty="0">
              <a:solidFill>
                <a:schemeClr val="tx1"/>
              </a:solidFill>
              <a:latin typeface="Cambria" panose="02040503050406030204" pitchFamily="18" charset="0"/>
              <a:cs typeface="Arial" panose="020B0604020202020204" pitchFamily="34" charset="0"/>
            </a:endParaRPr>
          </a:p>
        </p:txBody>
      </p:sp>
      <p:sp>
        <p:nvSpPr>
          <p:cNvPr id="92" name="Rectangle 91">
            <a:extLst>
              <a:ext uri="{FF2B5EF4-FFF2-40B4-BE49-F238E27FC236}">
                <a16:creationId xmlns:a16="http://schemas.microsoft.com/office/drawing/2014/main" id="{847F77F5-5584-744B-AF25-79B62104B748}"/>
              </a:ext>
            </a:extLst>
          </p:cNvPr>
          <p:cNvSpPr/>
          <p:nvPr/>
        </p:nvSpPr>
        <p:spPr>
          <a:xfrm>
            <a:off x="4495199" y="3456015"/>
            <a:ext cx="239684" cy="229849"/>
          </a:xfrm>
          <a:prstGeom prst="rect">
            <a:avLst/>
          </a:prstGeom>
          <a:solidFill>
            <a:srgbClr val="EEDD88"/>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dirty="0">
              <a:solidFill>
                <a:schemeClr val="tx1"/>
              </a:solidFill>
              <a:latin typeface="Cambria" panose="02040503050406030204" pitchFamily="18" charset="0"/>
              <a:cs typeface="Arial" panose="020B0604020202020204" pitchFamily="34" charset="0"/>
            </a:endParaRPr>
          </a:p>
        </p:txBody>
      </p:sp>
      <p:sp>
        <p:nvSpPr>
          <p:cNvPr id="93" name="Rectangle 92">
            <a:extLst>
              <a:ext uri="{FF2B5EF4-FFF2-40B4-BE49-F238E27FC236}">
                <a16:creationId xmlns:a16="http://schemas.microsoft.com/office/drawing/2014/main" id="{F1F8AEDB-6800-0C44-950E-62400299B033}"/>
              </a:ext>
            </a:extLst>
          </p:cNvPr>
          <p:cNvSpPr/>
          <p:nvPr/>
        </p:nvSpPr>
        <p:spPr>
          <a:xfrm>
            <a:off x="4896401" y="3456015"/>
            <a:ext cx="239684" cy="229849"/>
          </a:xfrm>
          <a:prstGeom prst="rect">
            <a:avLst/>
          </a:prstGeom>
          <a:solidFill>
            <a:srgbClr val="EEDD88"/>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dirty="0">
              <a:solidFill>
                <a:schemeClr val="tx1"/>
              </a:solidFill>
              <a:latin typeface="Cambria" panose="02040503050406030204" pitchFamily="18" charset="0"/>
              <a:cs typeface="Arial" panose="020B0604020202020204" pitchFamily="34" charset="0"/>
            </a:endParaRPr>
          </a:p>
        </p:txBody>
      </p:sp>
      <p:sp>
        <p:nvSpPr>
          <p:cNvPr id="94" name="Rectangle 93">
            <a:extLst>
              <a:ext uri="{FF2B5EF4-FFF2-40B4-BE49-F238E27FC236}">
                <a16:creationId xmlns:a16="http://schemas.microsoft.com/office/drawing/2014/main" id="{98820ADF-72D9-F440-9DA7-1EF06D69BBFE}"/>
              </a:ext>
            </a:extLst>
          </p:cNvPr>
          <p:cNvSpPr/>
          <p:nvPr/>
        </p:nvSpPr>
        <p:spPr>
          <a:xfrm>
            <a:off x="5302155" y="3456015"/>
            <a:ext cx="239684" cy="229849"/>
          </a:xfrm>
          <a:prstGeom prst="rect">
            <a:avLst/>
          </a:prstGeom>
          <a:solidFill>
            <a:srgbClr val="EEDD88"/>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dirty="0">
              <a:solidFill>
                <a:schemeClr val="tx1"/>
              </a:solidFill>
              <a:latin typeface="Cambria" panose="02040503050406030204" pitchFamily="18" charset="0"/>
              <a:cs typeface="Arial" panose="020B0604020202020204" pitchFamily="34" charset="0"/>
            </a:endParaRPr>
          </a:p>
        </p:txBody>
      </p:sp>
      <p:sp>
        <p:nvSpPr>
          <p:cNvPr id="96" name="Rectangle 95">
            <a:extLst>
              <a:ext uri="{FF2B5EF4-FFF2-40B4-BE49-F238E27FC236}">
                <a16:creationId xmlns:a16="http://schemas.microsoft.com/office/drawing/2014/main" id="{28A19337-EB21-144C-A3EB-D85B07ADF01B}"/>
              </a:ext>
            </a:extLst>
          </p:cNvPr>
          <p:cNvSpPr/>
          <p:nvPr/>
        </p:nvSpPr>
        <p:spPr>
          <a:xfrm>
            <a:off x="5707909" y="3449679"/>
            <a:ext cx="239684" cy="229849"/>
          </a:xfrm>
          <a:prstGeom prst="rect">
            <a:avLst/>
          </a:prstGeom>
          <a:solidFill>
            <a:srgbClr val="EEDD88"/>
          </a:solidFill>
          <a:ln w="1905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dirty="0">
              <a:solidFill>
                <a:schemeClr val="tx1"/>
              </a:solidFill>
              <a:latin typeface="Cambria" panose="02040503050406030204" pitchFamily="18" charset="0"/>
              <a:cs typeface="Arial" panose="020B0604020202020204" pitchFamily="34" charset="0"/>
            </a:endParaRPr>
          </a:p>
        </p:txBody>
      </p:sp>
      <p:sp>
        <p:nvSpPr>
          <p:cNvPr id="23" name="Rectangle 22">
            <a:extLst>
              <a:ext uri="{FF2B5EF4-FFF2-40B4-BE49-F238E27FC236}">
                <a16:creationId xmlns:a16="http://schemas.microsoft.com/office/drawing/2014/main" id="{5E74171F-D849-714A-B99A-10D7B3D8433D}"/>
              </a:ext>
            </a:extLst>
          </p:cNvPr>
          <p:cNvSpPr/>
          <p:nvPr/>
        </p:nvSpPr>
        <p:spPr>
          <a:xfrm>
            <a:off x="436329" y="4413660"/>
            <a:ext cx="1786448" cy="250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TextBox 124">
            <a:extLst>
              <a:ext uri="{FF2B5EF4-FFF2-40B4-BE49-F238E27FC236}">
                <a16:creationId xmlns:a16="http://schemas.microsoft.com/office/drawing/2014/main" id="{E97C55BC-AA4D-7C41-9716-2086070821A1}"/>
              </a:ext>
            </a:extLst>
          </p:cNvPr>
          <p:cNvSpPr txBox="1"/>
          <p:nvPr/>
        </p:nvSpPr>
        <p:spPr>
          <a:xfrm>
            <a:off x="889964" y="3706576"/>
            <a:ext cx="136184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black">
                    <a:lumMod val="75000"/>
                    <a:lumOff val="25000"/>
                  </a:prstClr>
                </a:solidFill>
                <a:latin typeface="Cambria" panose="02040503050406030204" pitchFamily="18" charset="0"/>
              </a:rPr>
              <a:t>Row Buffer</a:t>
            </a:r>
            <a:endParaRPr kumimoji="0" lang="en-US" b="1" i="0" u="none" strike="noStrike" kern="1200" cap="none" spc="0" normalizeH="0" baseline="0" noProof="0" dirty="0">
              <a:ln>
                <a:noFill/>
              </a:ln>
              <a:solidFill>
                <a:prstClr val="black">
                  <a:lumMod val="75000"/>
                  <a:lumOff val="25000"/>
                </a:prstClr>
              </a:solidFill>
              <a:effectLst/>
              <a:uLnTx/>
              <a:uFillTx/>
              <a:latin typeface="Cambria" panose="02040503050406030204" pitchFamily="18" charset="0"/>
            </a:endParaRPr>
          </a:p>
        </p:txBody>
      </p:sp>
      <p:cxnSp>
        <p:nvCxnSpPr>
          <p:cNvPr id="31" name="Curved Connector 30">
            <a:extLst>
              <a:ext uri="{FF2B5EF4-FFF2-40B4-BE49-F238E27FC236}">
                <a16:creationId xmlns:a16="http://schemas.microsoft.com/office/drawing/2014/main" id="{635E2F32-1D6E-7544-8ED7-CF633BB99404}"/>
              </a:ext>
            </a:extLst>
          </p:cNvPr>
          <p:cNvCxnSpPr>
            <a:cxnSpLocks/>
            <a:stCxn id="125" idx="3"/>
          </p:cNvCxnSpPr>
          <p:nvPr/>
        </p:nvCxnSpPr>
        <p:spPr>
          <a:xfrm flipV="1">
            <a:off x="2251812" y="3702060"/>
            <a:ext cx="1383399" cy="189182"/>
          </a:xfrm>
          <a:prstGeom prst="curvedConnector3">
            <a:avLst>
              <a:gd name="adj1" fmla="val 50000"/>
            </a:avLst>
          </a:prstGeom>
          <a:ln w="19050">
            <a:solidFill>
              <a:schemeClr val="accent2"/>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3885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67"/>
                                        </p:tgtEl>
                                        <p:attrNameLst>
                                          <p:attrName>style.visibility</p:attrName>
                                        </p:attrNameLst>
                                      </p:cBhvr>
                                      <p:to>
                                        <p:strVal val="visible"/>
                                      </p:to>
                                    </p:set>
                                    <p:animEffect transition="in" filter="fade">
                                      <p:cBhvr>
                                        <p:cTn id="17" dur="500"/>
                                        <p:tgtEl>
                                          <p:spTgt spid="16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200"/>
                                        <p:tgtEl>
                                          <p:spTgt spid="21"/>
                                        </p:tgtEl>
                                      </p:cBhvr>
                                    </p:animEffect>
                                  </p:childTnLst>
                                </p:cTn>
                              </p:par>
                            </p:childTnLst>
                          </p:cTn>
                        </p:par>
                        <p:par>
                          <p:cTn id="25" fill="hold">
                            <p:stCondLst>
                              <p:cond delay="12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2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5"/>
                                        </p:tgtEl>
                                        <p:attrNameLst>
                                          <p:attrName>style.visibility</p:attrName>
                                        </p:attrNameLst>
                                      </p:cBhvr>
                                      <p:to>
                                        <p:strVal val="visible"/>
                                      </p:to>
                                    </p:set>
                                    <p:animEffect transition="in" filter="fade">
                                      <p:cBhvr>
                                        <p:cTn id="33" dur="500"/>
                                        <p:tgtEl>
                                          <p:spTgt spid="145"/>
                                        </p:tgtEl>
                                      </p:cBhvr>
                                    </p:animEffect>
                                  </p:childTnLst>
                                </p:cTn>
                              </p:par>
                              <p:par>
                                <p:cTn id="34" presetID="10" presetClass="entr" presetSubtype="0" fill="hold" nodeType="withEffect">
                                  <p:stCondLst>
                                    <p:cond delay="0"/>
                                  </p:stCondLst>
                                  <p:childTnLst>
                                    <p:set>
                                      <p:cBhvr>
                                        <p:cTn id="35" dur="1" fill="hold">
                                          <p:stCondLst>
                                            <p:cond delay="0"/>
                                          </p:stCondLst>
                                        </p:cTn>
                                        <p:tgtEl>
                                          <p:spTgt spid="142"/>
                                        </p:tgtEl>
                                        <p:attrNameLst>
                                          <p:attrName>style.visibility</p:attrName>
                                        </p:attrNameLst>
                                      </p:cBhvr>
                                      <p:to>
                                        <p:strVal val="visible"/>
                                      </p:to>
                                    </p:set>
                                    <p:animEffect transition="in" filter="fade">
                                      <p:cBhvr>
                                        <p:cTn id="36" dur="500"/>
                                        <p:tgtEl>
                                          <p:spTgt spid="142"/>
                                        </p:tgtEl>
                                      </p:cBhvr>
                                    </p:animEffect>
                                  </p:childTnLst>
                                </p:cTn>
                              </p:par>
                              <p:par>
                                <p:cTn id="37" presetID="10" presetClass="entr" presetSubtype="0" fill="hold" nodeType="withEffect">
                                  <p:stCondLst>
                                    <p:cond delay="0"/>
                                  </p:stCondLst>
                                  <p:childTnLst>
                                    <p:set>
                                      <p:cBhvr>
                                        <p:cTn id="38" dur="1" fill="hold">
                                          <p:stCondLst>
                                            <p:cond delay="0"/>
                                          </p:stCondLst>
                                        </p:cTn>
                                        <p:tgtEl>
                                          <p:spTgt spid="141"/>
                                        </p:tgtEl>
                                        <p:attrNameLst>
                                          <p:attrName>style.visibility</p:attrName>
                                        </p:attrNameLst>
                                      </p:cBhvr>
                                      <p:to>
                                        <p:strVal val="visible"/>
                                      </p:to>
                                    </p:set>
                                    <p:animEffect transition="in" filter="fade">
                                      <p:cBhvr>
                                        <p:cTn id="39" dur="500"/>
                                        <p:tgtEl>
                                          <p:spTgt spid="141"/>
                                        </p:tgtEl>
                                      </p:cBhvr>
                                    </p:animEffect>
                                  </p:childTnLst>
                                </p:cTn>
                              </p:par>
                              <p:par>
                                <p:cTn id="40" presetID="10" presetClass="entr" presetSubtype="0" fill="hold" nodeType="withEffect">
                                  <p:stCondLst>
                                    <p:cond delay="0"/>
                                  </p:stCondLst>
                                  <p:childTnLst>
                                    <p:set>
                                      <p:cBhvr>
                                        <p:cTn id="41" dur="1" fill="hold">
                                          <p:stCondLst>
                                            <p:cond delay="0"/>
                                          </p:stCondLst>
                                        </p:cTn>
                                        <p:tgtEl>
                                          <p:spTgt spid="168"/>
                                        </p:tgtEl>
                                        <p:attrNameLst>
                                          <p:attrName>style.visibility</p:attrName>
                                        </p:attrNameLst>
                                      </p:cBhvr>
                                      <p:to>
                                        <p:strVal val="visible"/>
                                      </p:to>
                                    </p:set>
                                    <p:animEffect transition="in" filter="fade">
                                      <p:cBhvr>
                                        <p:cTn id="42" dur="500"/>
                                        <p:tgtEl>
                                          <p:spTgt spid="16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par>
                                <p:cTn id="48" presetID="10" presetClass="entr" presetSubtype="0" fill="hold" nodeType="withEffect">
                                  <p:stCondLst>
                                    <p:cond delay="0"/>
                                  </p:stCondLst>
                                  <p:childTnLst>
                                    <p:set>
                                      <p:cBhvr>
                                        <p:cTn id="49" dur="1" fill="hold">
                                          <p:stCondLst>
                                            <p:cond delay="0"/>
                                          </p:stCondLst>
                                        </p:cTn>
                                        <p:tgtEl>
                                          <p:spTgt spid="128"/>
                                        </p:tgtEl>
                                        <p:attrNameLst>
                                          <p:attrName>style.visibility</p:attrName>
                                        </p:attrNameLst>
                                      </p:cBhvr>
                                      <p:to>
                                        <p:strVal val="visible"/>
                                      </p:to>
                                    </p:set>
                                    <p:animEffect transition="in" filter="fade">
                                      <p:cBhvr>
                                        <p:cTn id="50" dur="500"/>
                                        <p:tgtEl>
                                          <p:spTgt spid="1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29"/>
                                        </p:tgtEl>
                                        <p:attrNameLst>
                                          <p:attrName>style.visibility</p:attrName>
                                        </p:attrNameLst>
                                      </p:cBhvr>
                                      <p:to>
                                        <p:strVal val="visible"/>
                                      </p:to>
                                    </p:set>
                                    <p:animEffect transition="in" filter="fade">
                                      <p:cBhvr>
                                        <p:cTn id="53" dur="500"/>
                                        <p:tgtEl>
                                          <p:spTgt spid="129"/>
                                        </p:tgtEl>
                                      </p:cBhvr>
                                    </p:animEffect>
                                  </p:childTnLst>
                                </p:cTn>
                              </p:par>
                            </p:childTnLst>
                          </p:cTn>
                        </p:par>
                        <p:par>
                          <p:cTn id="54" fill="hold">
                            <p:stCondLst>
                              <p:cond delay="500"/>
                            </p:stCondLst>
                            <p:childTnLst>
                              <p:par>
                                <p:cTn id="55" presetID="10" presetClass="entr" presetSubtype="0"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200"/>
                                        <p:tgtEl>
                                          <p:spTgt spid="34"/>
                                        </p:tgtEl>
                                      </p:cBhvr>
                                    </p:animEffect>
                                  </p:childTnLst>
                                </p:cTn>
                              </p:par>
                            </p:childTnLst>
                          </p:cTn>
                        </p:par>
                        <p:par>
                          <p:cTn id="58" fill="hold">
                            <p:stCondLst>
                              <p:cond delay="700"/>
                            </p:stCondLst>
                            <p:childTnLst>
                              <p:par>
                                <p:cTn id="59" presetID="10" presetClass="entr" presetSubtype="0" fill="hold"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200"/>
                                        <p:tgtEl>
                                          <p:spTgt spid="35"/>
                                        </p:tgtEl>
                                      </p:cBhvr>
                                    </p:animEffect>
                                  </p:childTnLst>
                                </p:cTn>
                              </p:par>
                            </p:childTnLst>
                          </p:cTn>
                        </p:par>
                        <p:par>
                          <p:cTn id="62" fill="hold">
                            <p:stCondLst>
                              <p:cond delay="900"/>
                            </p:stCondLst>
                            <p:childTnLst>
                              <p:par>
                                <p:cTn id="63" presetID="10" presetClass="entr" presetSubtype="0"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200"/>
                                        <p:tgtEl>
                                          <p:spTgt spid="6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500"/>
                                        <p:tgtEl>
                                          <p:spTgt spid="33"/>
                                        </p:tgtEl>
                                      </p:cBhvr>
                                    </p:animEffect>
                                  </p:childTnLst>
                                </p:cTn>
                              </p:par>
                              <p:par>
                                <p:cTn id="71" presetID="10" presetClass="entr" presetSubtype="0" fill="hold" nodeType="withEffect">
                                  <p:stCondLst>
                                    <p:cond delay="0"/>
                                  </p:stCondLst>
                                  <p:childTnLst>
                                    <p:set>
                                      <p:cBhvr>
                                        <p:cTn id="72" dur="1" fill="hold">
                                          <p:stCondLst>
                                            <p:cond delay="0"/>
                                          </p:stCondLst>
                                        </p:cTn>
                                        <p:tgtEl>
                                          <p:spTgt spid="126"/>
                                        </p:tgtEl>
                                        <p:attrNameLst>
                                          <p:attrName>style.visibility</p:attrName>
                                        </p:attrNameLst>
                                      </p:cBhvr>
                                      <p:to>
                                        <p:strVal val="visible"/>
                                      </p:to>
                                    </p:set>
                                    <p:animEffect transition="in" filter="fade">
                                      <p:cBhvr>
                                        <p:cTn id="73" dur="500"/>
                                        <p:tgtEl>
                                          <p:spTgt spid="1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7"/>
                                        </p:tgtEl>
                                        <p:attrNameLst>
                                          <p:attrName>style.visibility</p:attrName>
                                        </p:attrNameLst>
                                      </p:cBhvr>
                                      <p:to>
                                        <p:strVal val="visible"/>
                                      </p:to>
                                    </p:set>
                                    <p:animEffect transition="in" filter="fade">
                                      <p:cBhvr>
                                        <p:cTn id="76" dur="500"/>
                                        <p:tgtEl>
                                          <p:spTgt spid="127"/>
                                        </p:tgtEl>
                                      </p:cBhvr>
                                    </p:animEffect>
                                  </p:childTnLst>
                                </p:cTn>
                              </p:par>
                            </p:childTnLst>
                          </p:cTn>
                        </p:par>
                        <p:par>
                          <p:cTn id="77" fill="hold">
                            <p:stCondLst>
                              <p:cond delay="500"/>
                            </p:stCondLst>
                            <p:childTnLst>
                              <p:par>
                                <p:cTn id="78" presetID="10" presetClass="entr" presetSubtype="0"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200"/>
                                        <p:tgtEl>
                                          <p:spTgt spid="24"/>
                                        </p:tgtEl>
                                      </p:cBhvr>
                                    </p:animEffect>
                                  </p:childTnLst>
                                </p:cTn>
                              </p:par>
                            </p:childTnLst>
                          </p:cTn>
                        </p:par>
                        <p:par>
                          <p:cTn id="81" fill="hold">
                            <p:stCondLst>
                              <p:cond delay="700"/>
                            </p:stCondLst>
                            <p:childTnLst>
                              <p:par>
                                <p:cTn id="82" presetID="10" presetClass="entr" presetSubtype="0" fill="hold" nodeType="after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200"/>
                                        <p:tgtEl>
                                          <p:spTgt spid="25"/>
                                        </p:tgtEl>
                                      </p:cBhvr>
                                    </p:animEffect>
                                  </p:childTnLst>
                                </p:cTn>
                              </p:par>
                            </p:childTnLst>
                          </p:cTn>
                        </p:par>
                        <p:par>
                          <p:cTn id="85" fill="hold">
                            <p:stCondLst>
                              <p:cond delay="900"/>
                            </p:stCondLst>
                            <p:childTnLst>
                              <p:par>
                                <p:cTn id="86" presetID="10" presetClass="entr" presetSubtype="0" fill="hold"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200"/>
                                        <p:tgtEl>
                                          <p:spTgt spid="26"/>
                                        </p:tgtEl>
                                      </p:cBhvr>
                                    </p:animEffect>
                                  </p:childTnLst>
                                </p:cTn>
                              </p:par>
                            </p:childTnLst>
                          </p:cTn>
                        </p:par>
                        <p:par>
                          <p:cTn id="89" fill="hold">
                            <p:stCondLst>
                              <p:cond delay="1100"/>
                            </p:stCondLst>
                            <p:childTnLst>
                              <p:par>
                                <p:cTn id="90" presetID="10" presetClass="entr" presetSubtype="0" fill="hold"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200"/>
                                        <p:tgtEl>
                                          <p:spTgt spid="27"/>
                                        </p:tgtEl>
                                      </p:cBhvr>
                                    </p:animEffect>
                                  </p:childTnLst>
                                </p:cTn>
                              </p:par>
                            </p:childTnLst>
                          </p:cTn>
                        </p:par>
                        <p:par>
                          <p:cTn id="93" fill="hold">
                            <p:stCondLst>
                              <p:cond delay="1300"/>
                            </p:stCondLst>
                            <p:childTnLst>
                              <p:par>
                                <p:cTn id="94" presetID="10" presetClass="entr" presetSubtype="0" fill="hold"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200"/>
                                        <p:tgtEl>
                                          <p:spTgt spid="28"/>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146"/>
                                        </p:tgtEl>
                                        <p:attrNameLst>
                                          <p:attrName>style.visibility</p:attrName>
                                        </p:attrNameLst>
                                      </p:cBhvr>
                                      <p:to>
                                        <p:strVal val="visible"/>
                                      </p:to>
                                    </p:set>
                                    <p:animEffect transition="in" filter="fade">
                                      <p:cBhvr>
                                        <p:cTn id="101" dur="500"/>
                                        <p:tgtEl>
                                          <p:spTgt spid="146"/>
                                        </p:tgtEl>
                                      </p:cBhvr>
                                    </p:animEffect>
                                  </p:childTnLst>
                                </p:cTn>
                              </p:par>
                              <p:par>
                                <p:cTn id="102" presetID="10" presetClass="entr" presetSubtype="0" fill="hold" nodeType="withEffect">
                                  <p:stCondLst>
                                    <p:cond delay="0"/>
                                  </p:stCondLst>
                                  <p:childTnLst>
                                    <p:set>
                                      <p:cBhvr>
                                        <p:cTn id="103" dur="1" fill="hold">
                                          <p:stCondLst>
                                            <p:cond delay="0"/>
                                          </p:stCondLst>
                                        </p:cTn>
                                        <p:tgtEl>
                                          <p:spTgt spid="148"/>
                                        </p:tgtEl>
                                        <p:attrNameLst>
                                          <p:attrName>style.visibility</p:attrName>
                                        </p:attrNameLst>
                                      </p:cBhvr>
                                      <p:to>
                                        <p:strVal val="visible"/>
                                      </p:to>
                                    </p:set>
                                    <p:animEffect transition="in" filter="fade">
                                      <p:cBhvr>
                                        <p:cTn id="104" dur="500"/>
                                        <p:tgtEl>
                                          <p:spTgt spid="148"/>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90"/>
                                        </p:tgtEl>
                                        <p:attrNameLst>
                                          <p:attrName>style.visibility</p:attrName>
                                        </p:attrNameLst>
                                      </p:cBhvr>
                                      <p:to>
                                        <p:strVal val="visible"/>
                                      </p:to>
                                    </p:set>
                                    <p:animEffect transition="in" filter="fade">
                                      <p:cBhvr>
                                        <p:cTn id="107" dur="500"/>
                                        <p:tgtEl>
                                          <p:spTgt spid="90"/>
                                        </p:tgtEl>
                                      </p:cBhvr>
                                    </p:animEffect>
                                  </p:childTnLst>
                                </p:cTn>
                              </p:par>
                            </p:childTnLst>
                          </p:cTn>
                        </p:par>
                        <p:par>
                          <p:cTn id="108" fill="hold">
                            <p:stCondLst>
                              <p:cond delay="500"/>
                            </p:stCondLst>
                            <p:childTnLst>
                              <p:par>
                                <p:cTn id="109" presetID="10" presetClass="entr" presetSubtype="0" fill="hold" grpId="0" nodeType="afterEffect">
                                  <p:stCondLst>
                                    <p:cond delay="0"/>
                                  </p:stCondLst>
                                  <p:childTnLst>
                                    <p:set>
                                      <p:cBhvr>
                                        <p:cTn id="110" dur="1" fill="hold">
                                          <p:stCondLst>
                                            <p:cond delay="0"/>
                                          </p:stCondLst>
                                        </p:cTn>
                                        <p:tgtEl>
                                          <p:spTgt spid="91"/>
                                        </p:tgtEl>
                                        <p:attrNameLst>
                                          <p:attrName>style.visibility</p:attrName>
                                        </p:attrNameLst>
                                      </p:cBhvr>
                                      <p:to>
                                        <p:strVal val="visible"/>
                                      </p:to>
                                    </p:set>
                                    <p:animEffect transition="in" filter="fade">
                                      <p:cBhvr>
                                        <p:cTn id="111" dur="200"/>
                                        <p:tgtEl>
                                          <p:spTgt spid="91"/>
                                        </p:tgtEl>
                                      </p:cBhvr>
                                    </p:animEffect>
                                  </p:childTnLst>
                                </p:cTn>
                              </p:par>
                            </p:childTnLst>
                          </p:cTn>
                        </p:par>
                        <p:par>
                          <p:cTn id="112" fill="hold">
                            <p:stCondLst>
                              <p:cond delay="700"/>
                            </p:stCondLst>
                            <p:childTnLst>
                              <p:par>
                                <p:cTn id="113" presetID="10" presetClass="entr" presetSubtype="0" fill="hold" grpId="0" nodeType="afterEffect">
                                  <p:stCondLst>
                                    <p:cond delay="0"/>
                                  </p:stCondLst>
                                  <p:childTnLst>
                                    <p:set>
                                      <p:cBhvr>
                                        <p:cTn id="114" dur="1" fill="hold">
                                          <p:stCondLst>
                                            <p:cond delay="0"/>
                                          </p:stCondLst>
                                        </p:cTn>
                                        <p:tgtEl>
                                          <p:spTgt spid="92"/>
                                        </p:tgtEl>
                                        <p:attrNameLst>
                                          <p:attrName>style.visibility</p:attrName>
                                        </p:attrNameLst>
                                      </p:cBhvr>
                                      <p:to>
                                        <p:strVal val="visible"/>
                                      </p:to>
                                    </p:set>
                                    <p:animEffect transition="in" filter="fade">
                                      <p:cBhvr>
                                        <p:cTn id="115" dur="200"/>
                                        <p:tgtEl>
                                          <p:spTgt spid="92"/>
                                        </p:tgtEl>
                                      </p:cBhvr>
                                    </p:animEffect>
                                  </p:childTnLst>
                                </p:cTn>
                              </p:par>
                            </p:childTnLst>
                          </p:cTn>
                        </p:par>
                        <p:par>
                          <p:cTn id="116" fill="hold">
                            <p:stCondLst>
                              <p:cond delay="900"/>
                            </p:stCondLst>
                            <p:childTnLst>
                              <p:par>
                                <p:cTn id="117" presetID="10" presetClass="entr" presetSubtype="0" fill="hold" grpId="0" nodeType="afterEffect">
                                  <p:stCondLst>
                                    <p:cond delay="0"/>
                                  </p:stCondLst>
                                  <p:childTnLst>
                                    <p:set>
                                      <p:cBhvr>
                                        <p:cTn id="118" dur="1" fill="hold">
                                          <p:stCondLst>
                                            <p:cond delay="0"/>
                                          </p:stCondLst>
                                        </p:cTn>
                                        <p:tgtEl>
                                          <p:spTgt spid="93"/>
                                        </p:tgtEl>
                                        <p:attrNameLst>
                                          <p:attrName>style.visibility</p:attrName>
                                        </p:attrNameLst>
                                      </p:cBhvr>
                                      <p:to>
                                        <p:strVal val="visible"/>
                                      </p:to>
                                    </p:set>
                                    <p:animEffect transition="in" filter="fade">
                                      <p:cBhvr>
                                        <p:cTn id="119" dur="200"/>
                                        <p:tgtEl>
                                          <p:spTgt spid="93"/>
                                        </p:tgtEl>
                                      </p:cBhvr>
                                    </p:animEffect>
                                  </p:childTnLst>
                                </p:cTn>
                              </p:par>
                            </p:childTnLst>
                          </p:cTn>
                        </p:par>
                        <p:par>
                          <p:cTn id="120" fill="hold">
                            <p:stCondLst>
                              <p:cond delay="1100"/>
                            </p:stCondLst>
                            <p:childTnLst>
                              <p:par>
                                <p:cTn id="121" presetID="10" presetClass="entr" presetSubtype="0" fill="hold" grpId="0" nodeType="afterEffect">
                                  <p:stCondLst>
                                    <p:cond delay="0"/>
                                  </p:stCondLst>
                                  <p:childTnLst>
                                    <p:set>
                                      <p:cBhvr>
                                        <p:cTn id="122" dur="1" fill="hold">
                                          <p:stCondLst>
                                            <p:cond delay="0"/>
                                          </p:stCondLst>
                                        </p:cTn>
                                        <p:tgtEl>
                                          <p:spTgt spid="94"/>
                                        </p:tgtEl>
                                        <p:attrNameLst>
                                          <p:attrName>style.visibility</p:attrName>
                                        </p:attrNameLst>
                                      </p:cBhvr>
                                      <p:to>
                                        <p:strVal val="visible"/>
                                      </p:to>
                                    </p:set>
                                    <p:animEffect transition="in" filter="fade">
                                      <p:cBhvr>
                                        <p:cTn id="123" dur="200"/>
                                        <p:tgtEl>
                                          <p:spTgt spid="94"/>
                                        </p:tgtEl>
                                      </p:cBhvr>
                                    </p:animEffect>
                                  </p:childTnLst>
                                </p:cTn>
                              </p:par>
                            </p:childTnLst>
                          </p:cTn>
                        </p:par>
                        <p:par>
                          <p:cTn id="124" fill="hold">
                            <p:stCondLst>
                              <p:cond delay="1300"/>
                            </p:stCondLst>
                            <p:childTnLst>
                              <p:par>
                                <p:cTn id="125" presetID="10" presetClass="entr" presetSubtype="0" fill="hold" grpId="0" nodeType="afterEffect">
                                  <p:stCondLst>
                                    <p:cond delay="0"/>
                                  </p:stCondLst>
                                  <p:childTnLst>
                                    <p:set>
                                      <p:cBhvr>
                                        <p:cTn id="126" dur="1" fill="hold">
                                          <p:stCondLst>
                                            <p:cond delay="0"/>
                                          </p:stCondLst>
                                        </p:cTn>
                                        <p:tgtEl>
                                          <p:spTgt spid="96"/>
                                        </p:tgtEl>
                                        <p:attrNameLst>
                                          <p:attrName>style.visibility</p:attrName>
                                        </p:attrNameLst>
                                      </p:cBhvr>
                                      <p:to>
                                        <p:strVal val="visible"/>
                                      </p:to>
                                    </p:set>
                                    <p:animEffect transition="in" filter="fade">
                                      <p:cBhvr>
                                        <p:cTn id="127" dur="200"/>
                                        <p:tgtEl>
                                          <p:spTgt spid="96"/>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125"/>
                                        </p:tgtEl>
                                        <p:attrNameLst>
                                          <p:attrName>style.visibility</p:attrName>
                                        </p:attrNameLst>
                                      </p:cBhvr>
                                      <p:to>
                                        <p:strVal val="visible"/>
                                      </p:to>
                                    </p:set>
                                    <p:animEffect transition="in" filter="fade">
                                      <p:cBhvr>
                                        <p:cTn id="132" dur="500"/>
                                        <p:tgtEl>
                                          <p:spTgt spid="125"/>
                                        </p:tgtEl>
                                      </p:cBhvr>
                                    </p:animEffect>
                                  </p:childTnLst>
                                </p:cTn>
                              </p:par>
                              <p:par>
                                <p:cTn id="133" presetID="10" presetClass="entr" presetSubtype="0" fill="hold" nodeType="with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fade">
                                      <p:cBhvr>
                                        <p:cTn id="135" dur="500"/>
                                        <p:tgtEl>
                                          <p:spTgt spid="31"/>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3"/>
                                        </p:tgtEl>
                                        <p:attrNameLst>
                                          <p:attrName>style.visibility</p:attrName>
                                        </p:attrNameLst>
                                      </p:cBhvr>
                                      <p:to>
                                        <p:strVal val="visible"/>
                                      </p:to>
                                    </p:set>
                                    <p:animEffect transition="in" filter="fade">
                                      <p:cBhvr>
                                        <p:cTn id="138" dur="500"/>
                                        <p:tgtEl>
                                          <p:spTgt spid="3"/>
                                        </p:tgtEl>
                                      </p:cBhvr>
                                    </p:animEffect>
                                  </p:childTnLst>
                                </p:cTn>
                              </p:par>
                            </p:childTnLst>
                          </p:cTn>
                        </p:par>
                      </p:childTnLst>
                    </p:cTn>
                  </p:par>
                  <p:par>
                    <p:cTn id="139" fill="hold">
                      <p:stCondLst>
                        <p:cond delay="indefinite"/>
                      </p:stCondLst>
                      <p:childTnLst>
                        <p:par>
                          <p:cTn id="140" fill="hold">
                            <p:stCondLst>
                              <p:cond delay="0"/>
                            </p:stCondLst>
                            <p:childTnLst>
                              <p:par>
                                <p:cTn id="141" presetID="18" presetClass="entr" presetSubtype="12" fill="hold" nodeType="clickEffect">
                                  <p:stCondLst>
                                    <p:cond delay="0"/>
                                  </p:stCondLst>
                                  <p:childTnLst>
                                    <p:set>
                                      <p:cBhvr>
                                        <p:cTn id="142" dur="1" fill="hold">
                                          <p:stCondLst>
                                            <p:cond delay="0"/>
                                          </p:stCondLst>
                                        </p:cTn>
                                        <p:tgtEl>
                                          <p:spTgt spid="102"/>
                                        </p:tgtEl>
                                        <p:attrNameLst>
                                          <p:attrName>style.visibility</p:attrName>
                                        </p:attrNameLst>
                                      </p:cBhvr>
                                      <p:to>
                                        <p:strVal val="visible"/>
                                      </p:to>
                                    </p:set>
                                    <p:animEffect transition="in" filter="strips(downLeft)">
                                      <p:cBhvr>
                                        <p:cTn id="143" dur="500"/>
                                        <p:tgtEl>
                                          <p:spTgt spid="102"/>
                                        </p:tgtEl>
                                      </p:cBhvr>
                                    </p:animEffect>
                                  </p:childTnLst>
                                </p:cTn>
                              </p:par>
                              <p:par>
                                <p:cTn id="144" presetID="10" presetClass="entr" presetSubtype="0" fill="hold" nodeType="withEffect">
                                  <p:stCondLst>
                                    <p:cond delay="0"/>
                                  </p:stCondLst>
                                  <p:childTnLst>
                                    <p:set>
                                      <p:cBhvr>
                                        <p:cTn id="145" dur="1" fill="hold">
                                          <p:stCondLst>
                                            <p:cond delay="0"/>
                                          </p:stCondLst>
                                        </p:cTn>
                                        <p:tgtEl>
                                          <p:spTgt spid="103"/>
                                        </p:tgtEl>
                                        <p:attrNameLst>
                                          <p:attrName>style.visibility</p:attrName>
                                        </p:attrNameLst>
                                      </p:cBhvr>
                                      <p:to>
                                        <p:strVal val="visible"/>
                                      </p:to>
                                    </p:set>
                                    <p:animEffect transition="in" filter="fade">
                                      <p:cBhvr>
                                        <p:cTn id="146" dur="500"/>
                                        <p:tgtEl>
                                          <p:spTgt spid="103"/>
                                        </p:tgtEl>
                                      </p:cBhvr>
                                    </p:animEffect>
                                  </p:childTnLst>
                                </p:cTn>
                              </p:par>
                              <p:par>
                                <p:cTn id="147" presetID="10" presetClass="entr" presetSubtype="0" fill="hold" grpId="0" nodeType="withEffect">
                                  <p:stCondLst>
                                    <p:cond delay="0"/>
                                  </p:stCondLst>
                                  <p:childTnLst>
                                    <p:set>
                                      <p:cBhvr>
                                        <p:cTn id="148" dur="1" fill="hold">
                                          <p:stCondLst>
                                            <p:cond delay="0"/>
                                          </p:stCondLst>
                                        </p:cTn>
                                        <p:tgtEl>
                                          <p:spTgt spid="150"/>
                                        </p:tgtEl>
                                        <p:attrNameLst>
                                          <p:attrName>style.visibility</p:attrName>
                                        </p:attrNameLst>
                                      </p:cBhvr>
                                      <p:to>
                                        <p:strVal val="visible"/>
                                      </p:to>
                                    </p:set>
                                    <p:animEffect transition="in" filter="fade">
                                      <p:cBhvr>
                                        <p:cTn id="149" dur="500"/>
                                        <p:tgtEl>
                                          <p:spTgt spid="150"/>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170"/>
                                        </p:tgtEl>
                                        <p:attrNameLst>
                                          <p:attrName>style.visibility</p:attrName>
                                        </p:attrNameLst>
                                      </p:cBhvr>
                                      <p:to>
                                        <p:strVal val="visible"/>
                                      </p:to>
                                    </p:set>
                                    <p:animEffect transition="in" filter="fade">
                                      <p:cBhvr>
                                        <p:cTn id="152" dur="500"/>
                                        <p:tgtEl>
                                          <p:spTgt spid="170"/>
                                        </p:tgtEl>
                                      </p:cBhvr>
                                    </p:animEffect>
                                  </p:childTnLst>
                                </p:cTn>
                              </p:par>
                            </p:childTnLst>
                          </p:cTn>
                        </p:par>
                        <p:par>
                          <p:cTn id="153" fill="hold">
                            <p:stCondLst>
                              <p:cond delay="500"/>
                            </p:stCondLst>
                            <p:childTnLst>
                              <p:par>
                                <p:cTn id="154" presetID="10" presetClass="entr" presetSubtype="0" fill="hold" nodeType="afterEffect">
                                  <p:stCondLst>
                                    <p:cond delay="0"/>
                                  </p:stCondLst>
                                  <p:childTnLst>
                                    <p:set>
                                      <p:cBhvr>
                                        <p:cTn id="155" dur="1" fill="hold">
                                          <p:stCondLst>
                                            <p:cond delay="0"/>
                                          </p:stCondLst>
                                        </p:cTn>
                                        <p:tgtEl>
                                          <p:spTgt spid="176"/>
                                        </p:tgtEl>
                                        <p:attrNameLst>
                                          <p:attrName>style.visibility</p:attrName>
                                        </p:attrNameLst>
                                      </p:cBhvr>
                                      <p:to>
                                        <p:strVal val="visible"/>
                                      </p:to>
                                    </p:set>
                                    <p:animEffect transition="in" filter="fade">
                                      <p:cBhvr>
                                        <p:cTn id="156" dur="500"/>
                                        <p:tgtEl>
                                          <p:spTgt spid="176"/>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nodeType="clickEffect">
                                  <p:stCondLst>
                                    <p:cond delay="0"/>
                                  </p:stCondLst>
                                  <p:childTnLst>
                                    <p:set>
                                      <p:cBhvr>
                                        <p:cTn id="160" dur="1" fill="hold">
                                          <p:stCondLst>
                                            <p:cond delay="0"/>
                                          </p:stCondLst>
                                        </p:cTn>
                                        <p:tgtEl>
                                          <p:spTgt spid="116"/>
                                        </p:tgtEl>
                                        <p:attrNameLst>
                                          <p:attrName>style.visibility</p:attrName>
                                        </p:attrNameLst>
                                      </p:cBhvr>
                                      <p:to>
                                        <p:strVal val="visible"/>
                                      </p:to>
                                    </p:set>
                                    <p:animEffect transition="in" filter="fade">
                                      <p:cBhvr>
                                        <p:cTn id="161" dur="500"/>
                                        <p:tgtEl>
                                          <p:spTgt spid="116"/>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115"/>
                                        </p:tgtEl>
                                        <p:attrNameLst>
                                          <p:attrName>style.visibility</p:attrName>
                                        </p:attrNameLst>
                                      </p:cBhvr>
                                      <p:to>
                                        <p:strVal val="visible"/>
                                      </p:to>
                                    </p:set>
                                    <p:animEffect transition="in" filter="fade">
                                      <p:cBhvr>
                                        <p:cTn id="164" dur="500"/>
                                        <p:tgtEl>
                                          <p:spTgt spid="115"/>
                                        </p:tgtEl>
                                      </p:cBhvr>
                                    </p:animEffec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nodeType="clickEffect">
                                  <p:stCondLst>
                                    <p:cond delay="0"/>
                                  </p:stCondLst>
                                  <p:childTnLst>
                                    <p:set>
                                      <p:cBhvr>
                                        <p:cTn id="168" dur="1" fill="hold">
                                          <p:stCondLst>
                                            <p:cond delay="0"/>
                                          </p:stCondLst>
                                        </p:cTn>
                                        <p:tgtEl>
                                          <p:spTgt spid="114"/>
                                        </p:tgtEl>
                                        <p:attrNameLst>
                                          <p:attrName>style.visibility</p:attrName>
                                        </p:attrNameLst>
                                      </p:cBhvr>
                                      <p:to>
                                        <p:strVal val="visible"/>
                                      </p:to>
                                    </p:set>
                                    <p:animEffect transition="in" filter="fade">
                                      <p:cBhvr>
                                        <p:cTn id="169" dur="500"/>
                                        <p:tgtEl>
                                          <p:spTgt spid="114"/>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113"/>
                                        </p:tgtEl>
                                        <p:attrNameLst>
                                          <p:attrName>style.visibility</p:attrName>
                                        </p:attrNameLst>
                                      </p:cBhvr>
                                      <p:to>
                                        <p:strVal val="visible"/>
                                      </p:to>
                                    </p:set>
                                    <p:animEffect transition="in" filter="fade">
                                      <p:cBhvr>
                                        <p:cTn id="172"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P spid="20" grpId="0" animBg="1"/>
      <p:bldP spid="21" grpId="0" animBg="1"/>
      <p:bldP spid="22" grpId="0" animBg="1"/>
      <p:bldP spid="113" grpId="0"/>
      <p:bldP spid="115" grpId="0"/>
      <p:bldP spid="127" grpId="0"/>
      <p:bldP spid="129" grpId="0"/>
      <p:bldP spid="3" grpId="0" animBg="1"/>
      <p:bldP spid="145" grpId="0"/>
      <p:bldP spid="146" grpId="0"/>
      <p:bldP spid="167" grpId="0"/>
      <p:bldP spid="170" grpId="0"/>
      <p:bldP spid="90" grpId="0" animBg="1"/>
      <p:bldP spid="91" grpId="0" animBg="1"/>
      <p:bldP spid="92" grpId="0" animBg="1"/>
      <p:bldP spid="93" grpId="0" animBg="1"/>
      <p:bldP spid="94" grpId="0" animBg="1"/>
      <p:bldP spid="96" grpId="0" animBg="1"/>
      <p:bldP spid="1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AD4B4-B279-0747-9C44-DF1A419ACBFC}"/>
              </a:ext>
            </a:extLst>
          </p:cNvPr>
          <p:cNvSpPr>
            <a:spLocks noGrp="1"/>
          </p:cNvSpPr>
          <p:nvPr>
            <p:ph type="title"/>
          </p:nvPr>
        </p:nvSpPr>
        <p:spPr/>
        <p:txBody>
          <a:bodyPr/>
          <a:lstStyle/>
          <a:p>
            <a:r>
              <a:rPr lang="en-US" sz="4400" dirty="0">
                <a:latin typeface="Garamond" panose="02020404030301010803" pitchFamily="18" charset="0"/>
              </a:rPr>
              <a:t>DRAM Cell Operation</a:t>
            </a:r>
          </a:p>
        </p:txBody>
      </p:sp>
      <p:cxnSp>
        <p:nvCxnSpPr>
          <p:cNvPr id="4" name="Straight Connector 3">
            <a:extLst>
              <a:ext uri="{FF2B5EF4-FFF2-40B4-BE49-F238E27FC236}">
                <a16:creationId xmlns:a16="http://schemas.microsoft.com/office/drawing/2014/main" id="{B876BB91-B7AF-D446-8C5F-9C16B05D260A}"/>
              </a:ext>
            </a:extLst>
          </p:cNvPr>
          <p:cNvCxnSpPr>
            <a:cxnSpLocks/>
          </p:cNvCxnSpPr>
          <p:nvPr/>
        </p:nvCxnSpPr>
        <p:spPr>
          <a:xfrm>
            <a:off x="1650748" y="1871628"/>
            <a:ext cx="2121132"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0D7C555-5D92-1141-9689-7E4F09F15839}"/>
              </a:ext>
            </a:extLst>
          </p:cNvPr>
          <p:cNvCxnSpPr>
            <a:cxnSpLocks/>
          </p:cNvCxnSpPr>
          <p:nvPr/>
        </p:nvCxnSpPr>
        <p:spPr>
          <a:xfrm flipV="1">
            <a:off x="3413960" y="1871628"/>
            <a:ext cx="0" cy="217285"/>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59A1EB0-B769-7342-AD5E-458137845468}"/>
              </a:ext>
            </a:extLst>
          </p:cNvPr>
          <p:cNvCxnSpPr>
            <a:cxnSpLocks/>
          </p:cNvCxnSpPr>
          <p:nvPr/>
        </p:nvCxnSpPr>
        <p:spPr>
          <a:xfrm>
            <a:off x="4493811" y="2212009"/>
            <a:ext cx="0" cy="243398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4F7D819-1095-4744-AD66-7E0ADEEDCDB2}"/>
              </a:ext>
            </a:extLst>
          </p:cNvPr>
          <p:cNvCxnSpPr>
            <a:cxnSpLocks/>
          </p:cNvCxnSpPr>
          <p:nvPr/>
        </p:nvCxnSpPr>
        <p:spPr>
          <a:xfrm>
            <a:off x="2274226" y="2579509"/>
            <a:ext cx="0" cy="279715"/>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DF116BA3-7A32-1F48-84AB-906C66D5468D}"/>
              </a:ext>
            </a:extLst>
          </p:cNvPr>
          <p:cNvSpPr/>
          <p:nvPr/>
        </p:nvSpPr>
        <p:spPr>
          <a:xfrm>
            <a:off x="2129709" y="2799106"/>
            <a:ext cx="267330" cy="474921"/>
          </a:xfrm>
          <a:prstGeom prst="rect">
            <a:avLst/>
          </a:prstGeom>
          <a:solidFill>
            <a:srgbClr val="F2F2F2"/>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25" name="Rectangle 24">
            <a:extLst>
              <a:ext uri="{FF2B5EF4-FFF2-40B4-BE49-F238E27FC236}">
                <a16:creationId xmlns:a16="http://schemas.microsoft.com/office/drawing/2014/main" id="{AAA3F4CD-C2CB-D745-A72F-12FC7B0B358B}"/>
              </a:ext>
            </a:extLst>
          </p:cNvPr>
          <p:cNvSpPr/>
          <p:nvPr/>
        </p:nvSpPr>
        <p:spPr>
          <a:xfrm>
            <a:off x="1538039" y="1504872"/>
            <a:ext cx="1248612" cy="400110"/>
          </a:xfrm>
          <a:prstGeom prst="rect">
            <a:avLst/>
          </a:prstGeom>
        </p:spPr>
        <p:txBody>
          <a:bodyPr wrap="none">
            <a:spAutoFit/>
          </a:bodyPr>
          <a:lstStyle/>
          <a:p>
            <a:r>
              <a:rPr lang="en-US" sz="2000" b="1" dirty="0" err="1">
                <a:latin typeface="Cambria" panose="02040503050406030204" pitchFamily="18" charset="0"/>
                <a:cs typeface="Arial" panose="020B0604020202020204" pitchFamily="34" charset="0"/>
              </a:rPr>
              <a:t>wordline</a:t>
            </a:r>
            <a:endParaRPr lang="en-US" sz="2000" b="1" dirty="0">
              <a:latin typeface="Cambria" panose="02040503050406030204" pitchFamily="18" charset="0"/>
              <a:cs typeface="Arial" panose="020B0604020202020204" pitchFamily="34" charset="0"/>
            </a:endParaRPr>
          </a:p>
        </p:txBody>
      </p:sp>
      <p:sp>
        <p:nvSpPr>
          <p:cNvPr id="26" name="Rectangle 25">
            <a:extLst>
              <a:ext uri="{FF2B5EF4-FFF2-40B4-BE49-F238E27FC236}">
                <a16:creationId xmlns:a16="http://schemas.microsoft.com/office/drawing/2014/main" id="{78C372AC-EB48-0C4B-9738-5B0AC0C06329}"/>
              </a:ext>
            </a:extLst>
          </p:cNvPr>
          <p:cNvSpPr/>
          <p:nvPr/>
        </p:nvSpPr>
        <p:spPr>
          <a:xfrm>
            <a:off x="4512401" y="2459114"/>
            <a:ext cx="960519" cy="400110"/>
          </a:xfrm>
          <a:prstGeom prst="rect">
            <a:avLst/>
          </a:prstGeom>
        </p:spPr>
        <p:txBody>
          <a:bodyPr wrap="none">
            <a:spAutoFit/>
          </a:bodyPr>
          <a:lstStyle/>
          <a:p>
            <a:r>
              <a:rPr lang="en-US" sz="2000" b="1" dirty="0">
                <a:latin typeface="Cambria" panose="02040503050406030204" pitchFamily="18" charset="0"/>
                <a:cs typeface="Arial" panose="020B0604020202020204" pitchFamily="34" charset="0"/>
              </a:rPr>
              <a:t>bitline</a:t>
            </a:r>
          </a:p>
        </p:txBody>
      </p:sp>
      <p:grpSp>
        <p:nvGrpSpPr>
          <p:cNvPr id="41" name="Group 40">
            <a:extLst>
              <a:ext uri="{FF2B5EF4-FFF2-40B4-BE49-F238E27FC236}">
                <a16:creationId xmlns:a16="http://schemas.microsoft.com/office/drawing/2014/main" id="{C5C6A92A-9B09-0241-8F7E-C962D924E2FD}"/>
              </a:ext>
            </a:extLst>
          </p:cNvPr>
          <p:cNvGrpSpPr/>
          <p:nvPr/>
        </p:nvGrpSpPr>
        <p:grpSpPr>
          <a:xfrm>
            <a:off x="3053300" y="2088913"/>
            <a:ext cx="718580" cy="492321"/>
            <a:chOff x="2582265" y="1509876"/>
            <a:chExt cx="718580" cy="492321"/>
          </a:xfrm>
        </p:grpSpPr>
        <p:cxnSp>
          <p:nvCxnSpPr>
            <p:cNvPr id="17" name="Straight Connector 16">
              <a:extLst>
                <a:ext uri="{FF2B5EF4-FFF2-40B4-BE49-F238E27FC236}">
                  <a16:creationId xmlns:a16="http://schemas.microsoft.com/office/drawing/2014/main" id="{C6D149B2-DD50-6547-AD78-1C5D5ECA7AC5}"/>
                </a:ext>
              </a:extLst>
            </p:cNvPr>
            <p:cNvCxnSpPr>
              <a:cxnSpLocks/>
            </p:cNvCxnSpPr>
            <p:nvPr/>
          </p:nvCxnSpPr>
          <p:spPr>
            <a:xfrm>
              <a:off x="2582265" y="1993157"/>
              <a:ext cx="190418" cy="0"/>
            </a:xfrm>
            <a:prstGeom prst="line">
              <a:avLst/>
            </a:prstGeom>
            <a:ln w="571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2AD2FA7-CD4C-E940-A5BF-E6B1E0444286}"/>
                </a:ext>
              </a:extLst>
            </p:cNvPr>
            <p:cNvCxnSpPr>
              <a:cxnSpLocks/>
            </p:cNvCxnSpPr>
            <p:nvPr/>
          </p:nvCxnSpPr>
          <p:spPr>
            <a:xfrm flipV="1">
              <a:off x="2765866" y="1632972"/>
              <a:ext cx="0" cy="367500"/>
            </a:xfrm>
            <a:prstGeom prst="line">
              <a:avLst/>
            </a:prstGeom>
            <a:ln w="571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B8192FE-EAD2-AB47-80A3-CAA59ECB74EB}"/>
                </a:ext>
              </a:extLst>
            </p:cNvPr>
            <p:cNvCxnSpPr>
              <a:cxnSpLocks/>
            </p:cNvCxnSpPr>
            <p:nvPr/>
          </p:nvCxnSpPr>
          <p:spPr>
            <a:xfrm>
              <a:off x="2751236" y="1509876"/>
              <a:ext cx="383377" cy="0"/>
            </a:xfrm>
            <a:prstGeom prst="line">
              <a:avLst/>
            </a:prstGeom>
            <a:ln w="571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0C027D5-62D9-804A-B008-EAB389D025DB}"/>
                </a:ext>
              </a:extLst>
            </p:cNvPr>
            <p:cNvCxnSpPr>
              <a:cxnSpLocks/>
            </p:cNvCxnSpPr>
            <p:nvPr/>
          </p:nvCxnSpPr>
          <p:spPr>
            <a:xfrm flipV="1">
              <a:off x="3126800" y="1634697"/>
              <a:ext cx="0" cy="367500"/>
            </a:xfrm>
            <a:prstGeom prst="line">
              <a:avLst/>
            </a:prstGeom>
            <a:ln w="571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28E12E6-8AF9-9743-AF46-43967901B631}"/>
                </a:ext>
              </a:extLst>
            </p:cNvPr>
            <p:cNvCxnSpPr>
              <a:cxnSpLocks/>
            </p:cNvCxnSpPr>
            <p:nvPr/>
          </p:nvCxnSpPr>
          <p:spPr>
            <a:xfrm>
              <a:off x="2750738" y="1634697"/>
              <a:ext cx="383377" cy="0"/>
            </a:xfrm>
            <a:prstGeom prst="line">
              <a:avLst/>
            </a:prstGeom>
            <a:ln w="571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A16EC40-E71F-6C48-AEDC-911C05D25CB5}"/>
                </a:ext>
              </a:extLst>
            </p:cNvPr>
            <p:cNvCxnSpPr>
              <a:cxnSpLocks/>
            </p:cNvCxnSpPr>
            <p:nvPr/>
          </p:nvCxnSpPr>
          <p:spPr>
            <a:xfrm>
              <a:off x="3110427" y="2000472"/>
              <a:ext cx="190418" cy="0"/>
            </a:xfrm>
            <a:prstGeom prst="line">
              <a:avLst/>
            </a:prstGeom>
            <a:ln w="571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42" name="Straight Connector 41">
            <a:extLst>
              <a:ext uri="{FF2B5EF4-FFF2-40B4-BE49-F238E27FC236}">
                <a16:creationId xmlns:a16="http://schemas.microsoft.com/office/drawing/2014/main" id="{A05A6062-B612-364E-8068-00E1FE69E0FA}"/>
              </a:ext>
            </a:extLst>
          </p:cNvPr>
          <p:cNvCxnSpPr>
            <a:cxnSpLocks/>
          </p:cNvCxnSpPr>
          <p:nvPr/>
        </p:nvCxnSpPr>
        <p:spPr>
          <a:xfrm>
            <a:off x="2263374" y="2568775"/>
            <a:ext cx="88513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2D6B04B8-7B43-C04C-88CA-66E99030DF45}"/>
              </a:ext>
            </a:extLst>
          </p:cNvPr>
          <p:cNvCxnSpPr>
            <a:cxnSpLocks/>
          </p:cNvCxnSpPr>
          <p:nvPr/>
        </p:nvCxnSpPr>
        <p:spPr>
          <a:xfrm>
            <a:off x="3605150" y="2568775"/>
            <a:ext cx="88513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8138CB4B-0FC2-5241-8D60-B4F9D3C7C432}"/>
              </a:ext>
            </a:extLst>
          </p:cNvPr>
          <p:cNvSpPr/>
          <p:nvPr/>
        </p:nvSpPr>
        <p:spPr>
          <a:xfrm>
            <a:off x="4297263" y="4590400"/>
            <a:ext cx="386041" cy="400099"/>
          </a:xfrm>
          <a:prstGeom prst="rect">
            <a:avLst/>
          </a:prstGeom>
          <a:solidFill>
            <a:srgbClr val="EEDD88"/>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47" name="Rectangle 46">
            <a:extLst>
              <a:ext uri="{FF2B5EF4-FFF2-40B4-BE49-F238E27FC236}">
                <a16:creationId xmlns:a16="http://schemas.microsoft.com/office/drawing/2014/main" id="{53894945-3CF6-8744-99C8-D5C07F3F63B7}"/>
              </a:ext>
            </a:extLst>
          </p:cNvPr>
          <p:cNvSpPr/>
          <p:nvPr/>
        </p:nvSpPr>
        <p:spPr>
          <a:xfrm>
            <a:off x="2129708" y="2993520"/>
            <a:ext cx="267329" cy="279715"/>
          </a:xfrm>
          <a:prstGeom prst="rect">
            <a:avLst/>
          </a:prstGeom>
          <a:solidFill>
            <a:srgbClr val="8DBAE4"/>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48" name="Rectangle 47">
            <a:extLst>
              <a:ext uri="{FF2B5EF4-FFF2-40B4-BE49-F238E27FC236}">
                <a16:creationId xmlns:a16="http://schemas.microsoft.com/office/drawing/2014/main" id="{9718E3CF-B984-7C40-BFE4-FF51CF8E177E}"/>
              </a:ext>
            </a:extLst>
          </p:cNvPr>
          <p:cNvSpPr/>
          <p:nvPr/>
        </p:nvSpPr>
        <p:spPr>
          <a:xfrm>
            <a:off x="3534280" y="4957901"/>
            <a:ext cx="1956241" cy="707886"/>
          </a:xfrm>
          <a:prstGeom prst="rect">
            <a:avLst/>
          </a:prstGeom>
        </p:spPr>
        <p:txBody>
          <a:bodyPr wrap="square">
            <a:spAutoFit/>
          </a:bodyPr>
          <a:lstStyle/>
          <a:p>
            <a:pPr algn="ctr"/>
            <a:r>
              <a:rPr lang="en-US" sz="2000" b="1" dirty="0">
                <a:latin typeface="Cambria" panose="02040503050406030204" pitchFamily="18" charset="0"/>
                <a:cs typeface="Arial" panose="020B0604020202020204" pitchFamily="34" charset="0"/>
              </a:rPr>
              <a:t>sense </a:t>
            </a:r>
          </a:p>
          <a:p>
            <a:pPr algn="ctr"/>
            <a:r>
              <a:rPr lang="en-US" sz="2000" b="1" dirty="0">
                <a:latin typeface="Cambria" panose="02040503050406030204" pitchFamily="18" charset="0"/>
                <a:cs typeface="Arial" panose="020B0604020202020204" pitchFamily="34" charset="0"/>
              </a:rPr>
              <a:t>amplifier</a:t>
            </a:r>
          </a:p>
        </p:txBody>
      </p:sp>
      <p:cxnSp>
        <p:nvCxnSpPr>
          <p:cNvPr id="49" name="Straight Connector 48">
            <a:extLst>
              <a:ext uri="{FF2B5EF4-FFF2-40B4-BE49-F238E27FC236}">
                <a16:creationId xmlns:a16="http://schemas.microsoft.com/office/drawing/2014/main" id="{E226F868-F3B0-AA42-910F-F1302B6C1B4F}"/>
              </a:ext>
            </a:extLst>
          </p:cNvPr>
          <p:cNvCxnSpPr>
            <a:cxnSpLocks/>
          </p:cNvCxnSpPr>
          <p:nvPr/>
        </p:nvCxnSpPr>
        <p:spPr>
          <a:xfrm>
            <a:off x="2176335" y="4790449"/>
            <a:ext cx="2121132"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C0AF0DFF-A137-A643-8FD6-61FB3F4EFA23}"/>
              </a:ext>
            </a:extLst>
          </p:cNvPr>
          <p:cNvSpPr/>
          <p:nvPr/>
        </p:nvSpPr>
        <p:spPr>
          <a:xfrm>
            <a:off x="2097589" y="4726639"/>
            <a:ext cx="981359" cy="400110"/>
          </a:xfrm>
          <a:prstGeom prst="rect">
            <a:avLst/>
          </a:prstGeom>
        </p:spPr>
        <p:txBody>
          <a:bodyPr wrap="none">
            <a:spAutoFit/>
          </a:bodyPr>
          <a:lstStyle/>
          <a:p>
            <a:r>
              <a:rPr lang="en-US" sz="2000" b="1" dirty="0">
                <a:latin typeface="Cambria" panose="02040503050406030204" pitchFamily="18" charset="0"/>
                <a:cs typeface="Arial" panose="020B0604020202020204" pitchFamily="34" charset="0"/>
              </a:rPr>
              <a:t>enable</a:t>
            </a:r>
          </a:p>
        </p:txBody>
      </p:sp>
      <p:sp>
        <p:nvSpPr>
          <p:cNvPr id="51" name="Rectangle 50">
            <a:extLst>
              <a:ext uri="{FF2B5EF4-FFF2-40B4-BE49-F238E27FC236}">
                <a16:creationId xmlns:a16="http://schemas.microsoft.com/office/drawing/2014/main" id="{9E30FCA3-C348-BA4A-BF74-2A1617DA46BF}"/>
              </a:ext>
            </a:extLst>
          </p:cNvPr>
          <p:cNvSpPr/>
          <p:nvPr/>
        </p:nvSpPr>
        <p:spPr>
          <a:xfrm>
            <a:off x="856846" y="2670833"/>
            <a:ext cx="1288815" cy="707886"/>
          </a:xfrm>
          <a:prstGeom prst="rect">
            <a:avLst/>
          </a:prstGeom>
        </p:spPr>
        <p:txBody>
          <a:bodyPr wrap="none">
            <a:spAutoFit/>
          </a:bodyPr>
          <a:lstStyle/>
          <a:p>
            <a:pPr algn="ctr"/>
            <a:r>
              <a:rPr lang="en-US" sz="2000" b="1" dirty="0">
                <a:latin typeface="Cambria" panose="02040503050406030204" pitchFamily="18" charset="0"/>
                <a:cs typeface="Arial" panose="020B0604020202020204" pitchFamily="34" charset="0"/>
              </a:rPr>
              <a:t>storage</a:t>
            </a:r>
          </a:p>
          <a:p>
            <a:pPr algn="ctr"/>
            <a:r>
              <a:rPr lang="en-US" sz="2000" b="1" dirty="0">
                <a:latin typeface="Cambria" panose="02040503050406030204" pitchFamily="18" charset="0"/>
                <a:cs typeface="Arial" panose="020B0604020202020204" pitchFamily="34" charset="0"/>
              </a:rPr>
              <a:t>capacitor</a:t>
            </a:r>
          </a:p>
        </p:txBody>
      </p:sp>
      <p:sp>
        <p:nvSpPr>
          <p:cNvPr id="52" name="Rectangle 51">
            <a:extLst>
              <a:ext uri="{FF2B5EF4-FFF2-40B4-BE49-F238E27FC236}">
                <a16:creationId xmlns:a16="http://schemas.microsoft.com/office/drawing/2014/main" id="{BD949B28-3604-3447-A0C2-9F29EEDA90FC}"/>
              </a:ext>
            </a:extLst>
          </p:cNvPr>
          <p:cNvSpPr/>
          <p:nvPr/>
        </p:nvSpPr>
        <p:spPr>
          <a:xfrm>
            <a:off x="2768731" y="2542279"/>
            <a:ext cx="1353384" cy="707886"/>
          </a:xfrm>
          <a:prstGeom prst="rect">
            <a:avLst/>
          </a:prstGeom>
        </p:spPr>
        <p:txBody>
          <a:bodyPr wrap="none">
            <a:spAutoFit/>
          </a:bodyPr>
          <a:lstStyle/>
          <a:p>
            <a:pPr algn="ctr"/>
            <a:r>
              <a:rPr lang="en-US" sz="2000" b="1" dirty="0">
                <a:latin typeface="Cambria" panose="02040503050406030204" pitchFamily="18" charset="0"/>
                <a:cs typeface="Arial" panose="020B0604020202020204" pitchFamily="34" charset="0"/>
              </a:rPr>
              <a:t>access </a:t>
            </a:r>
          </a:p>
          <a:p>
            <a:pPr algn="ctr"/>
            <a:r>
              <a:rPr lang="en-US" sz="2000" b="1" dirty="0">
                <a:latin typeface="Cambria" panose="02040503050406030204" pitchFamily="18" charset="0"/>
                <a:cs typeface="Arial" panose="020B0604020202020204" pitchFamily="34" charset="0"/>
              </a:rPr>
              <a:t>transistor</a:t>
            </a:r>
          </a:p>
        </p:txBody>
      </p:sp>
      <p:sp>
        <p:nvSpPr>
          <p:cNvPr id="54" name="Rectangle 53">
            <a:extLst>
              <a:ext uri="{FF2B5EF4-FFF2-40B4-BE49-F238E27FC236}">
                <a16:creationId xmlns:a16="http://schemas.microsoft.com/office/drawing/2014/main" id="{B7AB7C4B-C8E9-D74B-ADEB-148C8F36FC2C}"/>
              </a:ext>
            </a:extLst>
          </p:cNvPr>
          <p:cNvSpPr/>
          <p:nvPr/>
        </p:nvSpPr>
        <p:spPr>
          <a:xfrm>
            <a:off x="4047715" y="1816912"/>
            <a:ext cx="1248609" cy="461665"/>
          </a:xfrm>
          <a:prstGeom prst="rect">
            <a:avLst/>
          </a:prstGeom>
          <a:noFill/>
          <a:ln w="12700">
            <a:noFill/>
            <a:prstDash val="sysDot"/>
          </a:ln>
        </p:spPr>
        <p:txBody>
          <a:bodyPr wrap="square">
            <a:spAutoFit/>
          </a:bodyPr>
          <a:lstStyle/>
          <a:p>
            <a:r>
              <a:rPr lang="en-US" sz="2400" b="1" dirty="0">
                <a:latin typeface="Cambria" panose="02040503050406030204" pitchFamily="18" charset="0"/>
                <a:cs typeface="Arial" panose="020B0604020202020204" pitchFamily="34" charset="0"/>
              </a:rPr>
              <a:t>½ V</a:t>
            </a:r>
            <a:r>
              <a:rPr lang="en-US" sz="2400" b="1" baseline="-25000" dirty="0">
                <a:latin typeface="Cambria" panose="02040503050406030204" pitchFamily="18" charset="0"/>
                <a:cs typeface="Arial" panose="020B0604020202020204" pitchFamily="34" charset="0"/>
              </a:rPr>
              <a:t>DD</a:t>
            </a:r>
          </a:p>
        </p:txBody>
      </p:sp>
      <p:sp>
        <p:nvSpPr>
          <p:cNvPr id="55" name="Rectangle 54">
            <a:extLst>
              <a:ext uri="{FF2B5EF4-FFF2-40B4-BE49-F238E27FC236}">
                <a16:creationId xmlns:a16="http://schemas.microsoft.com/office/drawing/2014/main" id="{942A8A97-C9E1-8049-87EB-228314CADB8D}"/>
              </a:ext>
            </a:extLst>
          </p:cNvPr>
          <p:cNvSpPr/>
          <p:nvPr/>
        </p:nvSpPr>
        <p:spPr>
          <a:xfrm>
            <a:off x="6181952" y="2708121"/>
            <a:ext cx="2743855" cy="40463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latin typeface="Cambria" panose="02040503050406030204" pitchFamily="18" charset="0"/>
              </a:rPr>
              <a:t>1. ACTIVATE (ACT)</a:t>
            </a:r>
          </a:p>
        </p:txBody>
      </p:sp>
      <p:sp>
        <p:nvSpPr>
          <p:cNvPr id="56" name="Rectangle 55">
            <a:extLst>
              <a:ext uri="{FF2B5EF4-FFF2-40B4-BE49-F238E27FC236}">
                <a16:creationId xmlns:a16="http://schemas.microsoft.com/office/drawing/2014/main" id="{7536BD8D-7F68-4948-B677-91B0C2C7573C}"/>
              </a:ext>
            </a:extLst>
          </p:cNvPr>
          <p:cNvSpPr/>
          <p:nvPr/>
        </p:nvSpPr>
        <p:spPr>
          <a:xfrm>
            <a:off x="6181953" y="3446942"/>
            <a:ext cx="2743867" cy="40463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latin typeface="Cambria" panose="02040503050406030204" pitchFamily="18" charset="0"/>
              </a:rPr>
              <a:t>2. READ/WRITE </a:t>
            </a:r>
          </a:p>
        </p:txBody>
      </p:sp>
      <p:sp>
        <p:nvSpPr>
          <p:cNvPr id="57" name="Rectangle 56">
            <a:extLst>
              <a:ext uri="{FF2B5EF4-FFF2-40B4-BE49-F238E27FC236}">
                <a16:creationId xmlns:a16="http://schemas.microsoft.com/office/drawing/2014/main" id="{71359808-CEC7-2B46-B695-D033BE865F77}"/>
              </a:ext>
            </a:extLst>
          </p:cNvPr>
          <p:cNvSpPr/>
          <p:nvPr/>
        </p:nvSpPr>
        <p:spPr>
          <a:xfrm>
            <a:off x="6181953" y="4185763"/>
            <a:ext cx="2743868" cy="40463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latin typeface="Cambria" panose="02040503050406030204" pitchFamily="18" charset="0"/>
              </a:rPr>
              <a:t>3. PRECHARGE (PRE)</a:t>
            </a:r>
          </a:p>
        </p:txBody>
      </p:sp>
      <p:sp>
        <p:nvSpPr>
          <p:cNvPr id="58" name="Slide Number Placeholder 2">
            <a:extLst>
              <a:ext uri="{FF2B5EF4-FFF2-40B4-BE49-F238E27FC236}">
                <a16:creationId xmlns:a16="http://schemas.microsoft.com/office/drawing/2014/main" id="{A034059E-178A-0248-A852-5750634413B4}"/>
              </a:ext>
            </a:extLst>
          </p:cNvPr>
          <p:cNvSpPr txBox="1">
            <a:spLocks/>
          </p:cNvSpPr>
          <p:nvPr/>
        </p:nvSpPr>
        <p:spPr>
          <a:xfrm>
            <a:off x="5498152" y="6345828"/>
            <a:ext cx="342767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Cambria" panose="02040503050406030204" pitchFamily="18" charset="0"/>
              </a:rPr>
              <a:t>9</a:t>
            </a:r>
            <a:endParaRPr kumimoji="0" lang="en-US" sz="1800" b="0" i="0" u="none" strike="noStrike" kern="1200" cap="none" spc="0" normalizeH="0" baseline="0" noProof="0" dirty="0">
              <a:ln>
                <a:noFill/>
              </a:ln>
              <a:solidFill>
                <a:prstClr val="black"/>
              </a:solidFill>
              <a:effectLst/>
              <a:uLnTx/>
              <a:uFillTx/>
              <a:latin typeface="Cambria" panose="02040503050406030204" pitchFamily="18" charset="0"/>
            </a:endParaRPr>
          </a:p>
        </p:txBody>
      </p:sp>
    </p:spTree>
    <p:extLst>
      <p:ext uri="{BB962C8B-B14F-4D97-AF65-F5344CB8AC3E}">
        <p14:creationId xmlns:p14="http://schemas.microsoft.com/office/powerpoint/2010/main" val="36228736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a:extLst>
              <a:ext uri="{FF2B5EF4-FFF2-40B4-BE49-F238E27FC236}">
                <a16:creationId xmlns:a16="http://schemas.microsoft.com/office/drawing/2014/main" id="{0C843FF9-956D-934B-A8E9-11D15050D5A7}"/>
              </a:ext>
            </a:extLst>
          </p:cNvPr>
          <p:cNvSpPr/>
          <p:nvPr/>
        </p:nvSpPr>
        <p:spPr>
          <a:xfrm>
            <a:off x="6181952" y="2708121"/>
            <a:ext cx="2743855" cy="4046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latin typeface="Cambria" panose="02040503050406030204" pitchFamily="18" charset="0"/>
              </a:rPr>
              <a:t>1. ACTIVATE (ACT)</a:t>
            </a:r>
          </a:p>
        </p:txBody>
      </p:sp>
      <p:sp>
        <p:nvSpPr>
          <p:cNvPr id="70" name="Rectangle 69">
            <a:extLst>
              <a:ext uri="{FF2B5EF4-FFF2-40B4-BE49-F238E27FC236}">
                <a16:creationId xmlns:a16="http://schemas.microsoft.com/office/drawing/2014/main" id="{ACE51266-3189-E947-B0EA-9FCD35994646}"/>
              </a:ext>
            </a:extLst>
          </p:cNvPr>
          <p:cNvSpPr/>
          <p:nvPr/>
        </p:nvSpPr>
        <p:spPr>
          <a:xfrm>
            <a:off x="6181953" y="3446942"/>
            <a:ext cx="2743867" cy="40463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latin typeface="Cambria" panose="02040503050406030204" pitchFamily="18" charset="0"/>
              </a:rPr>
              <a:t>2. READ/WRITE</a:t>
            </a:r>
          </a:p>
        </p:txBody>
      </p:sp>
      <p:sp>
        <p:nvSpPr>
          <p:cNvPr id="71" name="Rectangle 70">
            <a:extLst>
              <a:ext uri="{FF2B5EF4-FFF2-40B4-BE49-F238E27FC236}">
                <a16:creationId xmlns:a16="http://schemas.microsoft.com/office/drawing/2014/main" id="{E1F83FB9-85A9-FC4C-A418-983548BE0D11}"/>
              </a:ext>
            </a:extLst>
          </p:cNvPr>
          <p:cNvSpPr/>
          <p:nvPr/>
        </p:nvSpPr>
        <p:spPr>
          <a:xfrm>
            <a:off x="6181953" y="4185763"/>
            <a:ext cx="2743868" cy="40463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latin typeface="Cambria" panose="02040503050406030204" pitchFamily="18" charset="0"/>
              </a:rPr>
              <a:t>3. PRECHARGE (PRE)</a:t>
            </a:r>
          </a:p>
        </p:txBody>
      </p:sp>
      <p:sp>
        <p:nvSpPr>
          <p:cNvPr id="2" name="Title 1">
            <a:extLst>
              <a:ext uri="{FF2B5EF4-FFF2-40B4-BE49-F238E27FC236}">
                <a16:creationId xmlns:a16="http://schemas.microsoft.com/office/drawing/2014/main" id="{CF1AD4B4-B279-0747-9C44-DF1A419ACBFC}"/>
              </a:ext>
            </a:extLst>
          </p:cNvPr>
          <p:cNvSpPr>
            <a:spLocks noGrp="1"/>
          </p:cNvSpPr>
          <p:nvPr>
            <p:ph type="title"/>
          </p:nvPr>
        </p:nvSpPr>
        <p:spPr/>
        <p:txBody>
          <a:bodyPr/>
          <a:lstStyle/>
          <a:p>
            <a:r>
              <a:rPr lang="en-US" dirty="0">
                <a:latin typeface="Garamond" panose="02020404030301010803" pitchFamily="18" charset="0"/>
              </a:rPr>
              <a:t>DRAM Cell Operation - ACTIVATE</a:t>
            </a:r>
          </a:p>
        </p:txBody>
      </p:sp>
      <p:cxnSp>
        <p:nvCxnSpPr>
          <p:cNvPr id="4" name="Straight Connector 3">
            <a:extLst>
              <a:ext uri="{FF2B5EF4-FFF2-40B4-BE49-F238E27FC236}">
                <a16:creationId xmlns:a16="http://schemas.microsoft.com/office/drawing/2014/main" id="{B876BB91-B7AF-D446-8C5F-9C16B05D260A}"/>
              </a:ext>
            </a:extLst>
          </p:cNvPr>
          <p:cNvCxnSpPr>
            <a:cxnSpLocks/>
          </p:cNvCxnSpPr>
          <p:nvPr/>
        </p:nvCxnSpPr>
        <p:spPr>
          <a:xfrm>
            <a:off x="1650748" y="1871628"/>
            <a:ext cx="2121132"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59A1EB0-B769-7342-AD5E-458137845468}"/>
              </a:ext>
            </a:extLst>
          </p:cNvPr>
          <p:cNvCxnSpPr>
            <a:cxnSpLocks/>
          </p:cNvCxnSpPr>
          <p:nvPr/>
        </p:nvCxnSpPr>
        <p:spPr>
          <a:xfrm>
            <a:off x="4493811" y="2212009"/>
            <a:ext cx="0" cy="2433981"/>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DF116BA3-7A32-1F48-84AB-906C66D5468D}"/>
              </a:ext>
            </a:extLst>
          </p:cNvPr>
          <p:cNvSpPr/>
          <p:nvPr/>
        </p:nvSpPr>
        <p:spPr>
          <a:xfrm>
            <a:off x="2129709" y="2799106"/>
            <a:ext cx="267330" cy="474921"/>
          </a:xfrm>
          <a:prstGeom prst="rect">
            <a:avLst/>
          </a:prstGeom>
          <a:solidFill>
            <a:srgbClr val="F2F2F2"/>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25" name="Rectangle 24">
            <a:extLst>
              <a:ext uri="{FF2B5EF4-FFF2-40B4-BE49-F238E27FC236}">
                <a16:creationId xmlns:a16="http://schemas.microsoft.com/office/drawing/2014/main" id="{AAA3F4CD-C2CB-D745-A72F-12FC7B0B358B}"/>
              </a:ext>
            </a:extLst>
          </p:cNvPr>
          <p:cNvSpPr/>
          <p:nvPr/>
        </p:nvSpPr>
        <p:spPr>
          <a:xfrm>
            <a:off x="1538039" y="1504872"/>
            <a:ext cx="1248612" cy="400110"/>
          </a:xfrm>
          <a:prstGeom prst="rect">
            <a:avLst/>
          </a:prstGeom>
        </p:spPr>
        <p:txBody>
          <a:bodyPr wrap="none">
            <a:spAutoFit/>
          </a:bodyPr>
          <a:lstStyle/>
          <a:p>
            <a:r>
              <a:rPr lang="en-US" sz="2000" b="1" dirty="0" err="1">
                <a:solidFill>
                  <a:schemeClr val="bg2">
                    <a:lumMod val="75000"/>
                  </a:schemeClr>
                </a:solidFill>
                <a:latin typeface="Cambria" panose="02040503050406030204" pitchFamily="18" charset="0"/>
                <a:cs typeface="Arial" panose="020B0604020202020204" pitchFamily="34" charset="0"/>
              </a:rPr>
              <a:t>wordline</a:t>
            </a:r>
            <a:endParaRPr lang="en-US" sz="2000" b="1" dirty="0">
              <a:solidFill>
                <a:schemeClr val="bg2">
                  <a:lumMod val="75000"/>
                </a:schemeClr>
              </a:solidFill>
              <a:latin typeface="Cambria" panose="02040503050406030204" pitchFamily="18" charset="0"/>
              <a:cs typeface="Arial" panose="020B0604020202020204" pitchFamily="34" charset="0"/>
            </a:endParaRPr>
          </a:p>
        </p:txBody>
      </p:sp>
      <p:sp>
        <p:nvSpPr>
          <p:cNvPr id="26" name="Rectangle 25">
            <a:extLst>
              <a:ext uri="{FF2B5EF4-FFF2-40B4-BE49-F238E27FC236}">
                <a16:creationId xmlns:a16="http://schemas.microsoft.com/office/drawing/2014/main" id="{78C372AC-EB48-0C4B-9738-5B0AC0C06329}"/>
              </a:ext>
            </a:extLst>
          </p:cNvPr>
          <p:cNvSpPr/>
          <p:nvPr/>
        </p:nvSpPr>
        <p:spPr>
          <a:xfrm>
            <a:off x="4512401" y="2459114"/>
            <a:ext cx="960519" cy="400110"/>
          </a:xfrm>
          <a:prstGeom prst="rect">
            <a:avLst/>
          </a:prstGeom>
        </p:spPr>
        <p:txBody>
          <a:bodyPr wrap="none">
            <a:spAutoFit/>
          </a:bodyPr>
          <a:lstStyle/>
          <a:p>
            <a:r>
              <a:rPr lang="en-US" sz="2000" b="1" dirty="0">
                <a:solidFill>
                  <a:schemeClr val="bg2">
                    <a:lumMod val="75000"/>
                  </a:schemeClr>
                </a:solidFill>
                <a:latin typeface="Cambria" panose="02040503050406030204" pitchFamily="18" charset="0"/>
                <a:cs typeface="Arial" panose="020B0604020202020204" pitchFamily="34" charset="0"/>
              </a:rPr>
              <a:t>bitline</a:t>
            </a:r>
          </a:p>
        </p:txBody>
      </p:sp>
      <p:cxnSp>
        <p:nvCxnSpPr>
          <p:cNvPr id="23" name="Straight Connector 22">
            <a:extLst>
              <a:ext uri="{FF2B5EF4-FFF2-40B4-BE49-F238E27FC236}">
                <a16:creationId xmlns:a16="http://schemas.microsoft.com/office/drawing/2014/main" id="{B0D7C555-5D92-1141-9689-7E4F09F15839}"/>
              </a:ext>
            </a:extLst>
          </p:cNvPr>
          <p:cNvCxnSpPr>
            <a:cxnSpLocks/>
          </p:cNvCxnSpPr>
          <p:nvPr/>
        </p:nvCxnSpPr>
        <p:spPr>
          <a:xfrm flipV="1">
            <a:off x="3413960" y="1871628"/>
            <a:ext cx="0" cy="217285"/>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4F7D819-1095-4744-AD66-7E0ADEEDCDB2}"/>
              </a:ext>
            </a:extLst>
          </p:cNvPr>
          <p:cNvCxnSpPr>
            <a:cxnSpLocks/>
          </p:cNvCxnSpPr>
          <p:nvPr/>
        </p:nvCxnSpPr>
        <p:spPr>
          <a:xfrm flipH="1">
            <a:off x="2271612" y="2571271"/>
            <a:ext cx="0" cy="219597"/>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05A6062-B612-364E-8068-00E1FE69E0FA}"/>
              </a:ext>
            </a:extLst>
          </p:cNvPr>
          <p:cNvCxnSpPr>
            <a:cxnSpLocks/>
          </p:cNvCxnSpPr>
          <p:nvPr/>
        </p:nvCxnSpPr>
        <p:spPr>
          <a:xfrm>
            <a:off x="2263374" y="2568775"/>
            <a:ext cx="88513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8138CB4B-0FC2-5241-8D60-B4F9D3C7C432}"/>
              </a:ext>
            </a:extLst>
          </p:cNvPr>
          <p:cNvSpPr/>
          <p:nvPr/>
        </p:nvSpPr>
        <p:spPr>
          <a:xfrm>
            <a:off x="4297263" y="4590400"/>
            <a:ext cx="386041" cy="400099"/>
          </a:xfrm>
          <a:prstGeom prst="rect">
            <a:avLst/>
          </a:prstGeom>
          <a:solidFill>
            <a:srgbClr val="EEDD88"/>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47" name="Rectangle 46">
            <a:extLst>
              <a:ext uri="{FF2B5EF4-FFF2-40B4-BE49-F238E27FC236}">
                <a16:creationId xmlns:a16="http://schemas.microsoft.com/office/drawing/2014/main" id="{53894945-3CF6-8744-99C8-D5C07F3F63B7}"/>
              </a:ext>
            </a:extLst>
          </p:cNvPr>
          <p:cNvSpPr/>
          <p:nvPr/>
        </p:nvSpPr>
        <p:spPr>
          <a:xfrm>
            <a:off x="2129709" y="2993520"/>
            <a:ext cx="267326" cy="279715"/>
          </a:xfrm>
          <a:prstGeom prst="rect">
            <a:avLst/>
          </a:prstGeom>
          <a:solidFill>
            <a:srgbClr val="8DBAE4"/>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48" name="Rectangle 47">
            <a:extLst>
              <a:ext uri="{FF2B5EF4-FFF2-40B4-BE49-F238E27FC236}">
                <a16:creationId xmlns:a16="http://schemas.microsoft.com/office/drawing/2014/main" id="{9718E3CF-B984-7C40-BFE4-FF51CF8E177E}"/>
              </a:ext>
            </a:extLst>
          </p:cNvPr>
          <p:cNvSpPr/>
          <p:nvPr/>
        </p:nvSpPr>
        <p:spPr>
          <a:xfrm>
            <a:off x="3534280" y="4957901"/>
            <a:ext cx="1956241" cy="707886"/>
          </a:xfrm>
          <a:prstGeom prst="rect">
            <a:avLst/>
          </a:prstGeom>
        </p:spPr>
        <p:txBody>
          <a:bodyPr wrap="square">
            <a:spAutoFit/>
          </a:bodyPr>
          <a:lstStyle/>
          <a:p>
            <a:pPr algn="ctr"/>
            <a:r>
              <a:rPr lang="en-US" sz="2000" b="1" dirty="0">
                <a:solidFill>
                  <a:schemeClr val="bg2">
                    <a:lumMod val="75000"/>
                  </a:schemeClr>
                </a:solidFill>
                <a:latin typeface="Cambria" panose="02040503050406030204" pitchFamily="18" charset="0"/>
                <a:cs typeface="Arial" panose="020B0604020202020204" pitchFamily="34" charset="0"/>
              </a:rPr>
              <a:t>sense </a:t>
            </a:r>
          </a:p>
          <a:p>
            <a:pPr algn="ctr"/>
            <a:r>
              <a:rPr lang="en-US" sz="2000" b="1" dirty="0">
                <a:solidFill>
                  <a:schemeClr val="bg2">
                    <a:lumMod val="75000"/>
                  </a:schemeClr>
                </a:solidFill>
                <a:latin typeface="Cambria" panose="02040503050406030204" pitchFamily="18" charset="0"/>
                <a:cs typeface="Arial" panose="020B0604020202020204" pitchFamily="34" charset="0"/>
              </a:rPr>
              <a:t>amplifier</a:t>
            </a:r>
          </a:p>
        </p:txBody>
      </p:sp>
      <p:cxnSp>
        <p:nvCxnSpPr>
          <p:cNvPr id="49" name="Straight Connector 48">
            <a:extLst>
              <a:ext uri="{FF2B5EF4-FFF2-40B4-BE49-F238E27FC236}">
                <a16:creationId xmlns:a16="http://schemas.microsoft.com/office/drawing/2014/main" id="{E226F868-F3B0-AA42-910F-F1302B6C1B4F}"/>
              </a:ext>
            </a:extLst>
          </p:cNvPr>
          <p:cNvCxnSpPr>
            <a:cxnSpLocks/>
          </p:cNvCxnSpPr>
          <p:nvPr/>
        </p:nvCxnSpPr>
        <p:spPr>
          <a:xfrm>
            <a:off x="2176335" y="4790449"/>
            <a:ext cx="2121132"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C0AF0DFF-A137-A643-8FD6-61FB3F4EFA23}"/>
              </a:ext>
            </a:extLst>
          </p:cNvPr>
          <p:cNvSpPr/>
          <p:nvPr/>
        </p:nvSpPr>
        <p:spPr>
          <a:xfrm>
            <a:off x="2097589" y="4726639"/>
            <a:ext cx="981359" cy="400110"/>
          </a:xfrm>
          <a:prstGeom prst="rect">
            <a:avLst/>
          </a:prstGeom>
        </p:spPr>
        <p:txBody>
          <a:bodyPr wrap="none">
            <a:spAutoFit/>
          </a:bodyPr>
          <a:lstStyle/>
          <a:p>
            <a:r>
              <a:rPr lang="en-US" sz="2000" b="1" dirty="0">
                <a:solidFill>
                  <a:schemeClr val="bg2">
                    <a:lumMod val="75000"/>
                  </a:schemeClr>
                </a:solidFill>
                <a:latin typeface="Cambria" panose="02040503050406030204" pitchFamily="18" charset="0"/>
                <a:cs typeface="Arial" panose="020B0604020202020204" pitchFamily="34" charset="0"/>
              </a:rPr>
              <a:t>enable</a:t>
            </a:r>
          </a:p>
        </p:txBody>
      </p:sp>
      <p:sp>
        <p:nvSpPr>
          <p:cNvPr id="51" name="Rectangle 50">
            <a:extLst>
              <a:ext uri="{FF2B5EF4-FFF2-40B4-BE49-F238E27FC236}">
                <a16:creationId xmlns:a16="http://schemas.microsoft.com/office/drawing/2014/main" id="{9E30FCA3-C348-BA4A-BF74-2A1617DA46BF}"/>
              </a:ext>
            </a:extLst>
          </p:cNvPr>
          <p:cNvSpPr/>
          <p:nvPr/>
        </p:nvSpPr>
        <p:spPr>
          <a:xfrm>
            <a:off x="856846" y="2670833"/>
            <a:ext cx="1288815" cy="707886"/>
          </a:xfrm>
          <a:prstGeom prst="rect">
            <a:avLst/>
          </a:prstGeom>
        </p:spPr>
        <p:txBody>
          <a:bodyPr wrap="none">
            <a:spAutoFit/>
          </a:bodyPr>
          <a:lstStyle/>
          <a:p>
            <a:pPr algn="ctr"/>
            <a:r>
              <a:rPr lang="en-US" sz="2000" b="1" dirty="0">
                <a:solidFill>
                  <a:schemeClr val="bg2">
                    <a:lumMod val="75000"/>
                  </a:schemeClr>
                </a:solidFill>
                <a:latin typeface="Cambria" panose="02040503050406030204" pitchFamily="18" charset="0"/>
                <a:cs typeface="Arial" panose="020B0604020202020204" pitchFamily="34" charset="0"/>
              </a:rPr>
              <a:t>storage</a:t>
            </a:r>
          </a:p>
          <a:p>
            <a:pPr algn="ctr"/>
            <a:r>
              <a:rPr lang="en-US" sz="2000" b="1" dirty="0">
                <a:solidFill>
                  <a:schemeClr val="bg2">
                    <a:lumMod val="75000"/>
                  </a:schemeClr>
                </a:solidFill>
                <a:latin typeface="Cambria" panose="02040503050406030204" pitchFamily="18" charset="0"/>
                <a:cs typeface="Arial" panose="020B0604020202020204" pitchFamily="34" charset="0"/>
              </a:rPr>
              <a:t>capacitor</a:t>
            </a:r>
          </a:p>
        </p:txBody>
      </p:sp>
      <p:sp>
        <p:nvSpPr>
          <p:cNvPr id="52" name="Rectangle 51">
            <a:extLst>
              <a:ext uri="{FF2B5EF4-FFF2-40B4-BE49-F238E27FC236}">
                <a16:creationId xmlns:a16="http://schemas.microsoft.com/office/drawing/2014/main" id="{BD949B28-3604-3447-A0C2-9F29EEDA90FC}"/>
              </a:ext>
            </a:extLst>
          </p:cNvPr>
          <p:cNvSpPr/>
          <p:nvPr/>
        </p:nvSpPr>
        <p:spPr>
          <a:xfrm>
            <a:off x="2768731" y="2542279"/>
            <a:ext cx="1353384" cy="707886"/>
          </a:xfrm>
          <a:prstGeom prst="rect">
            <a:avLst/>
          </a:prstGeom>
        </p:spPr>
        <p:txBody>
          <a:bodyPr wrap="none">
            <a:spAutoFit/>
          </a:bodyPr>
          <a:lstStyle/>
          <a:p>
            <a:pPr algn="ctr"/>
            <a:r>
              <a:rPr lang="en-US" sz="2000" b="1" dirty="0">
                <a:solidFill>
                  <a:schemeClr val="bg2">
                    <a:lumMod val="75000"/>
                  </a:schemeClr>
                </a:solidFill>
                <a:latin typeface="Cambria" panose="02040503050406030204" pitchFamily="18" charset="0"/>
                <a:cs typeface="Arial" panose="020B0604020202020204" pitchFamily="34" charset="0"/>
              </a:rPr>
              <a:t>access </a:t>
            </a:r>
          </a:p>
          <a:p>
            <a:pPr algn="ctr"/>
            <a:r>
              <a:rPr lang="en-US" sz="2000" b="1" dirty="0">
                <a:solidFill>
                  <a:schemeClr val="bg2">
                    <a:lumMod val="75000"/>
                  </a:schemeClr>
                </a:solidFill>
                <a:latin typeface="Cambria" panose="02040503050406030204" pitchFamily="18" charset="0"/>
                <a:cs typeface="Arial" panose="020B0604020202020204" pitchFamily="34" charset="0"/>
              </a:rPr>
              <a:t>transistor</a:t>
            </a:r>
          </a:p>
        </p:txBody>
      </p:sp>
      <p:sp>
        <p:nvSpPr>
          <p:cNvPr id="54" name="Rectangle 53">
            <a:extLst>
              <a:ext uri="{FF2B5EF4-FFF2-40B4-BE49-F238E27FC236}">
                <a16:creationId xmlns:a16="http://schemas.microsoft.com/office/drawing/2014/main" id="{B7AB7C4B-C8E9-D74B-ADEB-148C8F36FC2C}"/>
              </a:ext>
            </a:extLst>
          </p:cNvPr>
          <p:cNvSpPr/>
          <p:nvPr/>
        </p:nvSpPr>
        <p:spPr>
          <a:xfrm>
            <a:off x="4047715" y="1816913"/>
            <a:ext cx="1450436" cy="461665"/>
          </a:xfrm>
          <a:prstGeom prst="rect">
            <a:avLst/>
          </a:prstGeom>
          <a:noFill/>
          <a:ln w="12700">
            <a:noFill/>
            <a:prstDash val="sysDot"/>
          </a:ln>
        </p:spPr>
        <p:txBody>
          <a:bodyPr wrap="square">
            <a:spAutoFit/>
          </a:bodyPr>
          <a:lstStyle/>
          <a:p>
            <a:r>
              <a:rPr lang="en-US" sz="2400" b="1" dirty="0">
                <a:latin typeface="Cambria" panose="02040503050406030204" pitchFamily="18" charset="0"/>
                <a:cs typeface="Arial" panose="020B0604020202020204" pitchFamily="34" charset="0"/>
              </a:rPr>
              <a:t>½ V</a:t>
            </a:r>
            <a:r>
              <a:rPr lang="en-US" sz="2400" b="1" baseline="-25000" dirty="0">
                <a:latin typeface="Cambria" panose="02040503050406030204" pitchFamily="18" charset="0"/>
                <a:cs typeface="Arial" panose="020B0604020202020204" pitchFamily="34" charset="0"/>
              </a:rPr>
              <a:t>DD</a:t>
            </a:r>
          </a:p>
        </p:txBody>
      </p:sp>
      <p:sp>
        <p:nvSpPr>
          <p:cNvPr id="31" name="Rectangle 30">
            <a:extLst>
              <a:ext uri="{FF2B5EF4-FFF2-40B4-BE49-F238E27FC236}">
                <a16:creationId xmlns:a16="http://schemas.microsoft.com/office/drawing/2014/main" id="{3DE98D83-3E52-E147-A072-87372B0F2D07}"/>
              </a:ext>
            </a:extLst>
          </p:cNvPr>
          <p:cNvSpPr/>
          <p:nvPr/>
        </p:nvSpPr>
        <p:spPr>
          <a:xfrm>
            <a:off x="347538" y="1872607"/>
            <a:ext cx="2296051" cy="400110"/>
          </a:xfrm>
          <a:prstGeom prst="rect">
            <a:avLst/>
          </a:prstGeom>
        </p:spPr>
        <p:txBody>
          <a:bodyPr wrap="square">
            <a:spAutoFit/>
          </a:bodyPr>
          <a:lstStyle/>
          <a:p>
            <a:pPr algn="r"/>
            <a:r>
              <a:rPr lang="en-US" sz="2000" b="1" dirty="0">
                <a:solidFill>
                  <a:srgbClr val="C00000"/>
                </a:solidFill>
                <a:latin typeface="Cambria" panose="02040503050406030204" pitchFamily="18" charset="0"/>
                <a:cs typeface="Arial" panose="020B0604020202020204" pitchFamily="34" charset="0"/>
              </a:rPr>
              <a:t>1. Raise </a:t>
            </a:r>
            <a:r>
              <a:rPr lang="en-US" sz="2000" b="1" dirty="0" err="1">
                <a:solidFill>
                  <a:srgbClr val="C00000"/>
                </a:solidFill>
                <a:latin typeface="Cambria" panose="02040503050406030204" pitchFamily="18" charset="0"/>
                <a:cs typeface="Arial" panose="020B0604020202020204" pitchFamily="34" charset="0"/>
              </a:rPr>
              <a:t>wordline</a:t>
            </a:r>
            <a:endParaRPr lang="en-US" sz="2000" b="1" dirty="0">
              <a:solidFill>
                <a:srgbClr val="C00000"/>
              </a:solidFill>
              <a:latin typeface="Cambria" panose="02040503050406030204" pitchFamily="18" charset="0"/>
              <a:cs typeface="Arial" panose="020B0604020202020204" pitchFamily="34" charset="0"/>
            </a:endParaRPr>
          </a:p>
        </p:txBody>
      </p:sp>
      <p:sp>
        <p:nvSpPr>
          <p:cNvPr id="38" name="Rectangle 37">
            <a:extLst>
              <a:ext uri="{FF2B5EF4-FFF2-40B4-BE49-F238E27FC236}">
                <a16:creationId xmlns:a16="http://schemas.microsoft.com/office/drawing/2014/main" id="{5BD1AB6A-8168-8E4C-BE51-7F104C627752}"/>
              </a:ext>
            </a:extLst>
          </p:cNvPr>
          <p:cNvSpPr/>
          <p:nvPr/>
        </p:nvSpPr>
        <p:spPr>
          <a:xfrm>
            <a:off x="-270681" y="3327209"/>
            <a:ext cx="2877670" cy="707886"/>
          </a:xfrm>
          <a:prstGeom prst="rect">
            <a:avLst/>
          </a:prstGeom>
        </p:spPr>
        <p:txBody>
          <a:bodyPr wrap="square">
            <a:spAutoFit/>
          </a:bodyPr>
          <a:lstStyle/>
          <a:p>
            <a:pPr algn="r"/>
            <a:r>
              <a:rPr lang="en-US" sz="2000" b="1" dirty="0">
                <a:solidFill>
                  <a:srgbClr val="C00000"/>
                </a:solidFill>
                <a:latin typeface="Cambria" panose="02040503050406030204" pitchFamily="18" charset="0"/>
                <a:cs typeface="Arial" panose="020B0604020202020204" pitchFamily="34" charset="0"/>
              </a:rPr>
              <a:t>2. Capacitor shares charge with </a:t>
            </a:r>
            <a:r>
              <a:rPr lang="en-US" sz="2000" b="1" dirty="0" err="1">
                <a:solidFill>
                  <a:srgbClr val="C00000"/>
                </a:solidFill>
                <a:latin typeface="Cambria" panose="02040503050406030204" pitchFamily="18" charset="0"/>
                <a:cs typeface="Arial" panose="020B0604020202020204" pitchFamily="34" charset="0"/>
              </a:rPr>
              <a:t>bitline</a:t>
            </a:r>
            <a:r>
              <a:rPr lang="en-US" sz="2000" b="1" dirty="0">
                <a:solidFill>
                  <a:srgbClr val="C00000"/>
                </a:solidFill>
                <a:latin typeface="Cambria" panose="02040503050406030204" pitchFamily="18" charset="0"/>
                <a:cs typeface="Arial" panose="020B0604020202020204" pitchFamily="34" charset="0"/>
              </a:rPr>
              <a:t> </a:t>
            </a:r>
          </a:p>
        </p:txBody>
      </p:sp>
      <p:sp>
        <p:nvSpPr>
          <p:cNvPr id="43" name="Rectangle 42">
            <a:extLst>
              <a:ext uri="{FF2B5EF4-FFF2-40B4-BE49-F238E27FC236}">
                <a16:creationId xmlns:a16="http://schemas.microsoft.com/office/drawing/2014/main" id="{13D93071-EA47-324A-AA72-80F678BEBEEB}"/>
              </a:ext>
            </a:extLst>
          </p:cNvPr>
          <p:cNvSpPr/>
          <p:nvPr/>
        </p:nvSpPr>
        <p:spPr>
          <a:xfrm>
            <a:off x="1725182" y="4017451"/>
            <a:ext cx="2605650" cy="707886"/>
          </a:xfrm>
          <a:prstGeom prst="rect">
            <a:avLst/>
          </a:prstGeom>
        </p:spPr>
        <p:txBody>
          <a:bodyPr wrap="none">
            <a:spAutoFit/>
          </a:bodyPr>
          <a:lstStyle/>
          <a:p>
            <a:pPr algn="ctr"/>
            <a:r>
              <a:rPr lang="en-US" sz="2000" b="1" dirty="0">
                <a:solidFill>
                  <a:srgbClr val="C00000"/>
                </a:solidFill>
                <a:latin typeface="Cambria" panose="02040503050406030204" pitchFamily="18" charset="0"/>
                <a:cs typeface="Arial" panose="020B0604020202020204" pitchFamily="34" charset="0"/>
              </a:rPr>
              <a:t>4. Amplify deviation </a:t>
            </a:r>
          </a:p>
          <a:p>
            <a:pPr algn="ctr"/>
            <a:r>
              <a:rPr lang="en-US" sz="2000" b="1" dirty="0">
                <a:solidFill>
                  <a:srgbClr val="C00000"/>
                </a:solidFill>
                <a:latin typeface="Cambria" panose="02040503050406030204" pitchFamily="18" charset="0"/>
                <a:cs typeface="Arial" panose="020B0604020202020204" pitchFamily="34" charset="0"/>
              </a:rPr>
              <a:t>in the bitline</a:t>
            </a:r>
          </a:p>
        </p:txBody>
      </p:sp>
      <p:sp>
        <p:nvSpPr>
          <p:cNvPr id="5" name="Rectangle 4">
            <a:extLst>
              <a:ext uri="{FF2B5EF4-FFF2-40B4-BE49-F238E27FC236}">
                <a16:creationId xmlns:a16="http://schemas.microsoft.com/office/drawing/2014/main" id="{2701BFCE-967D-F648-B8B8-804E2E565E23}"/>
              </a:ext>
            </a:extLst>
          </p:cNvPr>
          <p:cNvSpPr/>
          <p:nvPr/>
        </p:nvSpPr>
        <p:spPr>
          <a:xfrm>
            <a:off x="4843036" y="1806887"/>
            <a:ext cx="1288869" cy="461665"/>
          </a:xfrm>
          <a:prstGeom prst="rect">
            <a:avLst/>
          </a:prstGeom>
        </p:spPr>
        <p:txBody>
          <a:bodyPr wrap="square">
            <a:spAutoFit/>
          </a:bodyPr>
          <a:lstStyle/>
          <a:p>
            <a:r>
              <a:rPr lang="en-US" sz="2400" b="1" dirty="0">
                <a:solidFill>
                  <a:srgbClr val="C00000"/>
                </a:solidFill>
                <a:latin typeface="Cambria" panose="02040503050406030204" pitchFamily="18" charset="0"/>
              </a:rPr>
              <a:t> + </a:t>
            </a:r>
            <a:r>
              <a:rPr lang="el-GR" sz="2400" b="1" dirty="0">
                <a:solidFill>
                  <a:srgbClr val="C00000"/>
                </a:solidFill>
                <a:latin typeface="Cambria" panose="02040503050406030204" pitchFamily="18" charset="0"/>
              </a:rPr>
              <a:t>δ</a:t>
            </a:r>
            <a:endParaRPr lang="en-US" sz="2400" b="1" dirty="0">
              <a:solidFill>
                <a:srgbClr val="C00000"/>
              </a:solidFill>
              <a:latin typeface="Cambria" panose="02040503050406030204" pitchFamily="18" charset="0"/>
            </a:endParaRPr>
          </a:p>
        </p:txBody>
      </p:sp>
      <p:sp>
        <p:nvSpPr>
          <p:cNvPr id="53" name="Rectangle 52">
            <a:extLst>
              <a:ext uri="{FF2B5EF4-FFF2-40B4-BE49-F238E27FC236}">
                <a16:creationId xmlns:a16="http://schemas.microsoft.com/office/drawing/2014/main" id="{F586227B-5D83-1C41-A9C2-6FCCE625E63A}"/>
              </a:ext>
            </a:extLst>
          </p:cNvPr>
          <p:cNvSpPr/>
          <p:nvPr/>
        </p:nvSpPr>
        <p:spPr>
          <a:xfrm>
            <a:off x="117218" y="4529641"/>
            <a:ext cx="1999265" cy="707886"/>
          </a:xfrm>
          <a:prstGeom prst="rect">
            <a:avLst/>
          </a:prstGeom>
        </p:spPr>
        <p:txBody>
          <a:bodyPr wrap="none">
            <a:spAutoFit/>
          </a:bodyPr>
          <a:lstStyle/>
          <a:p>
            <a:pPr algn="r"/>
            <a:r>
              <a:rPr lang="en-US" sz="2000" b="1" dirty="0">
                <a:solidFill>
                  <a:srgbClr val="C00000"/>
                </a:solidFill>
                <a:latin typeface="Cambria" panose="02040503050406030204" pitchFamily="18" charset="0"/>
                <a:cs typeface="Arial" panose="020B0604020202020204" pitchFamily="34" charset="0"/>
              </a:rPr>
              <a:t>3. Enable </a:t>
            </a:r>
          </a:p>
          <a:p>
            <a:pPr algn="r"/>
            <a:r>
              <a:rPr lang="en-US" sz="2000" b="1" dirty="0">
                <a:solidFill>
                  <a:srgbClr val="C00000"/>
                </a:solidFill>
                <a:latin typeface="Cambria" panose="02040503050406030204" pitchFamily="18" charset="0"/>
                <a:cs typeface="Arial" panose="020B0604020202020204" pitchFamily="34" charset="0"/>
              </a:rPr>
              <a:t>sense amplifier</a:t>
            </a:r>
          </a:p>
        </p:txBody>
      </p:sp>
      <p:sp>
        <p:nvSpPr>
          <p:cNvPr id="62" name="Rectangle 61">
            <a:extLst>
              <a:ext uri="{FF2B5EF4-FFF2-40B4-BE49-F238E27FC236}">
                <a16:creationId xmlns:a16="http://schemas.microsoft.com/office/drawing/2014/main" id="{60B40C6E-D44C-AB49-93F8-663728619DE4}"/>
              </a:ext>
            </a:extLst>
          </p:cNvPr>
          <p:cNvSpPr/>
          <p:nvPr/>
        </p:nvSpPr>
        <p:spPr>
          <a:xfrm>
            <a:off x="2129707" y="2801621"/>
            <a:ext cx="267330" cy="373190"/>
          </a:xfrm>
          <a:prstGeom prst="rect">
            <a:avLst/>
          </a:prstGeom>
          <a:solidFill>
            <a:srgbClr val="F2F2F2"/>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63" name="Rectangle 62">
            <a:extLst>
              <a:ext uri="{FF2B5EF4-FFF2-40B4-BE49-F238E27FC236}">
                <a16:creationId xmlns:a16="http://schemas.microsoft.com/office/drawing/2014/main" id="{9A7EB0D1-717C-0E4B-A0B9-F2FF136A2D36}"/>
              </a:ext>
            </a:extLst>
          </p:cNvPr>
          <p:cNvSpPr/>
          <p:nvPr/>
        </p:nvSpPr>
        <p:spPr>
          <a:xfrm>
            <a:off x="4192380" y="1783521"/>
            <a:ext cx="1288869" cy="461665"/>
          </a:xfrm>
          <a:prstGeom prst="rect">
            <a:avLst/>
          </a:prstGeom>
        </p:spPr>
        <p:txBody>
          <a:bodyPr wrap="square">
            <a:spAutoFit/>
          </a:bodyPr>
          <a:lstStyle/>
          <a:p>
            <a:r>
              <a:rPr lang="en-US" sz="2400" b="1" dirty="0">
                <a:solidFill>
                  <a:srgbClr val="C00000"/>
                </a:solidFill>
                <a:latin typeface="Cambria" panose="02040503050406030204" pitchFamily="18" charset="0"/>
              </a:rPr>
              <a:t>V</a:t>
            </a:r>
            <a:r>
              <a:rPr lang="en-US" sz="2400" b="1" baseline="-25000" dirty="0">
                <a:solidFill>
                  <a:srgbClr val="C00000"/>
                </a:solidFill>
                <a:latin typeface="Cambria" panose="02040503050406030204" pitchFamily="18" charset="0"/>
              </a:rPr>
              <a:t>DD</a:t>
            </a:r>
          </a:p>
        </p:txBody>
      </p:sp>
      <p:sp>
        <p:nvSpPr>
          <p:cNvPr id="65" name="Rectangle 64">
            <a:extLst>
              <a:ext uri="{FF2B5EF4-FFF2-40B4-BE49-F238E27FC236}">
                <a16:creationId xmlns:a16="http://schemas.microsoft.com/office/drawing/2014/main" id="{D7835050-8996-B049-8961-536CA935D355}"/>
              </a:ext>
            </a:extLst>
          </p:cNvPr>
          <p:cNvSpPr/>
          <p:nvPr/>
        </p:nvSpPr>
        <p:spPr>
          <a:xfrm>
            <a:off x="204626" y="3336991"/>
            <a:ext cx="3726982" cy="400110"/>
          </a:xfrm>
          <a:prstGeom prst="rect">
            <a:avLst/>
          </a:prstGeom>
        </p:spPr>
        <p:txBody>
          <a:bodyPr wrap="none">
            <a:spAutoFit/>
          </a:bodyPr>
          <a:lstStyle/>
          <a:p>
            <a:pPr algn="r"/>
            <a:r>
              <a:rPr lang="en-US" sz="2000" b="1" dirty="0">
                <a:solidFill>
                  <a:srgbClr val="C00000"/>
                </a:solidFill>
                <a:latin typeface="Cambria" panose="02040503050406030204" pitchFamily="18" charset="0"/>
                <a:cs typeface="Arial" panose="020B0604020202020204" pitchFamily="34" charset="0"/>
              </a:rPr>
              <a:t>5. Capacitor charge is restored</a:t>
            </a:r>
          </a:p>
        </p:txBody>
      </p:sp>
      <p:sp>
        <p:nvSpPr>
          <p:cNvPr id="66" name="Rectangle 65">
            <a:extLst>
              <a:ext uri="{FF2B5EF4-FFF2-40B4-BE49-F238E27FC236}">
                <a16:creationId xmlns:a16="http://schemas.microsoft.com/office/drawing/2014/main" id="{37E94E55-A506-8A49-870C-E741EDF3E3C5}"/>
              </a:ext>
            </a:extLst>
          </p:cNvPr>
          <p:cNvSpPr/>
          <p:nvPr/>
        </p:nvSpPr>
        <p:spPr>
          <a:xfrm>
            <a:off x="2128684" y="2799107"/>
            <a:ext cx="267326" cy="477436"/>
          </a:xfrm>
          <a:prstGeom prst="rect">
            <a:avLst/>
          </a:prstGeom>
          <a:solidFill>
            <a:srgbClr val="8DBAE4"/>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69" name="Slide Number Placeholder 2">
            <a:extLst>
              <a:ext uri="{FF2B5EF4-FFF2-40B4-BE49-F238E27FC236}">
                <a16:creationId xmlns:a16="http://schemas.microsoft.com/office/drawing/2014/main" id="{CB2EDC91-EC52-6947-A76A-3C6137B1585F}"/>
              </a:ext>
            </a:extLst>
          </p:cNvPr>
          <p:cNvSpPr txBox="1">
            <a:spLocks/>
          </p:cNvSpPr>
          <p:nvPr/>
        </p:nvSpPr>
        <p:spPr>
          <a:xfrm>
            <a:off x="5498152" y="6345828"/>
            <a:ext cx="342767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Cambria" panose="02040503050406030204" pitchFamily="18" charset="0"/>
              </a:rPr>
              <a:t>10</a:t>
            </a:r>
            <a:endParaRPr kumimoji="0" lang="en-US" sz="1800" b="0" i="0" u="none" strike="noStrike" kern="1200" cap="none" spc="0" normalizeH="0" baseline="0" noProof="0" dirty="0">
              <a:ln>
                <a:noFill/>
              </a:ln>
              <a:solidFill>
                <a:prstClr val="black"/>
              </a:solidFill>
              <a:effectLst/>
              <a:uLnTx/>
              <a:uFillTx/>
              <a:latin typeface="Cambria" panose="02040503050406030204" pitchFamily="18" charset="0"/>
            </a:endParaRPr>
          </a:p>
        </p:txBody>
      </p:sp>
      <p:cxnSp>
        <p:nvCxnSpPr>
          <p:cNvPr id="41" name="Straight Connector 40">
            <a:extLst>
              <a:ext uri="{FF2B5EF4-FFF2-40B4-BE49-F238E27FC236}">
                <a16:creationId xmlns:a16="http://schemas.microsoft.com/office/drawing/2014/main" id="{7BF057B0-8838-AA4A-B9BB-02B35B789465}"/>
              </a:ext>
            </a:extLst>
          </p:cNvPr>
          <p:cNvCxnSpPr>
            <a:cxnSpLocks/>
          </p:cNvCxnSpPr>
          <p:nvPr/>
        </p:nvCxnSpPr>
        <p:spPr>
          <a:xfrm>
            <a:off x="3053300" y="2572194"/>
            <a:ext cx="190418" cy="0"/>
          </a:xfrm>
          <a:prstGeom prst="line">
            <a:avLst/>
          </a:prstGeom>
          <a:ln w="571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10096CA8-C166-2441-9DA4-1181AF32C614}"/>
              </a:ext>
            </a:extLst>
          </p:cNvPr>
          <p:cNvCxnSpPr>
            <a:cxnSpLocks/>
          </p:cNvCxnSpPr>
          <p:nvPr/>
        </p:nvCxnSpPr>
        <p:spPr>
          <a:xfrm flipV="1">
            <a:off x="3236901" y="2212009"/>
            <a:ext cx="0" cy="367500"/>
          </a:xfrm>
          <a:prstGeom prst="line">
            <a:avLst/>
          </a:prstGeom>
          <a:ln w="571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B295AD0-F0E7-D74F-BBDF-BB6EA2556CD3}"/>
              </a:ext>
            </a:extLst>
          </p:cNvPr>
          <p:cNvCxnSpPr>
            <a:cxnSpLocks/>
          </p:cNvCxnSpPr>
          <p:nvPr/>
        </p:nvCxnSpPr>
        <p:spPr>
          <a:xfrm>
            <a:off x="3222271" y="2088913"/>
            <a:ext cx="383377" cy="0"/>
          </a:xfrm>
          <a:prstGeom prst="line">
            <a:avLst/>
          </a:prstGeom>
          <a:ln w="571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12A1AC22-9E53-A746-90BE-CEFC58775AA4}"/>
              </a:ext>
            </a:extLst>
          </p:cNvPr>
          <p:cNvCxnSpPr>
            <a:cxnSpLocks/>
          </p:cNvCxnSpPr>
          <p:nvPr/>
        </p:nvCxnSpPr>
        <p:spPr>
          <a:xfrm flipV="1">
            <a:off x="3597835" y="2213734"/>
            <a:ext cx="0" cy="367500"/>
          </a:xfrm>
          <a:prstGeom prst="line">
            <a:avLst/>
          </a:prstGeom>
          <a:ln w="571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74B37FD-CB41-DB4F-900B-F89909792A33}"/>
              </a:ext>
            </a:extLst>
          </p:cNvPr>
          <p:cNvCxnSpPr>
            <a:cxnSpLocks/>
          </p:cNvCxnSpPr>
          <p:nvPr/>
        </p:nvCxnSpPr>
        <p:spPr>
          <a:xfrm>
            <a:off x="3221773" y="2213734"/>
            <a:ext cx="383377" cy="0"/>
          </a:xfrm>
          <a:prstGeom prst="line">
            <a:avLst/>
          </a:prstGeom>
          <a:ln w="571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3D1017AE-B297-BF4C-9562-BF2E0B83BC93}"/>
              </a:ext>
            </a:extLst>
          </p:cNvPr>
          <p:cNvCxnSpPr>
            <a:cxnSpLocks/>
          </p:cNvCxnSpPr>
          <p:nvPr/>
        </p:nvCxnSpPr>
        <p:spPr>
          <a:xfrm>
            <a:off x="3581462" y="2579509"/>
            <a:ext cx="190418" cy="0"/>
          </a:xfrm>
          <a:prstGeom prst="line">
            <a:avLst/>
          </a:prstGeom>
          <a:ln w="571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CD7B0D01-4D5C-F848-BB1F-38D1D1002E29}"/>
              </a:ext>
            </a:extLst>
          </p:cNvPr>
          <p:cNvCxnSpPr>
            <a:cxnSpLocks/>
          </p:cNvCxnSpPr>
          <p:nvPr/>
        </p:nvCxnSpPr>
        <p:spPr>
          <a:xfrm>
            <a:off x="3605150" y="2568775"/>
            <a:ext cx="885135" cy="0"/>
          </a:xfrm>
          <a:prstGeom prst="line">
            <a:avLst/>
          </a:prstGeom>
          <a:ln w="381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0619707A-6CE9-6B4B-B2D1-B2DB4380AE3B}"/>
              </a:ext>
            </a:extLst>
          </p:cNvPr>
          <p:cNvSpPr/>
          <p:nvPr/>
        </p:nvSpPr>
        <p:spPr>
          <a:xfrm>
            <a:off x="2513565" y="5650604"/>
            <a:ext cx="4122859" cy="400110"/>
          </a:xfrm>
          <a:prstGeom prst="rect">
            <a:avLst/>
          </a:prstGeom>
        </p:spPr>
        <p:txBody>
          <a:bodyPr wrap="none">
            <a:spAutoFit/>
          </a:bodyPr>
          <a:lstStyle/>
          <a:p>
            <a:pPr algn="r"/>
            <a:r>
              <a:rPr lang="en-US" sz="2000" b="1" dirty="0">
                <a:solidFill>
                  <a:srgbClr val="C00000"/>
                </a:solidFill>
                <a:latin typeface="Cambria" panose="02040503050406030204" pitchFamily="18" charset="0"/>
                <a:cs typeface="Arial" panose="020B0604020202020204" pitchFamily="34" charset="0"/>
              </a:rPr>
              <a:t>6. Row buffer stores the cell value</a:t>
            </a:r>
          </a:p>
        </p:txBody>
      </p:sp>
    </p:spTree>
    <p:extLst>
      <p:ext uri="{BB962C8B-B14F-4D97-AF65-F5344CB8AC3E}">
        <p14:creationId xmlns:p14="http://schemas.microsoft.com/office/powerpoint/2010/main" val="61010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7" presetClass="emph" presetSubtype="2" fill="hold" nodeType="withEffect">
                                  <p:stCondLst>
                                    <p:cond delay="0"/>
                                  </p:stCondLst>
                                  <p:childTnLst>
                                    <p:animClr clrSpc="rgb" dir="cw">
                                      <p:cBhvr>
                                        <p:cTn id="9" dur="500" fill="hold"/>
                                        <p:tgtEl>
                                          <p:spTgt spid="4"/>
                                        </p:tgtEl>
                                        <p:attrNameLst>
                                          <p:attrName>stroke.color</p:attrName>
                                        </p:attrNameLst>
                                      </p:cBhvr>
                                      <p:to>
                                        <a:srgbClr val="C02900"/>
                                      </p:to>
                                    </p:animClr>
                                    <p:set>
                                      <p:cBhvr>
                                        <p:cTn id="10" dur="500" fill="hold"/>
                                        <p:tgtEl>
                                          <p:spTgt spid="4"/>
                                        </p:tgtEl>
                                        <p:attrNameLst>
                                          <p:attrName>stroke.on</p:attrName>
                                        </p:attrNameLst>
                                      </p:cBhvr>
                                      <p:to>
                                        <p:strVal val="tru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1"/>
                                        </p:tgtEl>
                                      </p:cBhvr>
                                    </p:animEffect>
                                    <p:set>
                                      <p:cBhvr>
                                        <p:cTn id="15" dur="1" fill="hold">
                                          <p:stCondLst>
                                            <p:cond delay="499"/>
                                          </p:stCondLst>
                                        </p:cTn>
                                        <p:tgtEl>
                                          <p:spTgt spid="31"/>
                                        </p:tgtEl>
                                        <p:attrNameLst>
                                          <p:attrName>style.visibility</p:attrName>
                                        </p:attrNameLst>
                                      </p:cBhvr>
                                      <p:to>
                                        <p:strVal val="hidden"/>
                                      </p:to>
                                    </p:set>
                                  </p:childTnLst>
                                </p:cTn>
                              </p:par>
                              <p:par>
                                <p:cTn id="16" presetID="7" presetClass="emph" presetSubtype="2" fill="hold" nodeType="withEffect">
                                  <p:stCondLst>
                                    <p:cond delay="0"/>
                                  </p:stCondLst>
                                  <p:childTnLst>
                                    <p:animClr clrSpc="rgb" dir="cw">
                                      <p:cBhvr>
                                        <p:cTn id="17" dur="500" fill="hold"/>
                                        <p:tgtEl>
                                          <p:spTgt spid="59"/>
                                        </p:tgtEl>
                                        <p:attrNameLst>
                                          <p:attrName>stroke.color</p:attrName>
                                        </p:attrNameLst>
                                      </p:cBhvr>
                                      <p:to>
                                        <a:srgbClr val="D12312"/>
                                      </p:to>
                                    </p:animClr>
                                    <p:set>
                                      <p:cBhvr>
                                        <p:cTn id="18" dur="500" fill="hold"/>
                                        <p:tgtEl>
                                          <p:spTgt spid="59"/>
                                        </p:tgtEl>
                                        <p:attrNameLst>
                                          <p:attrName>stroke.on</p:attrName>
                                        </p:attrNameLst>
                                      </p:cBhvr>
                                      <p:to>
                                        <p:strVal val="true"/>
                                      </p:to>
                                    </p:set>
                                  </p:childTnLst>
                                </p:cTn>
                              </p:par>
                              <p:par>
                                <p:cTn id="19" presetID="7" presetClass="emph" presetSubtype="2" fill="hold" nodeType="withEffect">
                                  <p:stCondLst>
                                    <p:cond delay="0"/>
                                  </p:stCondLst>
                                  <p:childTnLst>
                                    <p:animClr clrSpc="rgb" dir="cw">
                                      <p:cBhvr>
                                        <p:cTn id="20" dur="500" fill="hold"/>
                                        <p:tgtEl>
                                          <p:spTgt spid="55"/>
                                        </p:tgtEl>
                                        <p:attrNameLst>
                                          <p:attrName>stroke.color</p:attrName>
                                        </p:attrNameLst>
                                      </p:cBhvr>
                                      <p:to>
                                        <a:srgbClr val="D12312"/>
                                      </p:to>
                                    </p:animClr>
                                    <p:set>
                                      <p:cBhvr>
                                        <p:cTn id="21" dur="500" fill="hold"/>
                                        <p:tgtEl>
                                          <p:spTgt spid="55"/>
                                        </p:tgtEl>
                                        <p:attrNameLst>
                                          <p:attrName>stroke.on</p:attrName>
                                        </p:attrNameLst>
                                      </p:cBhvr>
                                      <p:to>
                                        <p:strVal val="true"/>
                                      </p:to>
                                    </p:set>
                                  </p:childTnLst>
                                </p:cTn>
                              </p:par>
                              <p:par>
                                <p:cTn id="22" presetID="7" presetClass="emph" presetSubtype="2" fill="hold" nodeType="withEffect">
                                  <p:stCondLst>
                                    <p:cond delay="0"/>
                                  </p:stCondLst>
                                  <p:childTnLst>
                                    <p:animClr clrSpc="rgb" dir="cw">
                                      <p:cBhvr>
                                        <p:cTn id="23" dur="500" fill="hold"/>
                                        <p:tgtEl>
                                          <p:spTgt spid="58"/>
                                        </p:tgtEl>
                                        <p:attrNameLst>
                                          <p:attrName>stroke.color</p:attrName>
                                        </p:attrNameLst>
                                      </p:cBhvr>
                                      <p:to>
                                        <a:srgbClr val="D12312"/>
                                      </p:to>
                                    </p:animClr>
                                    <p:set>
                                      <p:cBhvr>
                                        <p:cTn id="24" dur="500" fill="hold"/>
                                        <p:tgtEl>
                                          <p:spTgt spid="58"/>
                                        </p:tgtEl>
                                        <p:attrNameLst>
                                          <p:attrName>stroke.on</p:attrName>
                                        </p:attrNameLst>
                                      </p:cBhvr>
                                      <p:to>
                                        <p:strVal val="true"/>
                                      </p:to>
                                    </p:set>
                                  </p:childTnLst>
                                </p:cTn>
                              </p:par>
                              <p:par>
                                <p:cTn id="25" presetID="7" presetClass="emph" presetSubtype="2" fill="hold" nodeType="withEffect">
                                  <p:stCondLst>
                                    <p:cond delay="0"/>
                                  </p:stCondLst>
                                  <p:childTnLst>
                                    <p:animClr clrSpc="rgb" dir="cw">
                                      <p:cBhvr>
                                        <p:cTn id="26" dur="500" fill="hold"/>
                                        <p:tgtEl>
                                          <p:spTgt spid="45"/>
                                        </p:tgtEl>
                                        <p:attrNameLst>
                                          <p:attrName>stroke.color</p:attrName>
                                        </p:attrNameLst>
                                      </p:cBhvr>
                                      <p:to>
                                        <a:srgbClr val="D12312"/>
                                      </p:to>
                                    </p:animClr>
                                    <p:set>
                                      <p:cBhvr>
                                        <p:cTn id="27" dur="500" fill="hold"/>
                                        <p:tgtEl>
                                          <p:spTgt spid="45"/>
                                        </p:tgtEl>
                                        <p:attrNameLst>
                                          <p:attrName>stroke.on</p:attrName>
                                        </p:attrNameLst>
                                      </p:cBhvr>
                                      <p:to>
                                        <p:strVal val="true"/>
                                      </p:to>
                                    </p:set>
                                  </p:childTnLst>
                                </p:cTn>
                              </p:par>
                              <p:par>
                                <p:cTn id="28" presetID="7" presetClass="emph" presetSubtype="2" fill="hold" nodeType="withEffect">
                                  <p:stCondLst>
                                    <p:cond delay="0"/>
                                  </p:stCondLst>
                                  <p:childTnLst>
                                    <p:animClr clrSpc="rgb" dir="cw">
                                      <p:cBhvr>
                                        <p:cTn id="29" dur="500" fill="hold"/>
                                        <p:tgtEl>
                                          <p:spTgt spid="56"/>
                                        </p:tgtEl>
                                        <p:attrNameLst>
                                          <p:attrName>stroke.color</p:attrName>
                                        </p:attrNameLst>
                                      </p:cBhvr>
                                      <p:to>
                                        <a:srgbClr val="D12312"/>
                                      </p:to>
                                    </p:animClr>
                                    <p:set>
                                      <p:cBhvr>
                                        <p:cTn id="30" dur="500" fill="hold"/>
                                        <p:tgtEl>
                                          <p:spTgt spid="56"/>
                                        </p:tgtEl>
                                        <p:attrNameLst>
                                          <p:attrName>stroke.on</p:attrName>
                                        </p:attrNameLst>
                                      </p:cBhvr>
                                      <p:to>
                                        <p:strVal val="true"/>
                                      </p:to>
                                    </p:set>
                                  </p:childTnLst>
                                </p:cTn>
                              </p:par>
                              <p:par>
                                <p:cTn id="31" presetID="7" presetClass="emph" presetSubtype="2" fill="hold" nodeType="withEffect">
                                  <p:stCondLst>
                                    <p:cond delay="0"/>
                                  </p:stCondLst>
                                  <p:childTnLst>
                                    <p:animClr clrSpc="rgb" dir="cw">
                                      <p:cBhvr>
                                        <p:cTn id="32" dur="500" fill="hold"/>
                                        <p:tgtEl>
                                          <p:spTgt spid="41"/>
                                        </p:tgtEl>
                                        <p:attrNameLst>
                                          <p:attrName>stroke.color</p:attrName>
                                        </p:attrNameLst>
                                      </p:cBhvr>
                                      <p:to>
                                        <a:srgbClr val="D12312"/>
                                      </p:to>
                                    </p:animClr>
                                    <p:set>
                                      <p:cBhvr>
                                        <p:cTn id="33" dur="500" fill="hold"/>
                                        <p:tgtEl>
                                          <p:spTgt spid="41"/>
                                        </p:tgtEl>
                                        <p:attrNameLst>
                                          <p:attrName>stroke.on</p:attrName>
                                        </p:attrNameLst>
                                      </p:cBhvr>
                                      <p:to>
                                        <p:strVal val="true"/>
                                      </p:to>
                                    </p:set>
                                  </p:childTnLst>
                                </p:cTn>
                              </p:par>
                              <p:par>
                                <p:cTn id="34" presetID="7" presetClass="emph" presetSubtype="2" fill="hold" nodeType="withEffect">
                                  <p:stCondLst>
                                    <p:cond delay="0"/>
                                  </p:stCondLst>
                                  <p:childTnLst>
                                    <p:animClr clrSpc="rgb" dir="cw">
                                      <p:cBhvr>
                                        <p:cTn id="35" dur="500" fill="hold"/>
                                        <p:tgtEl>
                                          <p:spTgt spid="57"/>
                                        </p:tgtEl>
                                        <p:attrNameLst>
                                          <p:attrName>stroke.color</p:attrName>
                                        </p:attrNameLst>
                                      </p:cBhvr>
                                      <p:to>
                                        <a:srgbClr val="D12312"/>
                                      </p:to>
                                    </p:animClr>
                                    <p:set>
                                      <p:cBhvr>
                                        <p:cTn id="36" dur="500" fill="hold"/>
                                        <p:tgtEl>
                                          <p:spTgt spid="57"/>
                                        </p:tgtEl>
                                        <p:attrNameLst>
                                          <p:attrName>stroke.on</p:attrName>
                                        </p:attrNameLst>
                                      </p:cBhvr>
                                      <p:to>
                                        <p:strVal val="true"/>
                                      </p:to>
                                    </p:set>
                                  </p:childTnLst>
                                </p:cTn>
                              </p:par>
                              <p:par>
                                <p:cTn id="37" presetID="7" presetClass="emph" presetSubtype="2" fill="hold" nodeType="withEffect">
                                  <p:stCondLst>
                                    <p:cond delay="0"/>
                                  </p:stCondLst>
                                  <p:childTnLst>
                                    <p:animClr clrSpc="rgb" dir="cw">
                                      <p:cBhvr>
                                        <p:cTn id="38" dur="500" fill="hold"/>
                                        <p:tgtEl>
                                          <p:spTgt spid="42"/>
                                        </p:tgtEl>
                                        <p:attrNameLst>
                                          <p:attrName>stroke.color</p:attrName>
                                        </p:attrNameLst>
                                      </p:cBhvr>
                                      <p:to>
                                        <a:srgbClr val="C02900"/>
                                      </p:to>
                                    </p:animClr>
                                    <p:set>
                                      <p:cBhvr>
                                        <p:cTn id="39" dur="500" fill="hold"/>
                                        <p:tgtEl>
                                          <p:spTgt spid="42"/>
                                        </p:tgtEl>
                                        <p:attrNameLst>
                                          <p:attrName>stroke.on</p:attrName>
                                        </p:attrNameLst>
                                      </p:cBhvr>
                                      <p:to>
                                        <p:strVal val="true"/>
                                      </p:to>
                                    </p:set>
                                  </p:childTnLst>
                                </p:cTn>
                              </p:par>
                              <p:par>
                                <p:cTn id="40" presetID="7" presetClass="emph" presetSubtype="2" fill="hold" nodeType="withEffect">
                                  <p:stCondLst>
                                    <p:cond delay="0"/>
                                  </p:stCondLst>
                                  <p:childTnLst>
                                    <p:animClr clrSpc="rgb" dir="cw">
                                      <p:cBhvr>
                                        <p:cTn id="41" dur="500" fill="hold"/>
                                        <p:tgtEl>
                                          <p:spTgt spid="23"/>
                                        </p:tgtEl>
                                        <p:attrNameLst>
                                          <p:attrName>stroke.color</p:attrName>
                                        </p:attrNameLst>
                                      </p:cBhvr>
                                      <p:to>
                                        <a:srgbClr val="C02900"/>
                                      </p:to>
                                    </p:animClr>
                                    <p:set>
                                      <p:cBhvr>
                                        <p:cTn id="42" dur="500" fill="hold"/>
                                        <p:tgtEl>
                                          <p:spTgt spid="23"/>
                                        </p:tgtEl>
                                        <p:attrNameLst>
                                          <p:attrName>stroke.on</p:attrName>
                                        </p:attrNameLst>
                                      </p:cBhvr>
                                      <p:to>
                                        <p:strVal val="true"/>
                                      </p:to>
                                    </p:set>
                                  </p:childTnLst>
                                </p:cTn>
                              </p:par>
                              <p:par>
                                <p:cTn id="43" presetID="7" presetClass="emph" presetSubtype="2" fill="hold" nodeType="withEffect">
                                  <p:stCondLst>
                                    <p:cond delay="0"/>
                                  </p:stCondLst>
                                  <p:childTnLst>
                                    <p:animClr clrSpc="rgb" dir="cw">
                                      <p:cBhvr>
                                        <p:cTn id="44" dur="500" fill="hold"/>
                                        <p:tgtEl>
                                          <p:spTgt spid="11"/>
                                        </p:tgtEl>
                                        <p:attrNameLst>
                                          <p:attrName>stroke.color</p:attrName>
                                        </p:attrNameLst>
                                      </p:cBhvr>
                                      <p:to>
                                        <a:srgbClr val="C02900"/>
                                      </p:to>
                                    </p:animClr>
                                    <p:set>
                                      <p:cBhvr>
                                        <p:cTn id="45" dur="500" fill="hold"/>
                                        <p:tgtEl>
                                          <p:spTgt spid="11"/>
                                        </p:tgtEl>
                                        <p:attrNameLst>
                                          <p:attrName>stroke.on</p:attrName>
                                        </p:attrNameLst>
                                      </p:cBhvr>
                                      <p:to>
                                        <p:strVal val="true"/>
                                      </p:to>
                                    </p:se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500"/>
                                        <p:tgtEl>
                                          <p:spTgt spid="62"/>
                                        </p:tgtEl>
                                      </p:cBhvr>
                                    </p:animEffect>
                                  </p:childTnLst>
                                </p:cTn>
                              </p:par>
                              <p:par>
                                <p:cTn id="52" presetID="7" presetClass="emph" presetSubtype="2" fill="hold" nodeType="withEffect">
                                  <p:stCondLst>
                                    <p:cond delay="0"/>
                                  </p:stCondLst>
                                  <p:childTnLst>
                                    <p:animClr clrSpc="rgb" dir="cw">
                                      <p:cBhvr>
                                        <p:cTn id="53" dur="500" fill="hold"/>
                                        <p:tgtEl>
                                          <p:spTgt spid="9"/>
                                        </p:tgtEl>
                                        <p:attrNameLst>
                                          <p:attrName>stroke.color</p:attrName>
                                        </p:attrNameLst>
                                      </p:cBhvr>
                                      <p:to>
                                        <a:srgbClr val="5B9CD7"/>
                                      </p:to>
                                    </p:animClr>
                                    <p:set>
                                      <p:cBhvr>
                                        <p:cTn id="54" dur="500" fill="hold"/>
                                        <p:tgtEl>
                                          <p:spTgt spid="9"/>
                                        </p:tgtEl>
                                        <p:attrNameLst>
                                          <p:attrName>stroke.on</p:attrName>
                                        </p:attrNameLst>
                                      </p:cBhvr>
                                      <p:to>
                                        <p:strVal val="true"/>
                                      </p:to>
                                    </p:set>
                                  </p:childTnLst>
                                </p:cTn>
                              </p:par>
                              <p:par>
                                <p:cTn id="55" presetID="10" presetClass="entr" presetSubtype="0" fill="hold" grpId="0"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1" nodeType="clickEffect">
                                  <p:stCondLst>
                                    <p:cond delay="0"/>
                                  </p:stCondLst>
                                  <p:childTnLst>
                                    <p:animEffect transition="out" filter="fade">
                                      <p:cBhvr>
                                        <p:cTn id="61" dur="500"/>
                                        <p:tgtEl>
                                          <p:spTgt spid="38"/>
                                        </p:tgtEl>
                                      </p:cBhvr>
                                    </p:animEffect>
                                    <p:set>
                                      <p:cBhvr>
                                        <p:cTn id="62" dur="1" fill="hold">
                                          <p:stCondLst>
                                            <p:cond delay="499"/>
                                          </p:stCondLst>
                                        </p:cTn>
                                        <p:tgtEl>
                                          <p:spTgt spid="38"/>
                                        </p:tgtEl>
                                        <p:attrNameLst>
                                          <p:attrName>style.visibility</p:attrName>
                                        </p:attrNameLst>
                                      </p:cBhvr>
                                      <p:to>
                                        <p:strVal val="hidden"/>
                                      </p:to>
                                    </p:set>
                                  </p:childTnLst>
                                </p:cTn>
                              </p:par>
                              <p:par>
                                <p:cTn id="63" presetID="10" presetClass="entr" presetSubtype="0" fill="hold" grpId="0"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7" presetClass="emph" presetSubtype="2" fill="hold" nodeType="withEffect">
                                  <p:stCondLst>
                                    <p:cond delay="0"/>
                                  </p:stCondLst>
                                  <p:childTnLst>
                                    <p:animClr clrSpc="rgb" dir="cw">
                                      <p:cBhvr>
                                        <p:cTn id="67" dur="500" fill="hold"/>
                                        <p:tgtEl>
                                          <p:spTgt spid="49"/>
                                        </p:tgtEl>
                                        <p:attrNameLst>
                                          <p:attrName>stroke.color</p:attrName>
                                        </p:attrNameLst>
                                      </p:cBhvr>
                                      <p:to>
                                        <a:srgbClr val="C02900"/>
                                      </p:to>
                                    </p:animClr>
                                    <p:set>
                                      <p:cBhvr>
                                        <p:cTn id="68" dur="500" fill="hold"/>
                                        <p:tgtEl>
                                          <p:spTgt spid="49"/>
                                        </p:tgtEl>
                                        <p:attrNameLst>
                                          <p:attrName>stroke.on</p:attrName>
                                        </p:attrNameLst>
                                      </p:cBhvr>
                                      <p:to>
                                        <p:strVal val="true"/>
                                      </p:to>
                                    </p:set>
                                  </p:childTnLst>
                                </p:cTn>
                              </p:par>
                            </p:childTnLst>
                          </p:cTn>
                        </p:par>
                      </p:childTnLst>
                    </p:cTn>
                  </p:par>
                  <p:par>
                    <p:cTn id="69" fill="hold">
                      <p:stCondLst>
                        <p:cond delay="indefinite"/>
                      </p:stCondLst>
                      <p:childTnLst>
                        <p:par>
                          <p:cTn id="70" fill="hold">
                            <p:stCondLst>
                              <p:cond delay="0"/>
                            </p:stCondLst>
                            <p:childTnLst>
                              <p:par>
                                <p:cTn id="71" presetID="10" presetClass="exit" presetSubtype="0" fill="hold" grpId="1" nodeType="clickEffect">
                                  <p:stCondLst>
                                    <p:cond delay="0"/>
                                  </p:stCondLst>
                                  <p:childTnLst>
                                    <p:animEffect transition="out" filter="fade">
                                      <p:cBhvr>
                                        <p:cTn id="72" dur="500"/>
                                        <p:tgtEl>
                                          <p:spTgt spid="53"/>
                                        </p:tgtEl>
                                      </p:cBhvr>
                                    </p:animEffect>
                                    <p:set>
                                      <p:cBhvr>
                                        <p:cTn id="73" dur="1" fill="hold">
                                          <p:stCondLst>
                                            <p:cond delay="499"/>
                                          </p:stCondLst>
                                        </p:cTn>
                                        <p:tgtEl>
                                          <p:spTgt spid="53"/>
                                        </p:tgtEl>
                                        <p:attrNameLst>
                                          <p:attrName>style.visibility</p:attrName>
                                        </p:attrNameLst>
                                      </p:cBhvr>
                                      <p:to>
                                        <p:strVal val="hidden"/>
                                      </p:to>
                                    </p:set>
                                  </p:childTnLst>
                                </p:cTn>
                              </p:par>
                              <p:par>
                                <p:cTn id="74" presetID="10" presetClass="entr" presetSubtype="0"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fade">
                                      <p:cBhvr>
                                        <p:cTn id="76" dur="500"/>
                                        <p:tgtEl>
                                          <p:spTgt spid="43"/>
                                        </p:tgtEl>
                                      </p:cBhvr>
                                    </p:animEffect>
                                  </p:childTnLst>
                                </p:cTn>
                              </p:par>
                              <p:par>
                                <p:cTn id="77" presetID="10" presetClass="exit" presetSubtype="0" fill="hold" grpId="0" nodeType="withEffect">
                                  <p:stCondLst>
                                    <p:cond delay="0"/>
                                  </p:stCondLst>
                                  <p:childTnLst>
                                    <p:animEffect transition="out" filter="fade">
                                      <p:cBhvr>
                                        <p:cTn id="78" dur="500"/>
                                        <p:tgtEl>
                                          <p:spTgt spid="54"/>
                                        </p:tgtEl>
                                      </p:cBhvr>
                                    </p:animEffect>
                                    <p:set>
                                      <p:cBhvr>
                                        <p:cTn id="79" dur="1" fill="hold">
                                          <p:stCondLst>
                                            <p:cond delay="499"/>
                                          </p:stCondLst>
                                        </p:cTn>
                                        <p:tgtEl>
                                          <p:spTgt spid="54"/>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5"/>
                                        </p:tgtEl>
                                      </p:cBhvr>
                                    </p:animEffect>
                                    <p:set>
                                      <p:cBhvr>
                                        <p:cTn id="82" dur="1" fill="hold">
                                          <p:stCondLst>
                                            <p:cond delay="499"/>
                                          </p:stCondLst>
                                        </p:cTn>
                                        <p:tgtEl>
                                          <p:spTgt spid="5"/>
                                        </p:tgtEl>
                                        <p:attrNameLst>
                                          <p:attrName>style.visibility</p:attrName>
                                        </p:attrNameLst>
                                      </p:cBhvr>
                                      <p:to>
                                        <p:strVal val="hidden"/>
                                      </p:to>
                                    </p:set>
                                  </p:childTnLst>
                                </p:cTn>
                              </p:par>
                              <p:par>
                                <p:cTn id="83" presetID="10" presetClass="entr" presetSubtype="0" fill="hold" grpId="0" nodeType="with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fade">
                                      <p:cBhvr>
                                        <p:cTn id="85" dur="500"/>
                                        <p:tgtEl>
                                          <p:spTgt spid="63"/>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grpId="1" nodeType="clickEffect">
                                  <p:stCondLst>
                                    <p:cond delay="0"/>
                                  </p:stCondLst>
                                  <p:childTnLst>
                                    <p:animEffect transition="out" filter="fade">
                                      <p:cBhvr>
                                        <p:cTn id="89" dur="500"/>
                                        <p:tgtEl>
                                          <p:spTgt spid="43"/>
                                        </p:tgtEl>
                                      </p:cBhvr>
                                    </p:animEffect>
                                    <p:set>
                                      <p:cBhvr>
                                        <p:cTn id="90" dur="1" fill="hold">
                                          <p:stCondLst>
                                            <p:cond delay="499"/>
                                          </p:stCondLst>
                                        </p:cTn>
                                        <p:tgtEl>
                                          <p:spTgt spid="43"/>
                                        </p:tgtEl>
                                        <p:attrNameLst>
                                          <p:attrName>style.visibility</p:attrName>
                                        </p:attrNameLst>
                                      </p:cBhvr>
                                      <p:to>
                                        <p:strVal val="hidden"/>
                                      </p:to>
                                    </p:set>
                                  </p:childTnLst>
                                </p:cTn>
                              </p:par>
                              <p:par>
                                <p:cTn id="91" presetID="10" presetClass="entr" presetSubtype="0" fill="hold" grpId="0" nodeType="with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fade">
                                      <p:cBhvr>
                                        <p:cTn id="93" dur="500"/>
                                        <p:tgtEl>
                                          <p:spTgt spid="6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66"/>
                                        </p:tgtEl>
                                        <p:attrNameLst>
                                          <p:attrName>style.visibility</p:attrName>
                                        </p:attrNameLst>
                                      </p:cBhvr>
                                      <p:to>
                                        <p:strVal val="visible"/>
                                      </p:to>
                                    </p:set>
                                    <p:animEffect transition="in" filter="fade">
                                      <p:cBhvr>
                                        <p:cTn id="96" dur="500"/>
                                        <p:tgtEl>
                                          <p:spTgt spid="66"/>
                                        </p:tgtEl>
                                      </p:cBhvr>
                                    </p:animEffect>
                                  </p:childTnLst>
                                </p:cTn>
                              </p:par>
                            </p:childTnLst>
                          </p:cTn>
                        </p:par>
                      </p:childTnLst>
                    </p:cTn>
                  </p:par>
                  <p:par>
                    <p:cTn id="97" fill="hold">
                      <p:stCondLst>
                        <p:cond delay="indefinite"/>
                      </p:stCondLst>
                      <p:childTnLst>
                        <p:par>
                          <p:cTn id="98" fill="hold">
                            <p:stCondLst>
                              <p:cond delay="0"/>
                            </p:stCondLst>
                            <p:childTnLst>
                              <p:par>
                                <p:cTn id="99" presetID="1" presetClass="emph" presetSubtype="2" fill="hold" nodeType="clickEffect">
                                  <p:stCondLst>
                                    <p:cond delay="0"/>
                                  </p:stCondLst>
                                  <p:childTnLst>
                                    <p:animClr clrSpc="rgb" dir="cw">
                                      <p:cBhvr>
                                        <p:cTn id="100" dur="1000" fill="hold"/>
                                        <p:tgtEl>
                                          <p:spTgt spid="46"/>
                                        </p:tgtEl>
                                        <p:attrNameLst>
                                          <p:attrName>fillcolor</p:attrName>
                                        </p:attrNameLst>
                                      </p:cBhvr>
                                      <p:to>
                                        <a:schemeClr val="accent1"/>
                                      </p:to>
                                    </p:animClr>
                                    <p:set>
                                      <p:cBhvr>
                                        <p:cTn id="101" dur="1000" fill="hold"/>
                                        <p:tgtEl>
                                          <p:spTgt spid="46"/>
                                        </p:tgtEl>
                                        <p:attrNameLst>
                                          <p:attrName>fill.type</p:attrName>
                                        </p:attrNameLst>
                                      </p:cBhvr>
                                      <p:to>
                                        <p:strVal val="solid"/>
                                      </p:to>
                                    </p:set>
                                    <p:set>
                                      <p:cBhvr>
                                        <p:cTn id="102" dur="1000" fill="hold"/>
                                        <p:tgtEl>
                                          <p:spTgt spid="46"/>
                                        </p:tgtEl>
                                        <p:attrNameLst>
                                          <p:attrName>fill.on</p:attrName>
                                        </p:attrNameLst>
                                      </p:cBhvr>
                                      <p:to>
                                        <p:strVal val="true"/>
                                      </p:to>
                                    </p:set>
                                  </p:childTnLst>
                                </p:cTn>
                              </p:par>
                              <p:par>
                                <p:cTn id="103" presetID="10" presetClass="entr" presetSubtype="0" fill="hold" grpId="0"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31" grpId="0"/>
      <p:bldP spid="31" grpId="1"/>
      <p:bldP spid="38" grpId="0"/>
      <p:bldP spid="38" grpId="1"/>
      <p:bldP spid="43" grpId="0"/>
      <p:bldP spid="43" grpId="1"/>
      <p:bldP spid="5" grpId="0"/>
      <p:bldP spid="5" grpId="1"/>
      <p:bldP spid="53" grpId="0"/>
      <p:bldP spid="53" grpId="1"/>
      <p:bldP spid="62" grpId="0" animBg="1"/>
      <p:bldP spid="63" grpId="0"/>
      <p:bldP spid="65" grpId="0"/>
      <p:bldP spid="66" grpId="0" animBg="1"/>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6BDA5565-745D-4D47-A7F2-FAFD01AF2F48}"/>
              </a:ext>
            </a:extLst>
          </p:cNvPr>
          <p:cNvSpPr/>
          <p:nvPr/>
        </p:nvSpPr>
        <p:spPr>
          <a:xfrm>
            <a:off x="6181952" y="2708121"/>
            <a:ext cx="2743855" cy="40463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latin typeface="Cambria" panose="02040503050406030204" pitchFamily="18" charset="0"/>
              </a:rPr>
              <a:t>1. ACTIVATE (ACT)</a:t>
            </a:r>
          </a:p>
        </p:txBody>
      </p:sp>
      <p:sp>
        <p:nvSpPr>
          <p:cNvPr id="41" name="Rectangle 40">
            <a:extLst>
              <a:ext uri="{FF2B5EF4-FFF2-40B4-BE49-F238E27FC236}">
                <a16:creationId xmlns:a16="http://schemas.microsoft.com/office/drawing/2014/main" id="{94144A50-2C85-1747-A6A4-CBE161575D7E}"/>
              </a:ext>
            </a:extLst>
          </p:cNvPr>
          <p:cNvSpPr/>
          <p:nvPr/>
        </p:nvSpPr>
        <p:spPr>
          <a:xfrm>
            <a:off x="6181953" y="3446942"/>
            <a:ext cx="2743867" cy="4046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latin typeface="Cambria" panose="02040503050406030204" pitchFamily="18" charset="0"/>
              </a:rPr>
              <a:t>2. READ/WRITE</a:t>
            </a:r>
          </a:p>
        </p:txBody>
      </p:sp>
      <p:sp>
        <p:nvSpPr>
          <p:cNvPr id="43" name="Rectangle 42">
            <a:extLst>
              <a:ext uri="{FF2B5EF4-FFF2-40B4-BE49-F238E27FC236}">
                <a16:creationId xmlns:a16="http://schemas.microsoft.com/office/drawing/2014/main" id="{5CBAE21E-D10D-AE48-A0B4-ADE6B29EFA74}"/>
              </a:ext>
            </a:extLst>
          </p:cNvPr>
          <p:cNvSpPr/>
          <p:nvPr/>
        </p:nvSpPr>
        <p:spPr>
          <a:xfrm>
            <a:off x="6181953" y="4185763"/>
            <a:ext cx="2743868" cy="40463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latin typeface="Cambria" panose="02040503050406030204" pitchFamily="18" charset="0"/>
              </a:rPr>
              <a:t>3. PRECHARGE (PRE)</a:t>
            </a:r>
          </a:p>
        </p:txBody>
      </p:sp>
      <p:sp>
        <p:nvSpPr>
          <p:cNvPr id="2" name="Title 1">
            <a:extLst>
              <a:ext uri="{FF2B5EF4-FFF2-40B4-BE49-F238E27FC236}">
                <a16:creationId xmlns:a16="http://schemas.microsoft.com/office/drawing/2014/main" id="{CF1AD4B4-B279-0747-9C44-DF1A419ACBFC}"/>
              </a:ext>
            </a:extLst>
          </p:cNvPr>
          <p:cNvSpPr>
            <a:spLocks noGrp="1"/>
          </p:cNvSpPr>
          <p:nvPr>
            <p:ph type="title"/>
          </p:nvPr>
        </p:nvSpPr>
        <p:spPr/>
        <p:txBody>
          <a:bodyPr/>
          <a:lstStyle/>
          <a:p>
            <a:r>
              <a:rPr lang="en-US" dirty="0">
                <a:latin typeface="Garamond" panose="02020404030301010803" pitchFamily="18" charset="0"/>
              </a:rPr>
              <a:t>DRAM Cell Operation – READ/WRITE</a:t>
            </a:r>
          </a:p>
        </p:txBody>
      </p:sp>
      <p:cxnSp>
        <p:nvCxnSpPr>
          <p:cNvPr id="4" name="Straight Connector 3">
            <a:extLst>
              <a:ext uri="{FF2B5EF4-FFF2-40B4-BE49-F238E27FC236}">
                <a16:creationId xmlns:a16="http://schemas.microsoft.com/office/drawing/2014/main" id="{B876BB91-B7AF-D446-8C5F-9C16B05D260A}"/>
              </a:ext>
            </a:extLst>
          </p:cNvPr>
          <p:cNvCxnSpPr>
            <a:cxnSpLocks/>
          </p:cNvCxnSpPr>
          <p:nvPr/>
        </p:nvCxnSpPr>
        <p:spPr>
          <a:xfrm>
            <a:off x="1650748" y="1871628"/>
            <a:ext cx="2121132" cy="0"/>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59A1EB0-B769-7342-AD5E-458137845468}"/>
              </a:ext>
            </a:extLst>
          </p:cNvPr>
          <p:cNvCxnSpPr>
            <a:cxnSpLocks/>
          </p:cNvCxnSpPr>
          <p:nvPr/>
        </p:nvCxnSpPr>
        <p:spPr>
          <a:xfrm>
            <a:off x="4493811" y="2212009"/>
            <a:ext cx="0" cy="2433981"/>
          </a:xfrm>
          <a:prstGeom prst="line">
            <a:avLst/>
          </a:prstGeom>
          <a:ln w="38100">
            <a:solidFill>
              <a:srgbClr val="5A9BD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DF116BA3-7A32-1F48-84AB-906C66D5468D}"/>
              </a:ext>
            </a:extLst>
          </p:cNvPr>
          <p:cNvSpPr/>
          <p:nvPr/>
        </p:nvSpPr>
        <p:spPr>
          <a:xfrm>
            <a:off x="2129709" y="2799106"/>
            <a:ext cx="267330" cy="474921"/>
          </a:xfrm>
          <a:prstGeom prst="rect">
            <a:avLst/>
          </a:prstGeom>
          <a:solidFill>
            <a:srgbClr val="F2F2F2"/>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25" name="Rectangle 24">
            <a:extLst>
              <a:ext uri="{FF2B5EF4-FFF2-40B4-BE49-F238E27FC236}">
                <a16:creationId xmlns:a16="http://schemas.microsoft.com/office/drawing/2014/main" id="{AAA3F4CD-C2CB-D745-A72F-12FC7B0B358B}"/>
              </a:ext>
            </a:extLst>
          </p:cNvPr>
          <p:cNvSpPr/>
          <p:nvPr/>
        </p:nvSpPr>
        <p:spPr>
          <a:xfrm>
            <a:off x="1538039" y="1504872"/>
            <a:ext cx="1248612" cy="400110"/>
          </a:xfrm>
          <a:prstGeom prst="rect">
            <a:avLst/>
          </a:prstGeom>
        </p:spPr>
        <p:txBody>
          <a:bodyPr wrap="none">
            <a:spAutoFit/>
          </a:bodyPr>
          <a:lstStyle/>
          <a:p>
            <a:r>
              <a:rPr lang="en-US" sz="2000" b="1" dirty="0" err="1">
                <a:solidFill>
                  <a:schemeClr val="bg2">
                    <a:lumMod val="75000"/>
                  </a:schemeClr>
                </a:solidFill>
                <a:latin typeface="Cambria" panose="02040503050406030204" pitchFamily="18" charset="0"/>
                <a:cs typeface="Arial" panose="020B0604020202020204" pitchFamily="34" charset="0"/>
              </a:rPr>
              <a:t>wordline</a:t>
            </a:r>
            <a:endParaRPr lang="en-US" sz="2000" b="1" dirty="0">
              <a:solidFill>
                <a:schemeClr val="bg2">
                  <a:lumMod val="75000"/>
                </a:schemeClr>
              </a:solidFill>
              <a:latin typeface="Cambria" panose="02040503050406030204" pitchFamily="18" charset="0"/>
              <a:cs typeface="Arial" panose="020B0604020202020204" pitchFamily="34" charset="0"/>
            </a:endParaRPr>
          </a:p>
        </p:txBody>
      </p:sp>
      <p:sp>
        <p:nvSpPr>
          <p:cNvPr id="26" name="Rectangle 25">
            <a:extLst>
              <a:ext uri="{FF2B5EF4-FFF2-40B4-BE49-F238E27FC236}">
                <a16:creationId xmlns:a16="http://schemas.microsoft.com/office/drawing/2014/main" id="{78C372AC-EB48-0C4B-9738-5B0AC0C06329}"/>
              </a:ext>
            </a:extLst>
          </p:cNvPr>
          <p:cNvSpPr/>
          <p:nvPr/>
        </p:nvSpPr>
        <p:spPr>
          <a:xfrm>
            <a:off x="4512401" y="2459114"/>
            <a:ext cx="960519" cy="400110"/>
          </a:xfrm>
          <a:prstGeom prst="rect">
            <a:avLst/>
          </a:prstGeom>
        </p:spPr>
        <p:txBody>
          <a:bodyPr wrap="none">
            <a:spAutoFit/>
          </a:bodyPr>
          <a:lstStyle/>
          <a:p>
            <a:r>
              <a:rPr lang="en-US" sz="2000" b="1" dirty="0">
                <a:solidFill>
                  <a:schemeClr val="bg2">
                    <a:lumMod val="75000"/>
                  </a:schemeClr>
                </a:solidFill>
                <a:latin typeface="Cambria" panose="02040503050406030204" pitchFamily="18" charset="0"/>
                <a:cs typeface="Arial" panose="020B0604020202020204" pitchFamily="34" charset="0"/>
              </a:rPr>
              <a:t>bitline</a:t>
            </a:r>
          </a:p>
        </p:txBody>
      </p:sp>
      <p:cxnSp>
        <p:nvCxnSpPr>
          <p:cNvPr id="23" name="Straight Connector 22">
            <a:extLst>
              <a:ext uri="{FF2B5EF4-FFF2-40B4-BE49-F238E27FC236}">
                <a16:creationId xmlns:a16="http://schemas.microsoft.com/office/drawing/2014/main" id="{B0D7C555-5D92-1141-9689-7E4F09F15839}"/>
              </a:ext>
            </a:extLst>
          </p:cNvPr>
          <p:cNvCxnSpPr>
            <a:cxnSpLocks/>
          </p:cNvCxnSpPr>
          <p:nvPr/>
        </p:nvCxnSpPr>
        <p:spPr>
          <a:xfrm flipV="1">
            <a:off x="3413960" y="1871628"/>
            <a:ext cx="0" cy="217285"/>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4F7D819-1095-4744-AD66-7E0ADEEDCDB2}"/>
              </a:ext>
            </a:extLst>
          </p:cNvPr>
          <p:cNvCxnSpPr>
            <a:cxnSpLocks/>
          </p:cNvCxnSpPr>
          <p:nvPr/>
        </p:nvCxnSpPr>
        <p:spPr>
          <a:xfrm flipH="1">
            <a:off x="2271612" y="2571271"/>
            <a:ext cx="0" cy="219597"/>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6D149B2-DD50-6547-AD78-1C5D5ECA7AC5}"/>
              </a:ext>
            </a:extLst>
          </p:cNvPr>
          <p:cNvCxnSpPr>
            <a:cxnSpLocks/>
          </p:cNvCxnSpPr>
          <p:nvPr/>
        </p:nvCxnSpPr>
        <p:spPr>
          <a:xfrm>
            <a:off x="3053300" y="2572194"/>
            <a:ext cx="190418" cy="0"/>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2AD2FA7-CD4C-E940-A5BF-E6B1E0444286}"/>
              </a:ext>
            </a:extLst>
          </p:cNvPr>
          <p:cNvCxnSpPr>
            <a:cxnSpLocks/>
          </p:cNvCxnSpPr>
          <p:nvPr/>
        </p:nvCxnSpPr>
        <p:spPr>
          <a:xfrm flipV="1">
            <a:off x="3236901" y="2212009"/>
            <a:ext cx="0" cy="367500"/>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B8192FE-EAD2-AB47-80A3-CAA59ECB74EB}"/>
              </a:ext>
            </a:extLst>
          </p:cNvPr>
          <p:cNvCxnSpPr>
            <a:cxnSpLocks/>
          </p:cNvCxnSpPr>
          <p:nvPr/>
        </p:nvCxnSpPr>
        <p:spPr>
          <a:xfrm>
            <a:off x="3222271" y="2088913"/>
            <a:ext cx="383377" cy="0"/>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0C027D5-62D9-804A-B008-EAB389D025DB}"/>
              </a:ext>
            </a:extLst>
          </p:cNvPr>
          <p:cNvCxnSpPr>
            <a:cxnSpLocks/>
          </p:cNvCxnSpPr>
          <p:nvPr/>
        </p:nvCxnSpPr>
        <p:spPr>
          <a:xfrm flipV="1">
            <a:off x="3597835" y="2213734"/>
            <a:ext cx="0" cy="367500"/>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28E12E6-8AF9-9743-AF46-43967901B631}"/>
              </a:ext>
            </a:extLst>
          </p:cNvPr>
          <p:cNvCxnSpPr>
            <a:cxnSpLocks/>
          </p:cNvCxnSpPr>
          <p:nvPr/>
        </p:nvCxnSpPr>
        <p:spPr>
          <a:xfrm>
            <a:off x="3221773" y="2213734"/>
            <a:ext cx="383377" cy="0"/>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A16EC40-E71F-6C48-AEDC-911C05D25CB5}"/>
              </a:ext>
            </a:extLst>
          </p:cNvPr>
          <p:cNvCxnSpPr>
            <a:cxnSpLocks/>
          </p:cNvCxnSpPr>
          <p:nvPr/>
        </p:nvCxnSpPr>
        <p:spPr>
          <a:xfrm>
            <a:off x="3581462" y="2579509"/>
            <a:ext cx="190418" cy="0"/>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05A6062-B612-364E-8068-00E1FE69E0FA}"/>
              </a:ext>
            </a:extLst>
          </p:cNvPr>
          <p:cNvCxnSpPr>
            <a:cxnSpLocks/>
          </p:cNvCxnSpPr>
          <p:nvPr/>
        </p:nvCxnSpPr>
        <p:spPr>
          <a:xfrm>
            <a:off x="2263374" y="2568775"/>
            <a:ext cx="885135" cy="0"/>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2D6B04B8-7B43-C04C-88CA-66E99030DF45}"/>
              </a:ext>
            </a:extLst>
          </p:cNvPr>
          <p:cNvCxnSpPr>
            <a:cxnSpLocks/>
          </p:cNvCxnSpPr>
          <p:nvPr/>
        </p:nvCxnSpPr>
        <p:spPr>
          <a:xfrm>
            <a:off x="3605150" y="2568775"/>
            <a:ext cx="885135" cy="0"/>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8138CB4B-0FC2-5241-8D60-B4F9D3C7C432}"/>
              </a:ext>
            </a:extLst>
          </p:cNvPr>
          <p:cNvSpPr/>
          <p:nvPr/>
        </p:nvSpPr>
        <p:spPr>
          <a:xfrm>
            <a:off x="4297263" y="4590400"/>
            <a:ext cx="386041" cy="400099"/>
          </a:xfrm>
          <a:prstGeom prst="rect">
            <a:avLst/>
          </a:prstGeom>
          <a:solidFill>
            <a:schemeClr val="accent1"/>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47" name="Rectangle 46">
            <a:extLst>
              <a:ext uri="{FF2B5EF4-FFF2-40B4-BE49-F238E27FC236}">
                <a16:creationId xmlns:a16="http://schemas.microsoft.com/office/drawing/2014/main" id="{53894945-3CF6-8744-99C8-D5C07F3F63B7}"/>
              </a:ext>
            </a:extLst>
          </p:cNvPr>
          <p:cNvSpPr/>
          <p:nvPr/>
        </p:nvSpPr>
        <p:spPr>
          <a:xfrm>
            <a:off x="2129709" y="2993520"/>
            <a:ext cx="267326" cy="279715"/>
          </a:xfrm>
          <a:prstGeom prst="rect">
            <a:avLst/>
          </a:prstGeom>
          <a:solidFill>
            <a:srgbClr val="8DBAE4"/>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48" name="Rectangle 47">
            <a:extLst>
              <a:ext uri="{FF2B5EF4-FFF2-40B4-BE49-F238E27FC236}">
                <a16:creationId xmlns:a16="http://schemas.microsoft.com/office/drawing/2014/main" id="{9718E3CF-B984-7C40-BFE4-FF51CF8E177E}"/>
              </a:ext>
            </a:extLst>
          </p:cNvPr>
          <p:cNvSpPr/>
          <p:nvPr/>
        </p:nvSpPr>
        <p:spPr>
          <a:xfrm>
            <a:off x="3534280" y="4957901"/>
            <a:ext cx="1956241" cy="707886"/>
          </a:xfrm>
          <a:prstGeom prst="rect">
            <a:avLst/>
          </a:prstGeom>
        </p:spPr>
        <p:txBody>
          <a:bodyPr wrap="square">
            <a:spAutoFit/>
          </a:bodyPr>
          <a:lstStyle/>
          <a:p>
            <a:pPr algn="ctr"/>
            <a:r>
              <a:rPr lang="en-US" sz="2000" b="1" dirty="0">
                <a:solidFill>
                  <a:schemeClr val="bg2">
                    <a:lumMod val="75000"/>
                  </a:schemeClr>
                </a:solidFill>
                <a:latin typeface="Cambria" panose="02040503050406030204" pitchFamily="18" charset="0"/>
                <a:cs typeface="Arial" panose="020B0604020202020204" pitchFamily="34" charset="0"/>
              </a:rPr>
              <a:t>sense </a:t>
            </a:r>
          </a:p>
          <a:p>
            <a:pPr algn="ctr"/>
            <a:r>
              <a:rPr lang="en-US" sz="2000" b="1" dirty="0">
                <a:solidFill>
                  <a:schemeClr val="bg2">
                    <a:lumMod val="75000"/>
                  </a:schemeClr>
                </a:solidFill>
                <a:latin typeface="Cambria" panose="02040503050406030204" pitchFamily="18" charset="0"/>
                <a:cs typeface="Arial" panose="020B0604020202020204" pitchFamily="34" charset="0"/>
              </a:rPr>
              <a:t>amplifier</a:t>
            </a:r>
          </a:p>
        </p:txBody>
      </p:sp>
      <p:cxnSp>
        <p:nvCxnSpPr>
          <p:cNvPr id="49" name="Straight Connector 48">
            <a:extLst>
              <a:ext uri="{FF2B5EF4-FFF2-40B4-BE49-F238E27FC236}">
                <a16:creationId xmlns:a16="http://schemas.microsoft.com/office/drawing/2014/main" id="{E226F868-F3B0-AA42-910F-F1302B6C1B4F}"/>
              </a:ext>
            </a:extLst>
          </p:cNvPr>
          <p:cNvCxnSpPr>
            <a:cxnSpLocks/>
          </p:cNvCxnSpPr>
          <p:nvPr/>
        </p:nvCxnSpPr>
        <p:spPr>
          <a:xfrm>
            <a:off x="2176335" y="4790449"/>
            <a:ext cx="2121132" cy="0"/>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C0AF0DFF-A137-A643-8FD6-61FB3F4EFA23}"/>
              </a:ext>
            </a:extLst>
          </p:cNvPr>
          <p:cNvSpPr/>
          <p:nvPr/>
        </p:nvSpPr>
        <p:spPr>
          <a:xfrm>
            <a:off x="2097589" y="4726639"/>
            <a:ext cx="981359" cy="400110"/>
          </a:xfrm>
          <a:prstGeom prst="rect">
            <a:avLst/>
          </a:prstGeom>
        </p:spPr>
        <p:txBody>
          <a:bodyPr wrap="none">
            <a:spAutoFit/>
          </a:bodyPr>
          <a:lstStyle/>
          <a:p>
            <a:r>
              <a:rPr lang="en-US" sz="2000" b="1" dirty="0">
                <a:solidFill>
                  <a:schemeClr val="bg2">
                    <a:lumMod val="75000"/>
                  </a:schemeClr>
                </a:solidFill>
                <a:latin typeface="Cambria" panose="02040503050406030204" pitchFamily="18" charset="0"/>
                <a:cs typeface="Arial" panose="020B0604020202020204" pitchFamily="34" charset="0"/>
              </a:rPr>
              <a:t>enable</a:t>
            </a:r>
          </a:p>
        </p:txBody>
      </p:sp>
      <p:sp>
        <p:nvSpPr>
          <p:cNvPr id="51" name="Rectangle 50">
            <a:extLst>
              <a:ext uri="{FF2B5EF4-FFF2-40B4-BE49-F238E27FC236}">
                <a16:creationId xmlns:a16="http://schemas.microsoft.com/office/drawing/2014/main" id="{9E30FCA3-C348-BA4A-BF74-2A1617DA46BF}"/>
              </a:ext>
            </a:extLst>
          </p:cNvPr>
          <p:cNvSpPr/>
          <p:nvPr/>
        </p:nvSpPr>
        <p:spPr>
          <a:xfrm>
            <a:off x="856846" y="2670833"/>
            <a:ext cx="1288815" cy="707886"/>
          </a:xfrm>
          <a:prstGeom prst="rect">
            <a:avLst/>
          </a:prstGeom>
        </p:spPr>
        <p:txBody>
          <a:bodyPr wrap="none">
            <a:spAutoFit/>
          </a:bodyPr>
          <a:lstStyle/>
          <a:p>
            <a:pPr algn="ctr"/>
            <a:r>
              <a:rPr lang="en-US" sz="2000" b="1" dirty="0">
                <a:solidFill>
                  <a:schemeClr val="bg2">
                    <a:lumMod val="75000"/>
                  </a:schemeClr>
                </a:solidFill>
                <a:latin typeface="Cambria" panose="02040503050406030204" pitchFamily="18" charset="0"/>
                <a:cs typeface="Arial" panose="020B0604020202020204" pitchFamily="34" charset="0"/>
              </a:rPr>
              <a:t>storage</a:t>
            </a:r>
          </a:p>
          <a:p>
            <a:pPr algn="ctr"/>
            <a:r>
              <a:rPr lang="en-US" sz="2000" b="1" dirty="0">
                <a:solidFill>
                  <a:schemeClr val="bg2">
                    <a:lumMod val="75000"/>
                  </a:schemeClr>
                </a:solidFill>
                <a:latin typeface="Cambria" panose="02040503050406030204" pitchFamily="18" charset="0"/>
                <a:cs typeface="Arial" panose="020B0604020202020204" pitchFamily="34" charset="0"/>
              </a:rPr>
              <a:t>capacitor</a:t>
            </a:r>
          </a:p>
        </p:txBody>
      </p:sp>
      <p:sp>
        <p:nvSpPr>
          <p:cNvPr id="52" name="Rectangle 51">
            <a:extLst>
              <a:ext uri="{FF2B5EF4-FFF2-40B4-BE49-F238E27FC236}">
                <a16:creationId xmlns:a16="http://schemas.microsoft.com/office/drawing/2014/main" id="{BD949B28-3604-3447-A0C2-9F29EEDA90FC}"/>
              </a:ext>
            </a:extLst>
          </p:cNvPr>
          <p:cNvSpPr/>
          <p:nvPr/>
        </p:nvSpPr>
        <p:spPr>
          <a:xfrm>
            <a:off x="2768731" y="2542279"/>
            <a:ext cx="1353384" cy="707886"/>
          </a:xfrm>
          <a:prstGeom prst="rect">
            <a:avLst/>
          </a:prstGeom>
        </p:spPr>
        <p:txBody>
          <a:bodyPr wrap="none">
            <a:spAutoFit/>
          </a:bodyPr>
          <a:lstStyle/>
          <a:p>
            <a:pPr algn="ctr"/>
            <a:r>
              <a:rPr lang="en-US" sz="2000" b="1" dirty="0">
                <a:solidFill>
                  <a:schemeClr val="bg2">
                    <a:lumMod val="75000"/>
                  </a:schemeClr>
                </a:solidFill>
                <a:latin typeface="Cambria" panose="02040503050406030204" pitchFamily="18" charset="0"/>
                <a:cs typeface="Arial" panose="020B0604020202020204" pitchFamily="34" charset="0"/>
              </a:rPr>
              <a:t>access </a:t>
            </a:r>
          </a:p>
          <a:p>
            <a:pPr algn="ctr"/>
            <a:r>
              <a:rPr lang="en-US" sz="2000" b="1" dirty="0">
                <a:solidFill>
                  <a:schemeClr val="bg2">
                    <a:lumMod val="75000"/>
                  </a:schemeClr>
                </a:solidFill>
                <a:latin typeface="Cambria" panose="02040503050406030204" pitchFamily="18" charset="0"/>
                <a:cs typeface="Arial" panose="020B0604020202020204" pitchFamily="34" charset="0"/>
              </a:rPr>
              <a:t>transistor</a:t>
            </a:r>
          </a:p>
        </p:txBody>
      </p:sp>
      <p:sp>
        <p:nvSpPr>
          <p:cNvPr id="62" name="Rectangle 61">
            <a:extLst>
              <a:ext uri="{FF2B5EF4-FFF2-40B4-BE49-F238E27FC236}">
                <a16:creationId xmlns:a16="http://schemas.microsoft.com/office/drawing/2014/main" id="{60B40C6E-D44C-AB49-93F8-663728619DE4}"/>
              </a:ext>
            </a:extLst>
          </p:cNvPr>
          <p:cNvSpPr/>
          <p:nvPr/>
        </p:nvSpPr>
        <p:spPr>
          <a:xfrm>
            <a:off x="2129707" y="2801621"/>
            <a:ext cx="267330" cy="373190"/>
          </a:xfrm>
          <a:prstGeom prst="rect">
            <a:avLst/>
          </a:prstGeom>
          <a:solidFill>
            <a:srgbClr val="F2F2F2"/>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66" name="Rectangle 65">
            <a:extLst>
              <a:ext uri="{FF2B5EF4-FFF2-40B4-BE49-F238E27FC236}">
                <a16:creationId xmlns:a16="http://schemas.microsoft.com/office/drawing/2014/main" id="{37E94E55-A506-8A49-870C-E741EDF3E3C5}"/>
              </a:ext>
            </a:extLst>
          </p:cNvPr>
          <p:cNvSpPr/>
          <p:nvPr/>
        </p:nvSpPr>
        <p:spPr>
          <a:xfrm>
            <a:off x="2128684" y="2799107"/>
            <a:ext cx="267326" cy="477436"/>
          </a:xfrm>
          <a:prstGeom prst="rect">
            <a:avLst/>
          </a:prstGeom>
          <a:solidFill>
            <a:srgbClr val="8DBAE4"/>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45" name="Rectangle 44">
            <a:extLst>
              <a:ext uri="{FF2B5EF4-FFF2-40B4-BE49-F238E27FC236}">
                <a16:creationId xmlns:a16="http://schemas.microsoft.com/office/drawing/2014/main" id="{BC2FE549-B1B7-304F-A44E-06FA40C418F6}"/>
              </a:ext>
            </a:extLst>
          </p:cNvPr>
          <p:cNvSpPr/>
          <p:nvPr/>
        </p:nvSpPr>
        <p:spPr>
          <a:xfrm>
            <a:off x="5202815" y="4726639"/>
            <a:ext cx="3215624" cy="707886"/>
          </a:xfrm>
          <a:prstGeom prst="rect">
            <a:avLst/>
          </a:prstGeom>
        </p:spPr>
        <p:txBody>
          <a:bodyPr wrap="none">
            <a:spAutoFit/>
          </a:bodyPr>
          <a:lstStyle/>
          <a:p>
            <a:pPr algn="ctr"/>
            <a:r>
              <a:rPr lang="en-US" sz="2000" b="1" dirty="0">
                <a:solidFill>
                  <a:srgbClr val="C00000"/>
                </a:solidFill>
                <a:latin typeface="Cambria" panose="02040503050406030204" pitchFamily="18" charset="0"/>
                <a:cs typeface="Arial" panose="020B0604020202020204" pitchFamily="34" charset="0"/>
              </a:rPr>
              <a:t>Read/Write the value </a:t>
            </a:r>
          </a:p>
          <a:p>
            <a:pPr algn="ctr"/>
            <a:r>
              <a:rPr lang="en-US" sz="2000" b="1" dirty="0">
                <a:solidFill>
                  <a:srgbClr val="C00000"/>
                </a:solidFill>
                <a:latin typeface="Cambria" panose="02040503050406030204" pitchFamily="18" charset="0"/>
                <a:cs typeface="Arial" panose="020B0604020202020204" pitchFamily="34" charset="0"/>
              </a:rPr>
              <a:t>latched in sense amplifier</a:t>
            </a:r>
          </a:p>
        </p:txBody>
      </p:sp>
      <p:sp>
        <p:nvSpPr>
          <p:cNvPr id="8" name="Left-Right Arrow 7">
            <a:extLst>
              <a:ext uri="{FF2B5EF4-FFF2-40B4-BE49-F238E27FC236}">
                <a16:creationId xmlns:a16="http://schemas.microsoft.com/office/drawing/2014/main" id="{36E3151B-996D-D441-8AA2-674AA970C318}"/>
              </a:ext>
            </a:extLst>
          </p:cNvPr>
          <p:cNvSpPr/>
          <p:nvPr/>
        </p:nvSpPr>
        <p:spPr>
          <a:xfrm>
            <a:off x="4782469" y="4679675"/>
            <a:ext cx="555961" cy="221548"/>
          </a:xfrm>
          <a:prstGeom prst="leftRightArrow">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Cambria" panose="02040503050406030204" pitchFamily="18" charset="0"/>
            </a:endParaRPr>
          </a:p>
        </p:txBody>
      </p:sp>
      <p:sp>
        <p:nvSpPr>
          <p:cNvPr id="58" name="Slide Number Placeholder 2">
            <a:extLst>
              <a:ext uri="{FF2B5EF4-FFF2-40B4-BE49-F238E27FC236}">
                <a16:creationId xmlns:a16="http://schemas.microsoft.com/office/drawing/2014/main" id="{D43D96AD-4B14-8642-897D-64775601A435}"/>
              </a:ext>
            </a:extLst>
          </p:cNvPr>
          <p:cNvSpPr txBox="1">
            <a:spLocks/>
          </p:cNvSpPr>
          <p:nvPr/>
        </p:nvSpPr>
        <p:spPr>
          <a:xfrm>
            <a:off x="5498152" y="6345828"/>
            <a:ext cx="342767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Cambria" panose="02040503050406030204" pitchFamily="18" charset="0"/>
              </a:rPr>
              <a:t>11</a:t>
            </a:r>
            <a:endParaRPr kumimoji="0" lang="en-US" sz="1800" b="0" i="0" u="none" strike="noStrike" kern="1200" cap="none" spc="0" normalizeH="0" baseline="0" noProof="0" dirty="0">
              <a:ln>
                <a:noFill/>
              </a:ln>
              <a:solidFill>
                <a:prstClr val="black"/>
              </a:solidFill>
              <a:effectLst/>
              <a:uLnTx/>
              <a:uFillTx/>
              <a:latin typeface="Cambria" panose="02040503050406030204" pitchFamily="18" charset="0"/>
            </a:endParaRPr>
          </a:p>
        </p:txBody>
      </p:sp>
      <p:sp>
        <p:nvSpPr>
          <p:cNvPr id="34" name="Rectangle 33">
            <a:extLst>
              <a:ext uri="{FF2B5EF4-FFF2-40B4-BE49-F238E27FC236}">
                <a16:creationId xmlns:a16="http://schemas.microsoft.com/office/drawing/2014/main" id="{45A5F491-E8D4-4847-9FD7-4C3FCF7A7B9B}"/>
              </a:ext>
            </a:extLst>
          </p:cNvPr>
          <p:cNvSpPr/>
          <p:nvPr/>
        </p:nvSpPr>
        <p:spPr>
          <a:xfrm>
            <a:off x="4192380" y="1783521"/>
            <a:ext cx="1288869" cy="461665"/>
          </a:xfrm>
          <a:prstGeom prst="rect">
            <a:avLst/>
          </a:prstGeom>
        </p:spPr>
        <p:txBody>
          <a:bodyPr wrap="square">
            <a:spAutoFit/>
          </a:bodyPr>
          <a:lstStyle/>
          <a:p>
            <a:r>
              <a:rPr lang="en-US" sz="2400" b="1" dirty="0">
                <a:solidFill>
                  <a:srgbClr val="C00000"/>
                </a:solidFill>
                <a:latin typeface="Cambria" panose="02040503050406030204" pitchFamily="18" charset="0"/>
              </a:rPr>
              <a:t>V</a:t>
            </a:r>
            <a:r>
              <a:rPr lang="en-US" sz="2400" b="1" baseline="-25000" dirty="0">
                <a:solidFill>
                  <a:srgbClr val="C00000"/>
                </a:solidFill>
                <a:latin typeface="Cambria" panose="02040503050406030204" pitchFamily="18" charset="0"/>
              </a:rPr>
              <a:t>DD</a:t>
            </a:r>
          </a:p>
        </p:txBody>
      </p:sp>
    </p:spTree>
    <p:extLst>
      <p:ext uri="{BB962C8B-B14F-4D97-AF65-F5344CB8AC3E}">
        <p14:creationId xmlns:p14="http://schemas.microsoft.com/office/powerpoint/2010/main" val="24125851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3BF22D97-0594-F647-A8A5-87AFFC14BB97}"/>
              </a:ext>
            </a:extLst>
          </p:cNvPr>
          <p:cNvSpPr/>
          <p:nvPr/>
        </p:nvSpPr>
        <p:spPr>
          <a:xfrm>
            <a:off x="6181952" y="2708121"/>
            <a:ext cx="2743855" cy="40463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latin typeface="Cambria" panose="02040503050406030204" pitchFamily="18" charset="0"/>
              </a:rPr>
              <a:t>1. ACTIVATE (ACT)</a:t>
            </a:r>
          </a:p>
        </p:txBody>
      </p:sp>
      <p:sp>
        <p:nvSpPr>
          <p:cNvPr id="53" name="Rectangle 52">
            <a:extLst>
              <a:ext uri="{FF2B5EF4-FFF2-40B4-BE49-F238E27FC236}">
                <a16:creationId xmlns:a16="http://schemas.microsoft.com/office/drawing/2014/main" id="{32FA565A-9881-BE46-A593-7A6AF4CFF731}"/>
              </a:ext>
            </a:extLst>
          </p:cNvPr>
          <p:cNvSpPr/>
          <p:nvPr/>
        </p:nvSpPr>
        <p:spPr>
          <a:xfrm>
            <a:off x="6181953" y="3446942"/>
            <a:ext cx="2743867" cy="40463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latin typeface="Cambria" panose="02040503050406030204" pitchFamily="18" charset="0"/>
              </a:rPr>
              <a:t>2. READ/WRITE</a:t>
            </a:r>
          </a:p>
        </p:txBody>
      </p:sp>
      <p:sp>
        <p:nvSpPr>
          <p:cNvPr id="54" name="Rectangle 53">
            <a:extLst>
              <a:ext uri="{FF2B5EF4-FFF2-40B4-BE49-F238E27FC236}">
                <a16:creationId xmlns:a16="http://schemas.microsoft.com/office/drawing/2014/main" id="{6F901726-3B4C-4144-B200-F174599FCE05}"/>
              </a:ext>
            </a:extLst>
          </p:cNvPr>
          <p:cNvSpPr/>
          <p:nvPr/>
        </p:nvSpPr>
        <p:spPr>
          <a:xfrm>
            <a:off x="6181953" y="4185763"/>
            <a:ext cx="2743868" cy="4046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200" dirty="0">
                <a:latin typeface="Cambria" panose="02040503050406030204" pitchFamily="18" charset="0"/>
              </a:rPr>
              <a:t>3. PRECHARGE (PRE)</a:t>
            </a:r>
          </a:p>
        </p:txBody>
      </p:sp>
      <p:sp>
        <p:nvSpPr>
          <p:cNvPr id="2" name="Title 1">
            <a:extLst>
              <a:ext uri="{FF2B5EF4-FFF2-40B4-BE49-F238E27FC236}">
                <a16:creationId xmlns:a16="http://schemas.microsoft.com/office/drawing/2014/main" id="{CF1AD4B4-B279-0747-9C44-DF1A419ACBFC}"/>
              </a:ext>
            </a:extLst>
          </p:cNvPr>
          <p:cNvSpPr>
            <a:spLocks noGrp="1"/>
          </p:cNvSpPr>
          <p:nvPr>
            <p:ph type="title"/>
          </p:nvPr>
        </p:nvSpPr>
        <p:spPr/>
        <p:txBody>
          <a:bodyPr/>
          <a:lstStyle/>
          <a:p>
            <a:r>
              <a:rPr lang="en-US" dirty="0">
                <a:latin typeface="Garamond" panose="02020404030301010803" pitchFamily="18" charset="0"/>
              </a:rPr>
              <a:t>DRAM Cell Operation - PRECHARGE</a:t>
            </a:r>
          </a:p>
        </p:txBody>
      </p:sp>
      <p:cxnSp>
        <p:nvCxnSpPr>
          <p:cNvPr id="4" name="Straight Connector 3">
            <a:extLst>
              <a:ext uri="{FF2B5EF4-FFF2-40B4-BE49-F238E27FC236}">
                <a16:creationId xmlns:a16="http://schemas.microsoft.com/office/drawing/2014/main" id="{B876BB91-B7AF-D446-8C5F-9C16B05D260A}"/>
              </a:ext>
            </a:extLst>
          </p:cNvPr>
          <p:cNvCxnSpPr>
            <a:cxnSpLocks/>
          </p:cNvCxnSpPr>
          <p:nvPr/>
        </p:nvCxnSpPr>
        <p:spPr>
          <a:xfrm>
            <a:off x="1650748" y="1871628"/>
            <a:ext cx="2121132" cy="0"/>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59A1EB0-B769-7342-AD5E-458137845468}"/>
              </a:ext>
            </a:extLst>
          </p:cNvPr>
          <p:cNvCxnSpPr>
            <a:cxnSpLocks/>
          </p:cNvCxnSpPr>
          <p:nvPr/>
        </p:nvCxnSpPr>
        <p:spPr>
          <a:xfrm>
            <a:off x="4493811" y="2212009"/>
            <a:ext cx="0" cy="2433981"/>
          </a:xfrm>
          <a:prstGeom prst="line">
            <a:avLst/>
          </a:prstGeom>
          <a:ln w="38100">
            <a:solidFill>
              <a:srgbClr val="5A9BD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DF116BA3-7A32-1F48-84AB-906C66D5468D}"/>
              </a:ext>
            </a:extLst>
          </p:cNvPr>
          <p:cNvSpPr/>
          <p:nvPr/>
        </p:nvSpPr>
        <p:spPr>
          <a:xfrm>
            <a:off x="2129709" y="2799106"/>
            <a:ext cx="267330" cy="474921"/>
          </a:xfrm>
          <a:prstGeom prst="rect">
            <a:avLst/>
          </a:prstGeom>
          <a:solidFill>
            <a:srgbClr val="F2F2F2"/>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25" name="Rectangle 24">
            <a:extLst>
              <a:ext uri="{FF2B5EF4-FFF2-40B4-BE49-F238E27FC236}">
                <a16:creationId xmlns:a16="http://schemas.microsoft.com/office/drawing/2014/main" id="{AAA3F4CD-C2CB-D745-A72F-12FC7B0B358B}"/>
              </a:ext>
            </a:extLst>
          </p:cNvPr>
          <p:cNvSpPr/>
          <p:nvPr/>
        </p:nvSpPr>
        <p:spPr>
          <a:xfrm>
            <a:off x="1538039" y="1504872"/>
            <a:ext cx="1248612" cy="400110"/>
          </a:xfrm>
          <a:prstGeom prst="rect">
            <a:avLst/>
          </a:prstGeom>
        </p:spPr>
        <p:txBody>
          <a:bodyPr wrap="none">
            <a:spAutoFit/>
          </a:bodyPr>
          <a:lstStyle/>
          <a:p>
            <a:r>
              <a:rPr lang="en-US" sz="2000" b="1" dirty="0" err="1">
                <a:solidFill>
                  <a:schemeClr val="bg2">
                    <a:lumMod val="75000"/>
                  </a:schemeClr>
                </a:solidFill>
                <a:latin typeface="Cambria" panose="02040503050406030204" pitchFamily="18" charset="0"/>
                <a:cs typeface="Arial" panose="020B0604020202020204" pitchFamily="34" charset="0"/>
              </a:rPr>
              <a:t>wordline</a:t>
            </a:r>
            <a:endParaRPr lang="en-US" sz="2000" b="1" dirty="0">
              <a:solidFill>
                <a:schemeClr val="bg2">
                  <a:lumMod val="75000"/>
                </a:schemeClr>
              </a:solidFill>
              <a:latin typeface="Cambria" panose="02040503050406030204" pitchFamily="18" charset="0"/>
              <a:cs typeface="Arial" panose="020B0604020202020204" pitchFamily="34" charset="0"/>
            </a:endParaRPr>
          </a:p>
        </p:txBody>
      </p:sp>
      <p:sp>
        <p:nvSpPr>
          <p:cNvPr id="26" name="Rectangle 25">
            <a:extLst>
              <a:ext uri="{FF2B5EF4-FFF2-40B4-BE49-F238E27FC236}">
                <a16:creationId xmlns:a16="http://schemas.microsoft.com/office/drawing/2014/main" id="{78C372AC-EB48-0C4B-9738-5B0AC0C06329}"/>
              </a:ext>
            </a:extLst>
          </p:cNvPr>
          <p:cNvSpPr/>
          <p:nvPr/>
        </p:nvSpPr>
        <p:spPr>
          <a:xfrm>
            <a:off x="4512401" y="2459114"/>
            <a:ext cx="960519" cy="400110"/>
          </a:xfrm>
          <a:prstGeom prst="rect">
            <a:avLst/>
          </a:prstGeom>
        </p:spPr>
        <p:txBody>
          <a:bodyPr wrap="none">
            <a:spAutoFit/>
          </a:bodyPr>
          <a:lstStyle/>
          <a:p>
            <a:r>
              <a:rPr lang="en-US" sz="2000" b="1" dirty="0">
                <a:solidFill>
                  <a:schemeClr val="bg2">
                    <a:lumMod val="75000"/>
                  </a:schemeClr>
                </a:solidFill>
                <a:latin typeface="Cambria" panose="02040503050406030204" pitchFamily="18" charset="0"/>
                <a:cs typeface="Arial" panose="020B0604020202020204" pitchFamily="34" charset="0"/>
              </a:rPr>
              <a:t>bitline</a:t>
            </a:r>
          </a:p>
        </p:txBody>
      </p:sp>
      <p:cxnSp>
        <p:nvCxnSpPr>
          <p:cNvPr id="23" name="Straight Connector 22">
            <a:extLst>
              <a:ext uri="{FF2B5EF4-FFF2-40B4-BE49-F238E27FC236}">
                <a16:creationId xmlns:a16="http://schemas.microsoft.com/office/drawing/2014/main" id="{B0D7C555-5D92-1141-9689-7E4F09F15839}"/>
              </a:ext>
            </a:extLst>
          </p:cNvPr>
          <p:cNvCxnSpPr>
            <a:cxnSpLocks/>
          </p:cNvCxnSpPr>
          <p:nvPr/>
        </p:nvCxnSpPr>
        <p:spPr>
          <a:xfrm flipV="1">
            <a:off x="3413960" y="1871628"/>
            <a:ext cx="0" cy="217285"/>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4F7D819-1095-4744-AD66-7E0ADEEDCDB2}"/>
              </a:ext>
            </a:extLst>
          </p:cNvPr>
          <p:cNvCxnSpPr>
            <a:cxnSpLocks/>
          </p:cNvCxnSpPr>
          <p:nvPr/>
        </p:nvCxnSpPr>
        <p:spPr>
          <a:xfrm flipH="1">
            <a:off x="2271612" y="2571271"/>
            <a:ext cx="0" cy="219597"/>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6D149B2-DD50-6547-AD78-1C5D5ECA7AC5}"/>
              </a:ext>
            </a:extLst>
          </p:cNvPr>
          <p:cNvCxnSpPr>
            <a:cxnSpLocks/>
          </p:cNvCxnSpPr>
          <p:nvPr/>
        </p:nvCxnSpPr>
        <p:spPr>
          <a:xfrm>
            <a:off x="3053300" y="2572194"/>
            <a:ext cx="190418" cy="0"/>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2AD2FA7-CD4C-E940-A5BF-E6B1E0444286}"/>
              </a:ext>
            </a:extLst>
          </p:cNvPr>
          <p:cNvCxnSpPr>
            <a:cxnSpLocks/>
          </p:cNvCxnSpPr>
          <p:nvPr/>
        </p:nvCxnSpPr>
        <p:spPr>
          <a:xfrm flipV="1">
            <a:off x="3236901" y="2212009"/>
            <a:ext cx="0" cy="367500"/>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B8192FE-EAD2-AB47-80A3-CAA59ECB74EB}"/>
              </a:ext>
            </a:extLst>
          </p:cNvPr>
          <p:cNvCxnSpPr>
            <a:cxnSpLocks/>
          </p:cNvCxnSpPr>
          <p:nvPr/>
        </p:nvCxnSpPr>
        <p:spPr>
          <a:xfrm>
            <a:off x="3222271" y="2088913"/>
            <a:ext cx="383377" cy="0"/>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0C027D5-62D9-804A-B008-EAB389D025DB}"/>
              </a:ext>
            </a:extLst>
          </p:cNvPr>
          <p:cNvCxnSpPr>
            <a:cxnSpLocks/>
          </p:cNvCxnSpPr>
          <p:nvPr/>
        </p:nvCxnSpPr>
        <p:spPr>
          <a:xfrm flipV="1">
            <a:off x="3597835" y="2213734"/>
            <a:ext cx="0" cy="367500"/>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28E12E6-8AF9-9743-AF46-43967901B631}"/>
              </a:ext>
            </a:extLst>
          </p:cNvPr>
          <p:cNvCxnSpPr>
            <a:cxnSpLocks/>
          </p:cNvCxnSpPr>
          <p:nvPr/>
        </p:nvCxnSpPr>
        <p:spPr>
          <a:xfrm>
            <a:off x="3221773" y="2213734"/>
            <a:ext cx="383377" cy="0"/>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A16EC40-E71F-6C48-AEDC-911C05D25CB5}"/>
              </a:ext>
            </a:extLst>
          </p:cNvPr>
          <p:cNvCxnSpPr>
            <a:cxnSpLocks/>
          </p:cNvCxnSpPr>
          <p:nvPr/>
        </p:nvCxnSpPr>
        <p:spPr>
          <a:xfrm>
            <a:off x="3581462" y="2579509"/>
            <a:ext cx="190418" cy="0"/>
          </a:xfrm>
          <a:prstGeom prst="line">
            <a:avLst/>
          </a:prstGeom>
          <a:ln w="5715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05A6062-B612-364E-8068-00E1FE69E0FA}"/>
              </a:ext>
            </a:extLst>
          </p:cNvPr>
          <p:cNvCxnSpPr>
            <a:cxnSpLocks/>
          </p:cNvCxnSpPr>
          <p:nvPr/>
        </p:nvCxnSpPr>
        <p:spPr>
          <a:xfrm>
            <a:off x="2263374" y="2568775"/>
            <a:ext cx="885135" cy="0"/>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2D6B04B8-7B43-C04C-88CA-66E99030DF45}"/>
              </a:ext>
            </a:extLst>
          </p:cNvPr>
          <p:cNvCxnSpPr>
            <a:cxnSpLocks/>
          </p:cNvCxnSpPr>
          <p:nvPr/>
        </p:nvCxnSpPr>
        <p:spPr>
          <a:xfrm>
            <a:off x="3605150" y="2568775"/>
            <a:ext cx="885135" cy="0"/>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8138CB4B-0FC2-5241-8D60-B4F9D3C7C432}"/>
              </a:ext>
            </a:extLst>
          </p:cNvPr>
          <p:cNvSpPr/>
          <p:nvPr/>
        </p:nvSpPr>
        <p:spPr>
          <a:xfrm>
            <a:off x="4297263" y="4590400"/>
            <a:ext cx="386041" cy="400099"/>
          </a:xfrm>
          <a:prstGeom prst="rect">
            <a:avLst/>
          </a:prstGeom>
          <a:solidFill>
            <a:schemeClr val="accent1"/>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1000" b="1" dirty="0">
              <a:solidFill>
                <a:schemeClr val="tx1"/>
              </a:solidFill>
              <a:latin typeface="Cambria" panose="02040503050406030204" pitchFamily="18" charset="0"/>
              <a:cs typeface="Arial" panose="020B0604020202020204" pitchFamily="34" charset="0"/>
            </a:endParaRPr>
          </a:p>
        </p:txBody>
      </p:sp>
      <p:sp>
        <p:nvSpPr>
          <p:cNvPr id="47" name="Rectangle 46">
            <a:extLst>
              <a:ext uri="{FF2B5EF4-FFF2-40B4-BE49-F238E27FC236}">
                <a16:creationId xmlns:a16="http://schemas.microsoft.com/office/drawing/2014/main" id="{53894945-3CF6-8744-99C8-D5C07F3F63B7}"/>
              </a:ext>
            </a:extLst>
          </p:cNvPr>
          <p:cNvSpPr/>
          <p:nvPr/>
        </p:nvSpPr>
        <p:spPr>
          <a:xfrm>
            <a:off x="2129709" y="2993520"/>
            <a:ext cx="267326" cy="279715"/>
          </a:xfrm>
          <a:prstGeom prst="rect">
            <a:avLst/>
          </a:prstGeom>
          <a:solidFill>
            <a:srgbClr val="8DBAE4"/>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48" name="Rectangle 47">
            <a:extLst>
              <a:ext uri="{FF2B5EF4-FFF2-40B4-BE49-F238E27FC236}">
                <a16:creationId xmlns:a16="http://schemas.microsoft.com/office/drawing/2014/main" id="{9718E3CF-B984-7C40-BFE4-FF51CF8E177E}"/>
              </a:ext>
            </a:extLst>
          </p:cNvPr>
          <p:cNvSpPr/>
          <p:nvPr/>
        </p:nvSpPr>
        <p:spPr>
          <a:xfrm>
            <a:off x="3534280" y="4957901"/>
            <a:ext cx="1956241" cy="707886"/>
          </a:xfrm>
          <a:prstGeom prst="rect">
            <a:avLst/>
          </a:prstGeom>
        </p:spPr>
        <p:txBody>
          <a:bodyPr wrap="square">
            <a:spAutoFit/>
          </a:bodyPr>
          <a:lstStyle/>
          <a:p>
            <a:pPr algn="ctr"/>
            <a:r>
              <a:rPr lang="en-US" sz="2000" b="1" dirty="0">
                <a:solidFill>
                  <a:schemeClr val="bg2">
                    <a:lumMod val="75000"/>
                  </a:schemeClr>
                </a:solidFill>
                <a:latin typeface="Cambria" panose="02040503050406030204" pitchFamily="18" charset="0"/>
                <a:cs typeface="Arial" panose="020B0604020202020204" pitchFamily="34" charset="0"/>
              </a:rPr>
              <a:t>sense </a:t>
            </a:r>
          </a:p>
          <a:p>
            <a:pPr algn="ctr"/>
            <a:r>
              <a:rPr lang="en-US" sz="2000" b="1" dirty="0">
                <a:solidFill>
                  <a:schemeClr val="bg2">
                    <a:lumMod val="75000"/>
                  </a:schemeClr>
                </a:solidFill>
                <a:latin typeface="Cambria" panose="02040503050406030204" pitchFamily="18" charset="0"/>
                <a:cs typeface="Arial" panose="020B0604020202020204" pitchFamily="34" charset="0"/>
              </a:rPr>
              <a:t>amplifier</a:t>
            </a:r>
          </a:p>
        </p:txBody>
      </p:sp>
      <p:cxnSp>
        <p:nvCxnSpPr>
          <p:cNvPr id="49" name="Straight Connector 48">
            <a:extLst>
              <a:ext uri="{FF2B5EF4-FFF2-40B4-BE49-F238E27FC236}">
                <a16:creationId xmlns:a16="http://schemas.microsoft.com/office/drawing/2014/main" id="{E226F868-F3B0-AA42-910F-F1302B6C1B4F}"/>
              </a:ext>
            </a:extLst>
          </p:cNvPr>
          <p:cNvCxnSpPr>
            <a:cxnSpLocks/>
          </p:cNvCxnSpPr>
          <p:nvPr/>
        </p:nvCxnSpPr>
        <p:spPr>
          <a:xfrm>
            <a:off x="2176335" y="4790449"/>
            <a:ext cx="2121132" cy="0"/>
          </a:xfrm>
          <a:prstGeom prst="line">
            <a:avLst/>
          </a:prstGeom>
          <a:ln w="381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C0AF0DFF-A137-A643-8FD6-61FB3F4EFA23}"/>
              </a:ext>
            </a:extLst>
          </p:cNvPr>
          <p:cNvSpPr/>
          <p:nvPr/>
        </p:nvSpPr>
        <p:spPr>
          <a:xfrm>
            <a:off x="2097589" y="4726639"/>
            <a:ext cx="981359" cy="400110"/>
          </a:xfrm>
          <a:prstGeom prst="rect">
            <a:avLst/>
          </a:prstGeom>
        </p:spPr>
        <p:txBody>
          <a:bodyPr wrap="none">
            <a:spAutoFit/>
          </a:bodyPr>
          <a:lstStyle/>
          <a:p>
            <a:r>
              <a:rPr lang="en-US" sz="2000" b="1" dirty="0">
                <a:solidFill>
                  <a:schemeClr val="bg2">
                    <a:lumMod val="75000"/>
                  </a:schemeClr>
                </a:solidFill>
                <a:latin typeface="Cambria" panose="02040503050406030204" pitchFamily="18" charset="0"/>
                <a:cs typeface="Arial" panose="020B0604020202020204" pitchFamily="34" charset="0"/>
              </a:rPr>
              <a:t>enable</a:t>
            </a:r>
          </a:p>
        </p:txBody>
      </p:sp>
      <p:sp>
        <p:nvSpPr>
          <p:cNvPr id="51" name="Rectangle 50">
            <a:extLst>
              <a:ext uri="{FF2B5EF4-FFF2-40B4-BE49-F238E27FC236}">
                <a16:creationId xmlns:a16="http://schemas.microsoft.com/office/drawing/2014/main" id="{9E30FCA3-C348-BA4A-BF74-2A1617DA46BF}"/>
              </a:ext>
            </a:extLst>
          </p:cNvPr>
          <p:cNvSpPr/>
          <p:nvPr/>
        </p:nvSpPr>
        <p:spPr>
          <a:xfrm>
            <a:off x="856846" y="2670833"/>
            <a:ext cx="1288815" cy="707886"/>
          </a:xfrm>
          <a:prstGeom prst="rect">
            <a:avLst/>
          </a:prstGeom>
        </p:spPr>
        <p:txBody>
          <a:bodyPr wrap="none">
            <a:spAutoFit/>
          </a:bodyPr>
          <a:lstStyle/>
          <a:p>
            <a:pPr algn="ctr"/>
            <a:r>
              <a:rPr lang="en-US" sz="2000" b="1" dirty="0">
                <a:solidFill>
                  <a:schemeClr val="bg2">
                    <a:lumMod val="75000"/>
                  </a:schemeClr>
                </a:solidFill>
                <a:latin typeface="Cambria" panose="02040503050406030204" pitchFamily="18" charset="0"/>
                <a:cs typeface="Arial" panose="020B0604020202020204" pitchFamily="34" charset="0"/>
              </a:rPr>
              <a:t>storage</a:t>
            </a:r>
          </a:p>
          <a:p>
            <a:pPr algn="ctr"/>
            <a:r>
              <a:rPr lang="en-US" sz="2000" b="1" dirty="0">
                <a:solidFill>
                  <a:schemeClr val="bg2">
                    <a:lumMod val="75000"/>
                  </a:schemeClr>
                </a:solidFill>
                <a:latin typeface="Cambria" panose="02040503050406030204" pitchFamily="18" charset="0"/>
                <a:cs typeface="Arial" panose="020B0604020202020204" pitchFamily="34" charset="0"/>
              </a:rPr>
              <a:t>capacitor</a:t>
            </a:r>
          </a:p>
        </p:txBody>
      </p:sp>
      <p:sp>
        <p:nvSpPr>
          <p:cNvPr id="52" name="Rectangle 51">
            <a:extLst>
              <a:ext uri="{FF2B5EF4-FFF2-40B4-BE49-F238E27FC236}">
                <a16:creationId xmlns:a16="http://schemas.microsoft.com/office/drawing/2014/main" id="{BD949B28-3604-3447-A0C2-9F29EEDA90FC}"/>
              </a:ext>
            </a:extLst>
          </p:cNvPr>
          <p:cNvSpPr/>
          <p:nvPr/>
        </p:nvSpPr>
        <p:spPr>
          <a:xfrm>
            <a:off x="2768731" y="2542279"/>
            <a:ext cx="1353384" cy="707886"/>
          </a:xfrm>
          <a:prstGeom prst="rect">
            <a:avLst/>
          </a:prstGeom>
        </p:spPr>
        <p:txBody>
          <a:bodyPr wrap="none">
            <a:spAutoFit/>
          </a:bodyPr>
          <a:lstStyle/>
          <a:p>
            <a:pPr algn="ctr"/>
            <a:r>
              <a:rPr lang="en-US" sz="2000" b="1" dirty="0">
                <a:solidFill>
                  <a:schemeClr val="bg2">
                    <a:lumMod val="75000"/>
                  </a:schemeClr>
                </a:solidFill>
                <a:latin typeface="Cambria" panose="02040503050406030204" pitchFamily="18" charset="0"/>
                <a:cs typeface="Arial" panose="020B0604020202020204" pitchFamily="34" charset="0"/>
              </a:rPr>
              <a:t>access </a:t>
            </a:r>
          </a:p>
          <a:p>
            <a:pPr algn="ctr"/>
            <a:r>
              <a:rPr lang="en-US" sz="2000" b="1" dirty="0">
                <a:solidFill>
                  <a:schemeClr val="bg2">
                    <a:lumMod val="75000"/>
                  </a:schemeClr>
                </a:solidFill>
                <a:latin typeface="Cambria" panose="02040503050406030204" pitchFamily="18" charset="0"/>
                <a:cs typeface="Arial" panose="020B0604020202020204" pitchFamily="34" charset="0"/>
              </a:rPr>
              <a:t>transistor</a:t>
            </a:r>
          </a:p>
        </p:txBody>
      </p:sp>
      <p:sp>
        <p:nvSpPr>
          <p:cNvPr id="62" name="Rectangle 61">
            <a:extLst>
              <a:ext uri="{FF2B5EF4-FFF2-40B4-BE49-F238E27FC236}">
                <a16:creationId xmlns:a16="http://schemas.microsoft.com/office/drawing/2014/main" id="{60B40C6E-D44C-AB49-93F8-663728619DE4}"/>
              </a:ext>
            </a:extLst>
          </p:cNvPr>
          <p:cNvSpPr/>
          <p:nvPr/>
        </p:nvSpPr>
        <p:spPr>
          <a:xfrm>
            <a:off x="2129707" y="2801621"/>
            <a:ext cx="267330" cy="373190"/>
          </a:xfrm>
          <a:prstGeom prst="rect">
            <a:avLst/>
          </a:prstGeom>
          <a:solidFill>
            <a:srgbClr val="F2F2F2"/>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63" name="Rectangle 62">
            <a:extLst>
              <a:ext uri="{FF2B5EF4-FFF2-40B4-BE49-F238E27FC236}">
                <a16:creationId xmlns:a16="http://schemas.microsoft.com/office/drawing/2014/main" id="{9A7EB0D1-717C-0E4B-A0B9-F2FF136A2D36}"/>
              </a:ext>
            </a:extLst>
          </p:cNvPr>
          <p:cNvSpPr/>
          <p:nvPr/>
        </p:nvSpPr>
        <p:spPr>
          <a:xfrm>
            <a:off x="4223024" y="1729964"/>
            <a:ext cx="786538" cy="461665"/>
          </a:xfrm>
          <a:prstGeom prst="rect">
            <a:avLst/>
          </a:prstGeom>
        </p:spPr>
        <p:txBody>
          <a:bodyPr wrap="square">
            <a:spAutoFit/>
          </a:bodyPr>
          <a:lstStyle/>
          <a:p>
            <a:r>
              <a:rPr lang="en-US" sz="2400" b="1" dirty="0">
                <a:latin typeface="Cambria" panose="02040503050406030204" pitchFamily="18" charset="0"/>
              </a:rPr>
              <a:t>V</a:t>
            </a:r>
            <a:r>
              <a:rPr lang="en-US" sz="2400" b="1" baseline="-25000" dirty="0">
                <a:latin typeface="Cambria" panose="02040503050406030204" pitchFamily="18" charset="0"/>
              </a:rPr>
              <a:t>DD</a:t>
            </a:r>
          </a:p>
        </p:txBody>
      </p:sp>
      <p:sp>
        <p:nvSpPr>
          <p:cNvPr id="66" name="Rectangle 65">
            <a:extLst>
              <a:ext uri="{FF2B5EF4-FFF2-40B4-BE49-F238E27FC236}">
                <a16:creationId xmlns:a16="http://schemas.microsoft.com/office/drawing/2014/main" id="{37E94E55-A506-8A49-870C-E741EDF3E3C5}"/>
              </a:ext>
            </a:extLst>
          </p:cNvPr>
          <p:cNvSpPr/>
          <p:nvPr/>
        </p:nvSpPr>
        <p:spPr>
          <a:xfrm>
            <a:off x="2128684" y="2799107"/>
            <a:ext cx="267326" cy="477436"/>
          </a:xfrm>
          <a:prstGeom prst="rect">
            <a:avLst/>
          </a:prstGeom>
          <a:solidFill>
            <a:srgbClr val="8DBAE4"/>
          </a:solidFill>
          <a:ln w="38100">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3200" b="1" dirty="0">
              <a:solidFill>
                <a:schemeClr val="tx1"/>
              </a:solidFill>
              <a:effectLst>
                <a:outerShdw blurRad="38100" dist="38100" dir="2700000" algn="tl">
                  <a:srgbClr val="000000">
                    <a:alpha val="43137"/>
                  </a:srgbClr>
                </a:outerShdw>
              </a:effectLst>
              <a:latin typeface="Cambria" panose="02040503050406030204" pitchFamily="18" charset="0"/>
            </a:endParaRPr>
          </a:p>
        </p:txBody>
      </p:sp>
      <p:sp>
        <p:nvSpPr>
          <p:cNvPr id="34" name="Rectangle 33">
            <a:extLst>
              <a:ext uri="{FF2B5EF4-FFF2-40B4-BE49-F238E27FC236}">
                <a16:creationId xmlns:a16="http://schemas.microsoft.com/office/drawing/2014/main" id="{93C357D4-BC80-594C-8957-F57A722F445B}"/>
              </a:ext>
            </a:extLst>
          </p:cNvPr>
          <p:cNvSpPr/>
          <p:nvPr/>
        </p:nvSpPr>
        <p:spPr>
          <a:xfrm>
            <a:off x="3845509" y="1729964"/>
            <a:ext cx="1138404" cy="461665"/>
          </a:xfrm>
          <a:prstGeom prst="rect">
            <a:avLst/>
          </a:prstGeom>
          <a:noFill/>
          <a:ln w="12700">
            <a:noFill/>
            <a:prstDash val="sysDot"/>
          </a:ln>
        </p:spPr>
        <p:txBody>
          <a:bodyPr wrap="square">
            <a:spAutoFit/>
          </a:bodyPr>
          <a:lstStyle/>
          <a:p>
            <a:r>
              <a:rPr lang="en-US" sz="2400" b="1" dirty="0">
                <a:solidFill>
                  <a:srgbClr val="C00000"/>
                </a:solidFill>
                <a:latin typeface="Cambria" panose="02040503050406030204" pitchFamily="18" charset="0"/>
                <a:cs typeface="Arial" panose="020B0604020202020204" pitchFamily="34" charset="0"/>
              </a:rPr>
              <a:t>½ V</a:t>
            </a:r>
            <a:r>
              <a:rPr lang="en-US" sz="2400" b="1" baseline="-25000" dirty="0">
                <a:solidFill>
                  <a:srgbClr val="C00000"/>
                </a:solidFill>
                <a:latin typeface="Cambria" panose="02040503050406030204" pitchFamily="18" charset="0"/>
                <a:cs typeface="Arial" panose="020B0604020202020204" pitchFamily="34" charset="0"/>
              </a:rPr>
              <a:t>DD</a:t>
            </a:r>
          </a:p>
        </p:txBody>
      </p:sp>
      <p:sp>
        <p:nvSpPr>
          <p:cNvPr id="38" name="Rectangle 37">
            <a:extLst>
              <a:ext uri="{FF2B5EF4-FFF2-40B4-BE49-F238E27FC236}">
                <a16:creationId xmlns:a16="http://schemas.microsoft.com/office/drawing/2014/main" id="{924CF026-BD34-5344-87B0-ACA6D99B8FA4}"/>
              </a:ext>
            </a:extLst>
          </p:cNvPr>
          <p:cNvSpPr/>
          <p:nvPr/>
        </p:nvSpPr>
        <p:spPr>
          <a:xfrm>
            <a:off x="4878536" y="1765023"/>
            <a:ext cx="4261809" cy="400110"/>
          </a:xfrm>
          <a:prstGeom prst="rect">
            <a:avLst/>
          </a:prstGeom>
        </p:spPr>
        <p:txBody>
          <a:bodyPr wrap="none">
            <a:spAutoFit/>
          </a:bodyPr>
          <a:lstStyle/>
          <a:p>
            <a:pPr algn="ctr"/>
            <a:r>
              <a:rPr lang="en-US" sz="2000" b="1" dirty="0">
                <a:solidFill>
                  <a:srgbClr val="C00000"/>
                </a:solidFill>
                <a:latin typeface="Cambria" panose="02040503050406030204" pitchFamily="18" charset="0"/>
                <a:cs typeface="Arial" panose="020B0604020202020204" pitchFamily="34" charset="0"/>
              </a:rPr>
              <a:t>2. </a:t>
            </a:r>
            <a:r>
              <a:rPr lang="en-US" sz="2000" b="1" dirty="0" err="1">
                <a:solidFill>
                  <a:srgbClr val="C00000"/>
                </a:solidFill>
                <a:latin typeface="Cambria" panose="02040503050406030204" pitchFamily="18" charset="0"/>
                <a:cs typeface="Arial" panose="020B0604020202020204" pitchFamily="34" charset="0"/>
              </a:rPr>
              <a:t>Precharge</a:t>
            </a:r>
            <a:r>
              <a:rPr lang="en-US" sz="2000" b="1" dirty="0">
                <a:solidFill>
                  <a:srgbClr val="C00000"/>
                </a:solidFill>
                <a:latin typeface="Cambria" panose="02040503050406030204" pitchFamily="18" charset="0"/>
                <a:cs typeface="Arial" panose="020B0604020202020204" pitchFamily="34" charset="0"/>
              </a:rPr>
              <a:t> bitline for next access</a:t>
            </a:r>
          </a:p>
        </p:txBody>
      </p:sp>
      <p:sp>
        <p:nvSpPr>
          <p:cNvPr id="39" name="Rectangle 38">
            <a:extLst>
              <a:ext uri="{FF2B5EF4-FFF2-40B4-BE49-F238E27FC236}">
                <a16:creationId xmlns:a16="http://schemas.microsoft.com/office/drawing/2014/main" id="{C65447AF-051A-DF44-BCC4-1FE148296EE4}"/>
              </a:ext>
            </a:extLst>
          </p:cNvPr>
          <p:cNvSpPr/>
          <p:nvPr/>
        </p:nvSpPr>
        <p:spPr>
          <a:xfrm>
            <a:off x="392688" y="1457956"/>
            <a:ext cx="1248612" cy="707886"/>
          </a:xfrm>
          <a:prstGeom prst="rect">
            <a:avLst/>
          </a:prstGeom>
        </p:spPr>
        <p:txBody>
          <a:bodyPr wrap="none">
            <a:spAutoFit/>
          </a:bodyPr>
          <a:lstStyle/>
          <a:p>
            <a:pPr algn="ctr"/>
            <a:r>
              <a:rPr lang="en-US" sz="2000" b="1" dirty="0">
                <a:solidFill>
                  <a:srgbClr val="C00000"/>
                </a:solidFill>
                <a:latin typeface="Cambria" panose="02040503050406030204" pitchFamily="18" charset="0"/>
                <a:cs typeface="Arial" panose="020B0604020202020204" pitchFamily="34" charset="0"/>
              </a:rPr>
              <a:t>1. Lower </a:t>
            </a:r>
          </a:p>
          <a:p>
            <a:pPr algn="ctr"/>
            <a:r>
              <a:rPr lang="en-US" sz="2000" b="1" dirty="0" err="1">
                <a:solidFill>
                  <a:srgbClr val="C00000"/>
                </a:solidFill>
                <a:latin typeface="Cambria" panose="02040503050406030204" pitchFamily="18" charset="0"/>
                <a:cs typeface="Arial" panose="020B0604020202020204" pitchFamily="34" charset="0"/>
              </a:rPr>
              <a:t>wordline</a:t>
            </a:r>
            <a:endParaRPr lang="en-US" sz="2000" b="1" dirty="0">
              <a:solidFill>
                <a:srgbClr val="C00000"/>
              </a:solidFill>
              <a:latin typeface="Cambria" panose="02040503050406030204" pitchFamily="18" charset="0"/>
              <a:cs typeface="Arial" panose="020B0604020202020204" pitchFamily="34" charset="0"/>
            </a:endParaRPr>
          </a:p>
        </p:txBody>
      </p:sp>
      <p:sp>
        <p:nvSpPr>
          <p:cNvPr id="41" name="Rectangle 40">
            <a:extLst>
              <a:ext uri="{FF2B5EF4-FFF2-40B4-BE49-F238E27FC236}">
                <a16:creationId xmlns:a16="http://schemas.microsoft.com/office/drawing/2014/main" id="{ADCF052E-ED77-6C42-8234-55F65AB5E10E}"/>
              </a:ext>
            </a:extLst>
          </p:cNvPr>
          <p:cNvSpPr/>
          <p:nvPr/>
        </p:nvSpPr>
        <p:spPr>
          <a:xfrm>
            <a:off x="169756" y="4494171"/>
            <a:ext cx="1999265" cy="707886"/>
          </a:xfrm>
          <a:prstGeom prst="rect">
            <a:avLst/>
          </a:prstGeom>
        </p:spPr>
        <p:txBody>
          <a:bodyPr wrap="none">
            <a:spAutoFit/>
          </a:bodyPr>
          <a:lstStyle/>
          <a:p>
            <a:pPr algn="ctr"/>
            <a:r>
              <a:rPr lang="en-US" sz="2000" b="1" dirty="0">
                <a:solidFill>
                  <a:srgbClr val="C00000"/>
                </a:solidFill>
                <a:latin typeface="Cambria" panose="02040503050406030204" pitchFamily="18" charset="0"/>
                <a:cs typeface="Arial" panose="020B0604020202020204" pitchFamily="34" charset="0"/>
              </a:rPr>
              <a:t>3. Disable</a:t>
            </a:r>
          </a:p>
          <a:p>
            <a:pPr algn="ctr"/>
            <a:r>
              <a:rPr lang="en-US" sz="2000" b="1" dirty="0">
                <a:solidFill>
                  <a:srgbClr val="C00000"/>
                </a:solidFill>
                <a:latin typeface="Cambria" panose="02040503050406030204" pitchFamily="18" charset="0"/>
                <a:cs typeface="Arial" panose="020B0604020202020204" pitchFamily="34" charset="0"/>
              </a:rPr>
              <a:t>sense amplifier</a:t>
            </a:r>
          </a:p>
        </p:txBody>
      </p:sp>
      <p:sp>
        <p:nvSpPr>
          <p:cNvPr id="43" name="Slide Number Placeholder 2">
            <a:extLst>
              <a:ext uri="{FF2B5EF4-FFF2-40B4-BE49-F238E27FC236}">
                <a16:creationId xmlns:a16="http://schemas.microsoft.com/office/drawing/2014/main" id="{BC8607D2-88FA-DB4A-8D5F-E44792CE40F0}"/>
              </a:ext>
            </a:extLst>
          </p:cNvPr>
          <p:cNvSpPr txBox="1">
            <a:spLocks/>
          </p:cNvSpPr>
          <p:nvPr/>
        </p:nvSpPr>
        <p:spPr>
          <a:xfrm>
            <a:off x="5498152" y="6345828"/>
            <a:ext cx="3427675"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Cambria" panose="02040503050406030204" pitchFamily="18" charset="0"/>
              </a:rPr>
              <a:t>12</a:t>
            </a:r>
            <a:endParaRPr kumimoji="0" lang="en-US" sz="1800" b="0" i="0" u="none" strike="noStrike" kern="1200" cap="none" spc="0" normalizeH="0" baseline="0" noProof="0" dirty="0">
              <a:ln>
                <a:noFill/>
              </a:ln>
              <a:solidFill>
                <a:prstClr val="black"/>
              </a:solidFill>
              <a:effectLst/>
              <a:uLnTx/>
              <a:uFillTx/>
              <a:latin typeface="Cambria" panose="02040503050406030204" pitchFamily="18" charset="0"/>
            </a:endParaRPr>
          </a:p>
        </p:txBody>
      </p:sp>
    </p:spTree>
    <p:extLst>
      <p:ext uri="{BB962C8B-B14F-4D97-AF65-F5344CB8AC3E}">
        <p14:creationId xmlns:p14="http://schemas.microsoft.com/office/powerpoint/2010/main" val="1196502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7" presetClass="emph" presetSubtype="2" fill="hold" nodeType="withEffect">
                                  <p:stCondLst>
                                    <p:cond delay="0"/>
                                  </p:stCondLst>
                                  <p:childTnLst>
                                    <p:animClr clrSpc="rgb" dir="cw">
                                      <p:cBhvr>
                                        <p:cTn id="9" dur="500" fill="hold"/>
                                        <p:tgtEl>
                                          <p:spTgt spid="4"/>
                                        </p:tgtEl>
                                        <p:attrNameLst>
                                          <p:attrName>stroke.color</p:attrName>
                                        </p:attrNameLst>
                                      </p:cBhvr>
                                      <p:to>
                                        <a:schemeClr val="tx1"/>
                                      </p:to>
                                    </p:animClr>
                                    <p:set>
                                      <p:cBhvr>
                                        <p:cTn id="10" dur="500" fill="hold"/>
                                        <p:tgtEl>
                                          <p:spTgt spid="4"/>
                                        </p:tgtEl>
                                        <p:attrNameLst>
                                          <p:attrName>stroke.on</p:attrName>
                                        </p:attrNameLst>
                                      </p:cBhvr>
                                      <p:to>
                                        <p:strVal val="true"/>
                                      </p:to>
                                    </p:set>
                                  </p:childTnLst>
                                </p:cTn>
                              </p:par>
                              <p:par>
                                <p:cTn id="11" presetID="7" presetClass="emph" presetSubtype="2" fill="hold" nodeType="withEffect">
                                  <p:stCondLst>
                                    <p:cond delay="0"/>
                                  </p:stCondLst>
                                  <p:childTnLst>
                                    <p:animClr clrSpc="rgb" dir="cw">
                                      <p:cBhvr>
                                        <p:cTn id="12" dur="500" fill="hold"/>
                                        <p:tgtEl>
                                          <p:spTgt spid="23"/>
                                        </p:tgtEl>
                                        <p:attrNameLst>
                                          <p:attrName>stroke.color</p:attrName>
                                        </p:attrNameLst>
                                      </p:cBhvr>
                                      <p:to>
                                        <a:schemeClr val="tx1"/>
                                      </p:to>
                                    </p:animClr>
                                    <p:set>
                                      <p:cBhvr>
                                        <p:cTn id="13" dur="500" fill="hold"/>
                                        <p:tgtEl>
                                          <p:spTgt spid="23"/>
                                        </p:tgtEl>
                                        <p:attrNameLst>
                                          <p:attrName>stroke.on</p:attrName>
                                        </p:attrNameLst>
                                      </p:cBhvr>
                                      <p:to>
                                        <p:strVal val="true"/>
                                      </p:to>
                                    </p:set>
                                  </p:childTnLst>
                                </p:cTn>
                              </p:par>
                              <p:par>
                                <p:cTn id="14" presetID="7" presetClass="emph" presetSubtype="2" fill="hold" nodeType="withEffect">
                                  <p:stCondLst>
                                    <p:cond delay="0"/>
                                  </p:stCondLst>
                                  <p:childTnLst>
                                    <p:animClr clrSpc="rgb" dir="cw">
                                      <p:cBhvr>
                                        <p:cTn id="15" dur="500" fill="hold"/>
                                        <p:tgtEl>
                                          <p:spTgt spid="22"/>
                                        </p:tgtEl>
                                        <p:attrNameLst>
                                          <p:attrName>stroke.color</p:attrName>
                                        </p:attrNameLst>
                                      </p:cBhvr>
                                      <p:to>
                                        <a:schemeClr val="tx1"/>
                                      </p:to>
                                    </p:animClr>
                                    <p:set>
                                      <p:cBhvr>
                                        <p:cTn id="16" dur="500" fill="hold"/>
                                        <p:tgtEl>
                                          <p:spTgt spid="22"/>
                                        </p:tgtEl>
                                        <p:attrNameLst>
                                          <p:attrName>stroke.on</p:attrName>
                                        </p:attrNameLst>
                                      </p:cBhvr>
                                      <p:to>
                                        <p:strVal val="true"/>
                                      </p:to>
                                    </p:set>
                                  </p:childTnLst>
                                </p:cTn>
                              </p:par>
                              <p:par>
                                <p:cTn id="17" presetID="7" presetClass="emph" presetSubtype="2" fill="hold" nodeType="withEffect">
                                  <p:stCondLst>
                                    <p:cond delay="0"/>
                                  </p:stCondLst>
                                  <p:childTnLst>
                                    <p:animClr clrSpc="rgb" dir="cw">
                                      <p:cBhvr>
                                        <p:cTn id="18" dur="500" fill="hold"/>
                                        <p:tgtEl>
                                          <p:spTgt spid="19"/>
                                        </p:tgtEl>
                                        <p:attrNameLst>
                                          <p:attrName>stroke.color</p:attrName>
                                        </p:attrNameLst>
                                      </p:cBhvr>
                                      <p:to>
                                        <a:schemeClr val="tx1"/>
                                      </p:to>
                                    </p:animClr>
                                    <p:set>
                                      <p:cBhvr>
                                        <p:cTn id="19" dur="500" fill="hold"/>
                                        <p:tgtEl>
                                          <p:spTgt spid="19"/>
                                        </p:tgtEl>
                                        <p:attrNameLst>
                                          <p:attrName>stroke.on</p:attrName>
                                        </p:attrNameLst>
                                      </p:cBhvr>
                                      <p:to>
                                        <p:strVal val="true"/>
                                      </p:to>
                                    </p:set>
                                  </p:childTnLst>
                                </p:cTn>
                              </p:par>
                              <p:par>
                                <p:cTn id="20" presetID="7" presetClass="emph" presetSubtype="2" fill="hold" nodeType="withEffect">
                                  <p:stCondLst>
                                    <p:cond delay="0"/>
                                  </p:stCondLst>
                                  <p:childTnLst>
                                    <p:animClr clrSpc="rgb" dir="cw">
                                      <p:cBhvr>
                                        <p:cTn id="21" dur="500" fill="hold"/>
                                        <p:tgtEl>
                                          <p:spTgt spid="37"/>
                                        </p:tgtEl>
                                        <p:attrNameLst>
                                          <p:attrName>stroke.color</p:attrName>
                                        </p:attrNameLst>
                                      </p:cBhvr>
                                      <p:to>
                                        <a:schemeClr val="tx1"/>
                                      </p:to>
                                    </p:animClr>
                                    <p:set>
                                      <p:cBhvr>
                                        <p:cTn id="22" dur="500" fill="hold"/>
                                        <p:tgtEl>
                                          <p:spTgt spid="37"/>
                                        </p:tgtEl>
                                        <p:attrNameLst>
                                          <p:attrName>stroke.on</p:attrName>
                                        </p:attrNameLst>
                                      </p:cBhvr>
                                      <p:to>
                                        <p:strVal val="true"/>
                                      </p:to>
                                    </p:set>
                                  </p:childTnLst>
                                </p:cTn>
                              </p:par>
                              <p:par>
                                <p:cTn id="23" presetID="7" presetClass="emph" presetSubtype="2" fill="hold" nodeType="withEffect">
                                  <p:stCondLst>
                                    <p:cond delay="0"/>
                                  </p:stCondLst>
                                  <p:childTnLst>
                                    <p:animClr clrSpc="rgb" dir="cw">
                                      <p:cBhvr>
                                        <p:cTn id="24" dur="500" fill="hold"/>
                                        <p:tgtEl>
                                          <p:spTgt spid="36"/>
                                        </p:tgtEl>
                                        <p:attrNameLst>
                                          <p:attrName>stroke.color</p:attrName>
                                        </p:attrNameLst>
                                      </p:cBhvr>
                                      <p:to>
                                        <a:schemeClr val="tx1"/>
                                      </p:to>
                                    </p:animClr>
                                    <p:set>
                                      <p:cBhvr>
                                        <p:cTn id="25" dur="500" fill="hold"/>
                                        <p:tgtEl>
                                          <p:spTgt spid="36"/>
                                        </p:tgtEl>
                                        <p:attrNameLst>
                                          <p:attrName>stroke.on</p:attrName>
                                        </p:attrNameLst>
                                      </p:cBhvr>
                                      <p:to>
                                        <p:strVal val="true"/>
                                      </p:to>
                                    </p:set>
                                  </p:childTnLst>
                                </p:cTn>
                              </p:par>
                              <p:par>
                                <p:cTn id="26" presetID="7" presetClass="emph" presetSubtype="2" fill="hold" nodeType="withEffect">
                                  <p:stCondLst>
                                    <p:cond delay="0"/>
                                  </p:stCondLst>
                                  <p:childTnLst>
                                    <p:animClr clrSpc="rgb" dir="cw">
                                      <p:cBhvr>
                                        <p:cTn id="27" dur="500" fill="hold"/>
                                        <p:tgtEl>
                                          <p:spTgt spid="40"/>
                                        </p:tgtEl>
                                        <p:attrNameLst>
                                          <p:attrName>stroke.color</p:attrName>
                                        </p:attrNameLst>
                                      </p:cBhvr>
                                      <p:to>
                                        <a:schemeClr val="tx1"/>
                                      </p:to>
                                    </p:animClr>
                                    <p:set>
                                      <p:cBhvr>
                                        <p:cTn id="28" dur="500" fill="hold"/>
                                        <p:tgtEl>
                                          <p:spTgt spid="40"/>
                                        </p:tgtEl>
                                        <p:attrNameLst>
                                          <p:attrName>stroke.on</p:attrName>
                                        </p:attrNameLst>
                                      </p:cBhvr>
                                      <p:to>
                                        <p:strVal val="true"/>
                                      </p:to>
                                    </p:set>
                                  </p:childTnLst>
                                </p:cTn>
                              </p:par>
                              <p:par>
                                <p:cTn id="29" presetID="7" presetClass="emph" presetSubtype="2" fill="hold" nodeType="withEffect">
                                  <p:stCondLst>
                                    <p:cond delay="0"/>
                                  </p:stCondLst>
                                  <p:childTnLst>
                                    <p:animClr clrSpc="rgb" dir="cw">
                                      <p:cBhvr>
                                        <p:cTn id="30" dur="500" fill="hold"/>
                                        <p:tgtEl>
                                          <p:spTgt spid="44"/>
                                        </p:tgtEl>
                                        <p:attrNameLst>
                                          <p:attrName>stroke.color</p:attrName>
                                        </p:attrNameLst>
                                      </p:cBhvr>
                                      <p:to>
                                        <a:schemeClr val="tx1"/>
                                      </p:to>
                                    </p:animClr>
                                    <p:set>
                                      <p:cBhvr>
                                        <p:cTn id="31" dur="500" fill="hold"/>
                                        <p:tgtEl>
                                          <p:spTgt spid="44"/>
                                        </p:tgtEl>
                                        <p:attrNameLst>
                                          <p:attrName>stroke.on</p:attrName>
                                        </p:attrNameLst>
                                      </p:cBhvr>
                                      <p:to>
                                        <p:strVal val="true"/>
                                      </p:to>
                                    </p:set>
                                  </p:childTnLst>
                                </p:cTn>
                              </p:par>
                              <p:par>
                                <p:cTn id="32" presetID="7" presetClass="emph" presetSubtype="2" fill="hold" nodeType="withEffect">
                                  <p:stCondLst>
                                    <p:cond delay="0"/>
                                  </p:stCondLst>
                                  <p:childTnLst>
                                    <p:animClr clrSpc="rgb" dir="cw">
                                      <p:cBhvr>
                                        <p:cTn id="33" dur="500" fill="hold"/>
                                        <p:tgtEl>
                                          <p:spTgt spid="42"/>
                                        </p:tgtEl>
                                        <p:attrNameLst>
                                          <p:attrName>stroke.color</p:attrName>
                                        </p:attrNameLst>
                                      </p:cBhvr>
                                      <p:to>
                                        <a:schemeClr val="tx1"/>
                                      </p:to>
                                    </p:animClr>
                                    <p:set>
                                      <p:cBhvr>
                                        <p:cTn id="34" dur="500" fill="hold"/>
                                        <p:tgtEl>
                                          <p:spTgt spid="42"/>
                                        </p:tgtEl>
                                        <p:attrNameLst>
                                          <p:attrName>stroke.on</p:attrName>
                                        </p:attrNameLst>
                                      </p:cBhvr>
                                      <p:to>
                                        <p:strVal val="true"/>
                                      </p:to>
                                    </p:set>
                                  </p:childTnLst>
                                </p:cTn>
                              </p:par>
                              <p:par>
                                <p:cTn id="35" presetID="7" presetClass="emph" presetSubtype="2" fill="hold" nodeType="withEffect">
                                  <p:stCondLst>
                                    <p:cond delay="0"/>
                                  </p:stCondLst>
                                  <p:childTnLst>
                                    <p:animClr clrSpc="rgb" dir="cw">
                                      <p:cBhvr>
                                        <p:cTn id="36" dur="500" fill="hold"/>
                                        <p:tgtEl>
                                          <p:spTgt spid="11"/>
                                        </p:tgtEl>
                                        <p:attrNameLst>
                                          <p:attrName>stroke.color</p:attrName>
                                        </p:attrNameLst>
                                      </p:cBhvr>
                                      <p:to>
                                        <a:schemeClr val="tx1"/>
                                      </p:to>
                                    </p:animClr>
                                    <p:set>
                                      <p:cBhvr>
                                        <p:cTn id="37" dur="500" fill="hold"/>
                                        <p:tgtEl>
                                          <p:spTgt spid="11"/>
                                        </p:tgtEl>
                                        <p:attrNameLst>
                                          <p:attrName>stroke.on</p:attrName>
                                        </p:attrNameLst>
                                      </p:cBhvr>
                                      <p:to>
                                        <p:strVal val="true"/>
                                      </p:to>
                                    </p:set>
                                  </p:childTnLst>
                                </p:cTn>
                              </p:par>
                              <p:par>
                                <p:cTn id="38" presetID="7" presetClass="emph" presetSubtype="2" fill="hold" nodeType="withEffect">
                                  <p:stCondLst>
                                    <p:cond delay="0"/>
                                  </p:stCondLst>
                                  <p:childTnLst>
                                    <p:animClr clrSpc="rgb" dir="cw">
                                      <p:cBhvr>
                                        <p:cTn id="39" dur="500" fill="hold"/>
                                        <p:tgtEl>
                                          <p:spTgt spid="17"/>
                                        </p:tgtEl>
                                        <p:attrNameLst>
                                          <p:attrName>stroke.color</p:attrName>
                                        </p:attrNameLst>
                                      </p:cBhvr>
                                      <p:to>
                                        <a:schemeClr val="tx1"/>
                                      </p:to>
                                    </p:animClr>
                                    <p:set>
                                      <p:cBhvr>
                                        <p:cTn id="40" dur="500" fill="hold"/>
                                        <p:tgtEl>
                                          <p:spTgt spid="17"/>
                                        </p:tgtEl>
                                        <p:attrNameLst>
                                          <p:attrName>stroke.on</p:attrName>
                                        </p:attrNameLst>
                                      </p:cBhvr>
                                      <p:to>
                                        <p:strVal val="true"/>
                                      </p:to>
                                    </p:se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grpId="1" nodeType="clickEffect">
                                  <p:stCondLst>
                                    <p:cond delay="0"/>
                                  </p:stCondLst>
                                  <p:childTnLst>
                                    <p:animEffect transition="out" filter="fade">
                                      <p:cBhvr>
                                        <p:cTn id="44" dur="500"/>
                                        <p:tgtEl>
                                          <p:spTgt spid="39"/>
                                        </p:tgtEl>
                                      </p:cBhvr>
                                    </p:animEffect>
                                    <p:set>
                                      <p:cBhvr>
                                        <p:cTn id="45" dur="1" fill="hold">
                                          <p:stCondLst>
                                            <p:cond delay="499"/>
                                          </p:stCondLst>
                                        </p:cTn>
                                        <p:tgtEl>
                                          <p:spTgt spid="39"/>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500"/>
                                        <p:tgtEl>
                                          <p:spTgt spid="38"/>
                                        </p:tgtEl>
                                      </p:cBhvr>
                                    </p:animEffect>
                                  </p:childTnLst>
                                </p:cTn>
                              </p:par>
                              <p:par>
                                <p:cTn id="49" presetID="10" presetClass="exit" presetSubtype="0" fill="hold" grpId="0" nodeType="withEffect">
                                  <p:stCondLst>
                                    <p:cond delay="0"/>
                                  </p:stCondLst>
                                  <p:childTnLst>
                                    <p:animEffect transition="out" filter="fade">
                                      <p:cBhvr>
                                        <p:cTn id="50" dur="500"/>
                                        <p:tgtEl>
                                          <p:spTgt spid="63"/>
                                        </p:tgtEl>
                                      </p:cBhvr>
                                    </p:animEffect>
                                    <p:set>
                                      <p:cBhvr>
                                        <p:cTn id="51" dur="1" fill="hold">
                                          <p:stCondLst>
                                            <p:cond delay="499"/>
                                          </p:stCondLst>
                                        </p:cTn>
                                        <p:tgtEl>
                                          <p:spTgt spid="63"/>
                                        </p:tgtEl>
                                        <p:attrNameLst>
                                          <p:attrName>style.visibility</p:attrName>
                                        </p:attrNameLst>
                                      </p:cBhvr>
                                      <p:to>
                                        <p:strVal val="hidden"/>
                                      </p:to>
                                    </p:set>
                                  </p:childTnLst>
                                </p:cTn>
                              </p:par>
                              <p:par>
                                <p:cTn id="52" presetID="7" presetClass="emph" presetSubtype="2" fill="hold" nodeType="withEffect">
                                  <p:stCondLst>
                                    <p:cond delay="0"/>
                                  </p:stCondLst>
                                  <p:childTnLst>
                                    <p:animClr clrSpc="rgb" dir="cw">
                                      <p:cBhvr>
                                        <p:cTn id="53" dur="500" fill="hold"/>
                                        <p:tgtEl>
                                          <p:spTgt spid="9"/>
                                        </p:tgtEl>
                                        <p:attrNameLst>
                                          <p:attrName>stroke.color</p:attrName>
                                        </p:attrNameLst>
                                      </p:cBhvr>
                                      <p:to>
                                        <a:schemeClr val="tx1"/>
                                      </p:to>
                                    </p:animClr>
                                    <p:set>
                                      <p:cBhvr>
                                        <p:cTn id="54" dur="500" fill="hold"/>
                                        <p:tgtEl>
                                          <p:spTgt spid="9"/>
                                        </p:tgtEl>
                                        <p:attrNameLst>
                                          <p:attrName>stroke.on</p:attrName>
                                        </p:attrNameLst>
                                      </p:cBhvr>
                                      <p:to>
                                        <p:strVal val="true"/>
                                      </p:to>
                                    </p:set>
                                  </p:childTnLst>
                                </p:cTn>
                              </p:par>
                              <p:par>
                                <p:cTn id="55" presetID="1" presetClass="emph" presetSubtype="2" fill="hold" nodeType="withEffect">
                                  <p:stCondLst>
                                    <p:cond delay="0"/>
                                  </p:stCondLst>
                                  <p:childTnLst>
                                    <p:animClr clrSpc="rgb" dir="cw">
                                      <p:cBhvr>
                                        <p:cTn id="56" dur="500" fill="hold"/>
                                        <p:tgtEl>
                                          <p:spTgt spid="46"/>
                                        </p:tgtEl>
                                        <p:attrNameLst>
                                          <p:attrName>fillcolor</p:attrName>
                                        </p:attrNameLst>
                                      </p:cBhvr>
                                      <p:to>
                                        <a:srgbClr val="EEDD88"/>
                                      </p:to>
                                    </p:animClr>
                                    <p:set>
                                      <p:cBhvr>
                                        <p:cTn id="57" dur="500" fill="hold"/>
                                        <p:tgtEl>
                                          <p:spTgt spid="46"/>
                                        </p:tgtEl>
                                        <p:attrNameLst>
                                          <p:attrName>fill.type</p:attrName>
                                        </p:attrNameLst>
                                      </p:cBhvr>
                                      <p:to>
                                        <p:strVal val="solid"/>
                                      </p:to>
                                    </p:set>
                                    <p:set>
                                      <p:cBhvr>
                                        <p:cTn id="58" dur="500" fill="hold"/>
                                        <p:tgtEl>
                                          <p:spTgt spid="46"/>
                                        </p:tgtEl>
                                        <p:attrNameLst>
                                          <p:attrName>fill.on</p:attrName>
                                        </p:attrNameLst>
                                      </p:cBhvr>
                                      <p:to>
                                        <p:strVal val="true"/>
                                      </p:to>
                                    </p:set>
                                  </p:childTnLst>
                                </p:cTn>
                              </p:par>
                              <p:par>
                                <p:cTn id="59" presetID="10"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grpId="1" nodeType="clickEffect">
                                  <p:stCondLst>
                                    <p:cond delay="0"/>
                                  </p:stCondLst>
                                  <p:childTnLst>
                                    <p:animEffect transition="out" filter="fade">
                                      <p:cBhvr>
                                        <p:cTn id="65" dur="500"/>
                                        <p:tgtEl>
                                          <p:spTgt spid="38"/>
                                        </p:tgtEl>
                                      </p:cBhvr>
                                    </p:animEffect>
                                    <p:set>
                                      <p:cBhvr>
                                        <p:cTn id="66" dur="1" fill="hold">
                                          <p:stCondLst>
                                            <p:cond delay="499"/>
                                          </p:stCondLst>
                                        </p:cTn>
                                        <p:tgtEl>
                                          <p:spTgt spid="38"/>
                                        </p:tgtEl>
                                        <p:attrNameLst>
                                          <p:attrName>style.visibility</p:attrName>
                                        </p:attrNameLst>
                                      </p:cBhvr>
                                      <p:to>
                                        <p:strVal val="hidden"/>
                                      </p:to>
                                    </p:set>
                                  </p:childTnLst>
                                </p:cTn>
                              </p:par>
                              <p:par>
                                <p:cTn id="67" presetID="10" presetClass="entr" presetSubtype="0"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par>
                                <p:cTn id="70" presetID="7" presetClass="emph" presetSubtype="2" fill="hold" nodeType="withEffect">
                                  <p:stCondLst>
                                    <p:cond delay="0"/>
                                  </p:stCondLst>
                                  <p:childTnLst>
                                    <p:animClr clrSpc="rgb" dir="cw">
                                      <p:cBhvr>
                                        <p:cTn id="71" dur="500" fill="hold"/>
                                        <p:tgtEl>
                                          <p:spTgt spid="49"/>
                                        </p:tgtEl>
                                        <p:attrNameLst>
                                          <p:attrName>stroke.color</p:attrName>
                                        </p:attrNameLst>
                                      </p:cBhvr>
                                      <p:to>
                                        <a:schemeClr val="tx1"/>
                                      </p:to>
                                    </p:animClr>
                                    <p:set>
                                      <p:cBhvr>
                                        <p:cTn id="72" dur="500" fill="hold"/>
                                        <p:tgtEl>
                                          <p:spTgt spid="49"/>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34" grpId="0"/>
      <p:bldP spid="38" grpId="0"/>
      <p:bldP spid="38" grpId="1"/>
      <p:bldP spid="39" grpId="0"/>
      <p:bldP spid="39" grpId="1"/>
      <p:bldP spid="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p:txBody>
          <a:bodyPr/>
          <a:lstStyle/>
          <a:p>
            <a:r>
              <a:rPr lang="en-US">
                <a:latin typeface="Garamond" charset="0"/>
              </a:rPr>
              <a:t>DRAM Bank Operation</a:t>
            </a:r>
          </a:p>
        </p:txBody>
      </p:sp>
      <p:sp>
        <p:nvSpPr>
          <p:cNvPr id="95235"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F25EFCA-4315-3D4A-B90C-1B409A852561}" type="slidenum">
              <a:rPr lang="en-US" sz="1600">
                <a:solidFill>
                  <a:srgbClr val="000000"/>
                </a:solidFill>
                <a:latin typeface="Garamond" charset="0"/>
                <a:cs typeface="Arial" charset="0"/>
              </a:rPr>
              <a:pPr eaLnBrk="1" hangingPunct="1"/>
              <a:t>28</a:t>
            </a:fld>
            <a:endParaRPr lang="en-US" sz="1600">
              <a:solidFill>
                <a:srgbClr val="000000"/>
              </a:solidFill>
              <a:latin typeface="Garamond" charset="0"/>
              <a:cs typeface="Arial" charset="0"/>
            </a:endParaRPr>
          </a:p>
        </p:txBody>
      </p:sp>
      <p:sp>
        <p:nvSpPr>
          <p:cNvPr id="95236" name="Rectangle 4"/>
          <p:cNvSpPr>
            <a:spLocks noChangeArrowheads="1"/>
          </p:cNvSpPr>
          <p:nvPr/>
        </p:nvSpPr>
        <p:spPr bwMode="auto">
          <a:xfrm>
            <a:off x="3822700" y="1643063"/>
            <a:ext cx="1612900" cy="2246312"/>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eaLnBrk="1" hangingPunct="1"/>
            <a:endParaRPr lang="en-US">
              <a:solidFill>
                <a:srgbClr val="000000"/>
              </a:solidFill>
              <a:ea typeface="ＭＳ Ｐゴシック" charset="0"/>
              <a:cs typeface="ＭＳ Ｐゴシック" charset="0"/>
            </a:endParaRPr>
          </a:p>
        </p:txBody>
      </p:sp>
      <p:sp>
        <p:nvSpPr>
          <p:cNvPr id="95237" name="Line 5"/>
          <p:cNvSpPr>
            <a:spLocks noChangeShapeType="1"/>
          </p:cNvSpPr>
          <p:nvPr/>
        </p:nvSpPr>
        <p:spPr bwMode="auto">
          <a:xfrm>
            <a:off x="3822700" y="193198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95238" name="Line 6"/>
          <p:cNvSpPr>
            <a:spLocks noChangeShapeType="1"/>
          </p:cNvSpPr>
          <p:nvPr/>
        </p:nvSpPr>
        <p:spPr bwMode="auto">
          <a:xfrm>
            <a:off x="3822700" y="2219325"/>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95239" name="Line 7"/>
          <p:cNvSpPr>
            <a:spLocks noChangeShapeType="1"/>
          </p:cNvSpPr>
          <p:nvPr/>
        </p:nvSpPr>
        <p:spPr bwMode="auto">
          <a:xfrm>
            <a:off x="3822700" y="2508250"/>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95240" name="Line 8"/>
          <p:cNvSpPr>
            <a:spLocks noChangeShapeType="1"/>
          </p:cNvSpPr>
          <p:nvPr/>
        </p:nvSpPr>
        <p:spPr bwMode="auto">
          <a:xfrm>
            <a:off x="3822700" y="2795588"/>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95241" name="Line 9"/>
          <p:cNvSpPr>
            <a:spLocks noChangeShapeType="1"/>
          </p:cNvSpPr>
          <p:nvPr/>
        </p:nvSpPr>
        <p:spPr bwMode="auto">
          <a:xfrm>
            <a:off x="3822700" y="3082925"/>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95242" name="Line 10"/>
          <p:cNvSpPr>
            <a:spLocks noChangeShapeType="1"/>
          </p:cNvSpPr>
          <p:nvPr/>
        </p:nvSpPr>
        <p:spPr bwMode="auto">
          <a:xfrm>
            <a:off x="3822700" y="3371850"/>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12" name="Rectangle 12"/>
          <p:cNvSpPr>
            <a:spLocks noChangeArrowheads="1"/>
          </p:cNvSpPr>
          <p:nvPr/>
        </p:nvSpPr>
        <p:spPr bwMode="auto">
          <a:xfrm>
            <a:off x="3822700" y="4465638"/>
            <a:ext cx="1612900" cy="2889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eaLnBrk="1" hangingPunct="1"/>
            <a:endParaRPr lang="en-US">
              <a:solidFill>
                <a:srgbClr val="000000"/>
              </a:solidFill>
              <a:ea typeface="ＭＳ Ｐゴシック" charset="0"/>
              <a:cs typeface="ＭＳ Ｐゴシック" charset="0"/>
            </a:endParaRPr>
          </a:p>
        </p:txBody>
      </p:sp>
      <p:sp>
        <p:nvSpPr>
          <p:cNvPr id="13" name="Line 13"/>
          <p:cNvSpPr>
            <a:spLocks noChangeShapeType="1"/>
          </p:cNvSpPr>
          <p:nvPr/>
        </p:nvSpPr>
        <p:spPr bwMode="auto">
          <a:xfrm>
            <a:off x="4629150" y="3889375"/>
            <a:ext cx="0" cy="576263"/>
          </a:xfrm>
          <a:prstGeom prst="line">
            <a:avLst/>
          </a:prstGeom>
          <a:noFill/>
          <a:ln w="381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14" name="Text Box 14"/>
          <p:cNvSpPr txBox="1">
            <a:spLocks noChangeArrowheads="1"/>
          </p:cNvSpPr>
          <p:nvPr/>
        </p:nvSpPr>
        <p:spPr bwMode="auto">
          <a:xfrm>
            <a:off x="5389563" y="4408488"/>
            <a:ext cx="13144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CC0000"/>
                </a:solidFill>
                <a:cs typeface="Arial" charset="0"/>
              </a:rPr>
              <a:t>Row Buffer</a:t>
            </a:r>
          </a:p>
        </p:txBody>
      </p:sp>
      <p:sp>
        <p:nvSpPr>
          <p:cNvPr id="15" name="Text Box 15"/>
          <p:cNvSpPr txBox="1">
            <a:spLocks noChangeArrowheads="1"/>
          </p:cNvSpPr>
          <p:nvPr/>
        </p:nvSpPr>
        <p:spPr bwMode="auto">
          <a:xfrm>
            <a:off x="136525" y="1244600"/>
            <a:ext cx="21717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3399"/>
                </a:solidFill>
                <a:cs typeface="Arial" charset="0"/>
              </a:rPr>
              <a:t>(Row 0, Column 0)</a:t>
            </a:r>
          </a:p>
        </p:txBody>
      </p:sp>
      <p:sp>
        <p:nvSpPr>
          <p:cNvPr id="16" name="Rectangle 16"/>
          <p:cNvSpPr>
            <a:spLocks noChangeArrowheads="1"/>
          </p:cNvSpPr>
          <p:nvPr/>
        </p:nvSpPr>
        <p:spPr bwMode="auto">
          <a:xfrm>
            <a:off x="2900363" y="1643063"/>
            <a:ext cx="461962" cy="2246312"/>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eaLnBrk="1" hangingPunct="1"/>
            <a:endParaRPr lang="en-US">
              <a:solidFill>
                <a:srgbClr val="000000"/>
              </a:solidFill>
              <a:ea typeface="ＭＳ Ｐゴシック" charset="0"/>
              <a:cs typeface="ＭＳ Ｐゴシック" charset="0"/>
            </a:endParaRPr>
          </a:p>
        </p:txBody>
      </p:sp>
      <p:sp>
        <p:nvSpPr>
          <p:cNvPr id="17" name="Text Box 17"/>
          <p:cNvSpPr txBox="1">
            <a:spLocks noChangeArrowheads="1"/>
          </p:cNvSpPr>
          <p:nvPr/>
        </p:nvSpPr>
        <p:spPr bwMode="auto">
          <a:xfrm rot="-5400000">
            <a:off x="2356644" y="2596357"/>
            <a:ext cx="15303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cs typeface="Arial" charset="0"/>
              </a:rPr>
              <a:t>Row decoder</a:t>
            </a:r>
          </a:p>
        </p:txBody>
      </p:sp>
      <p:sp>
        <p:nvSpPr>
          <p:cNvPr id="18" name="Text Box 19"/>
          <p:cNvSpPr txBox="1">
            <a:spLocks noChangeArrowheads="1"/>
          </p:cNvSpPr>
          <p:nvPr/>
        </p:nvSpPr>
        <p:spPr bwMode="auto">
          <a:xfrm>
            <a:off x="3889375" y="5056188"/>
            <a:ext cx="14795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cs typeface="Arial" charset="0"/>
              </a:rPr>
              <a:t>Column mux</a:t>
            </a:r>
          </a:p>
        </p:txBody>
      </p:sp>
      <p:sp>
        <p:nvSpPr>
          <p:cNvPr id="95250" name="Line 20"/>
          <p:cNvSpPr>
            <a:spLocks noChangeShapeType="1"/>
          </p:cNvSpPr>
          <p:nvPr/>
        </p:nvSpPr>
        <p:spPr bwMode="auto">
          <a:xfrm>
            <a:off x="4052888"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95251" name="Line 21"/>
          <p:cNvSpPr>
            <a:spLocks noChangeShapeType="1"/>
          </p:cNvSpPr>
          <p:nvPr/>
        </p:nvSpPr>
        <p:spPr bwMode="auto">
          <a:xfrm>
            <a:off x="4283075"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95252" name="Line 22"/>
          <p:cNvSpPr>
            <a:spLocks noChangeShapeType="1"/>
          </p:cNvSpPr>
          <p:nvPr/>
        </p:nvSpPr>
        <p:spPr bwMode="auto">
          <a:xfrm>
            <a:off x="4514850"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95253" name="Line 23"/>
          <p:cNvSpPr>
            <a:spLocks noChangeShapeType="1"/>
          </p:cNvSpPr>
          <p:nvPr/>
        </p:nvSpPr>
        <p:spPr bwMode="auto">
          <a:xfrm>
            <a:off x="4745038"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95254" name="Line 24"/>
          <p:cNvSpPr>
            <a:spLocks noChangeShapeType="1"/>
          </p:cNvSpPr>
          <p:nvPr/>
        </p:nvSpPr>
        <p:spPr bwMode="auto">
          <a:xfrm>
            <a:off x="4975225"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95255" name="Line 25"/>
          <p:cNvSpPr>
            <a:spLocks noChangeShapeType="1"/>
          </p:cNvSpPr>
          <p:nvPr/>
        </p:nvSpPr>
        <p:spPr bwMode="auto">
          <a:xfrm>
            <a:off x="5205413" y="1643063"/>
            <a:ext cx="0" cy="2246312"/>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95256" name="Line 26"/>
          <p:cNvSpPr>
            <a:spLocks noChangeShapeType="1"/>
          </p:cNvSpPr>
          <p:nvPr/>
        </p:nvSpPr>
        <p:spPr bwMode="auto">
          <a:xfrm>
            <a:off x="3822700" y="3636963"/>
            <a:ext cx="1612900" cy="0"/>
          </a:xfrm>
          <a:prstGeom prst="line">
            <a:avLst/>
          </a:prstGeom>
          <a:noFill/>
          <a:ln w="9525">
            <a:solidFill>
              <a:schemeClr val="tx1"/>
            </a:solidFill>
            <a:prstDash val="dash"/>
            <a:round/>
            <a:headEnd/>
            <a:tailEn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26" name="Line 27"/>
          <p:cNvSpPr>
            <a:spLocks noChangeShapeType="1"/>
          </p:cNvSpPr>
          <p:nvPr/>
        </p:nvSpPr>
        <p:spPr bwMode="auto">
          <a:xfrm>
            <a:off x="3362325" y="2795588"/>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27" name="Line 28"/>
          <p:cNvSpPr>
            <a:spLocks noChangeShapeType="1"/>
          </p:cNvSpPr>
          <p:nvPr/>
        </p:nvSpPr>
        <p:spPr bwMode="auto">
          <a:xfrm>
            <a:off x="4637088" y="4754563"/>
            <a:ext cx="0" cy="287337"/>
          </a:xfrm>
          <a:prstGeom prst="line">
            <a:avLst/>
          </a:prstGeom>
          <a:noFill/>
          <a:ln w="381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28" name="Line 39"/>
          <p:cNvSpPr>
            <a:spLocks noChangeShapeType="1"/>
          </p:cNvSpPr>
          <p:nvPr/>
        </p:nvSpPr>
        <p:spPr bwMode="auto">
          <a:xfrm>
            <a:off x="2266950" y="2795588"/>
            <a:ext cx="633413"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29" name="Text Box 40"/>
          <p:cNvSpPr txBox="1">
            <a:spLocks noChangeArrowheads="1"/>
          </p:cNvSpPr>
          <p:nvPr/>
        </p:nvSpPr>
        <p:spPr bwMode="auto">
          <a:xfrm>
            <a:off x="558800" y="2565400"/>
            <a:ext cx="17081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cs typeface="Arial" charset="0"/>
              </a:rPr>
              <a:t>Row address 0</a:t>
            </a:r>
          </a:p>
        </p:txBody>
      </p:sp>
      <p:sp>
        <p:nvSpPr>
          <p:cNvPr id="30" name="Text Box 41"/>
          <p:cNvSpPr txBox="1">
            <a:spLocks noChangeArrowheads="1"/>
          </p:cNvSpPr>
          <p:nvPr/>
        </p:nvSpPr>
        <p:spPr bwMode="auto">
          <a:xfrm>
            <a:off x="1301750" y="5078413"/>
            <a:ext cx="20383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cs typeface="Arial" charset="0"/>
              </a:rPr>
              <a:t>Column address 0</a:t>
            </a:r>
          </a:p>
        </p:txBody>
      </p:sp>
      <p:sp>
        <p:nvSpPr>
          <p:cNvPr id="31" name="Line 42"/>
          <p:cNvSpPr>
            <a:spLocks noChangeShapeType="1"/>
          </p:cNvSpPr>
          <p:nvPr/>
        </p:nvSpPr>
        <p:spPr bwMode="auto">
          <a:xfrm>
            <a:off x="3414713" y="5272088"/>
            <a:ext cx="460375" cy="0"/>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32" name="Line 43"/>
          <p:cNvSpPr>
            <a:spLocks noChangeShapeType="1"/>
          </p:cNvSpPr>
          <p:nvPr/>
        </p:nvSpPr>
        <p:spPr bwMode="auto">
          <a:xfrm>
            <a:off x="4629150" y="5445125"/>
            <a:ext cx="0" cy="346075"/>
          </a:xfrm>
          <a:prstGeom prst="line">
            <a:avLst/>
          </a:prstGeom>
          <a:noFill/>
          <a:ln w="95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pPr eaLnBrk="1" hangingPunct="1"/>
            <a:endParaRPr lang="en-US">
              <a:solidFill>
                <a:srgbClr val="000000"/>
              </a:solidFill>
              <a:ea typeface="ＭＳ Ｐゴシック" charset="0"/>
              <a:cs typeface="ＭＳ Ｐゴシック" charset="0"/>
            </a:endParaRPr>
          </a:p>
        </p:txBody>
      </p:sp>
      <p:sp>
        <p:nvSpPr>
          <p:cNvPr id="33" name="Text Box 44"/>
          <p:cNvSpPr txBox="1">
            <a:spLocks noChangeArrowheads="1"/>
          </p:cNvSpPr>
          <p:nvPr/>
        </p:nvSpPr>
        <p:spPr bwMode="auto">
          <a:xfrm>
            <a:off x="4283075" y="5734050"/>
            <a:ext cx="6667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cs typeface="Arial" charset="0"/>
              </a:rPr>
              <a:t>Data</a:t>
            </a:r>
          </a:p>
        </p:txBody>
      </p:sp>
      <p:sp>
        <p:nvSpPr>
          <p:cNvPr id="34" name="Rectangle 45"/>
          <p:cNvSpPr>
            <a:spLocks noChangeArrowheads="1"/>
          </p:cNvSpPr>
          <p:nvPr/>
        </p:nvSpPr>
        <p:spPr bwMode="auto">
          <a:xfrm>
            <a:off x="3822700" y="1643063"/>
            <a:ext cx="1612900" cy="288925"/>
          </a:xfrm>
          <a:prstGeom prst="rect">
            <a:avLst/>
          </a:prstGeom>
          <a:solidFill>
            <a:srgbClr val="0000FF"/>
          </a:solidFill>
          <a:ln w="9525">
            <a:solidFill>
              <a:schemeClr val="tx1"/>
            </a:solidFill>
            <a:miter lim="800000"/>
            <a:headEnd/>
            <a:tailEnd/>
          </a:ln>
        </p:spPr>
        <p:txBody>
          <a:bodyPr wrap="none" anchor="ctr"/>
          <a:lstStyle/>
          <a:p>
            <a:pPr eaLnBrk="1" hangingPunct="1"/>
            <a:endParaRPr lang="en-US">
              <a:solidFill>
                <a:srgbClr val="000000"/>
              </a:solidFill>
              <a:ea typeface="ＭＳ Ｐゴシック" charset="0"/>
              <a:cs typeface="ＭＳ Ｐゴシック" charset="0"/>
            </a:endParaRPr>
          </a:p>
        </p:txBody>
      </p:sp>
      <p:sp>
        <p:nvSpPr>
          <p:cNvPr id="35" name="Rectangle 47"/>
          <p:cNvSpPr>
            <a:spLocks noChangeArrowheads="1"/>
          </p:cNvSpPr>
          <p:nvPr/>
        </p:nvSpPr>
        <p:spPr bwMode="auto">
          <a:xfrm>
            <a:off x="3822700" y="4465638"/>
            <a:ext cx="1612900" cy="288925"/>
          </a:xfrm>
          <a:prstGeom prst="rect">
            <a:avLst/>
          </a:prstGeom>
          <a:solidFill>
            <a:srgbClr val="0000FF"/>
          </a:solidFill>
          <a:ln w="9525">
            <a:solidFill>
              <a:schemeClr val="tx1"/>
            </a:solidFill>
            <a:miter lim="800000"/>
            <a:headEnd/>
            <a:tailEnd/>
          </a:ln>
        </p:spPr>
        <p:txBody>
          <a:bodyPr wrap="none" anchor="ctr"/>
          <a:lstStyle/>
          <a:p>
            <a:pPr eaLnBrk="1" hangingPunct="1"/>
            <a:endParaRPr lang="en-US">
              <a:solidFill>
                <a:srgbClr val="000000"/>
              </a:solidFill>
              <a:ea typeface="ＭＳ Ｐゴシック" charset="0"/>
              <a:cs typeface="ＭＳ Ｐゴシック" charset="0"/>
            </a:endParaRPr>
          </a:p>
        </p:txBody>
      </p:sp>
      <p:sp>
        <p:nvSpPr>
          <p:cNvPr id="36" name="Rectangle 48"/>
          <p:cNvSpPr>
            <a:spLocks noChangeArrowheads="1"/>
          </p:cNvSpPr>
          <p:nvPr/>
        </p:nvSpPr>
        <p:spPr bwMode="auto">
          <a:xfrm>
            <a:off x="3822700" y="4465638"/>
            <a:ext cx="230188" cy="288925"/>
          </a:xfrm>
          <a:prstGeom prst="rect">
            <a:avLst/>
          </a:prstGeom>
          <a:solidFill>
            <a:srgbClr val="FF6600"/>
          </a:solidFill>
          <a:ln w="9525">
            <a:solidFill>
              <a:schemeClr val="tx1"/>
            </a:solidFill>
            <a:miter lim="800000"/>
            <a:headEnd/>
            <a:tailEnd/>
          </a:ln>
        </p:spPr>
        <p:txBody>
          <a:bodyPr wrap="none" anchor="ctr"/>
          <a:lstStyle/>
          <a:p>
            <a:pPr eaLnBrk="1" hangingPunct="1"/>
            <a:endParaRPr lang="en-US">
              <a:solidFill>
                <a:srgbClr val="000000"/>
              </a:solidFill>
              <a:ea typeface="ＭＳ Ｐゴシック" charset="0"/>
              <a:cs typeface="ＭＳ Ｐゴシック" charset="0"/>
            </a:endParaRPr>
          </a:p>
        </p:txBody>
      </p:sp>
      <p:sp>
        <p:nvSpPr>
          <p:cNvPr id="37" name="Text Box 49"/>
          <p:cNvSpPr txBox="1">
            <a:spLocks noChangeArrowheads="1"/>
          </p:cNvSpPr>
          <p:nvPr/>
        </p:nvSpPr>
        <p:spPr bwMode="auto">
          <a:xfrm>
            <a:off x="4225925" y="4421188"/>
            <a:ext cx="8318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FFFFFF"/>
                </a:solidFill>
                <a:cs typeface="Arial" charset="0"/>
              </a:rPr>
              <a:t>Row 0</a:t>
            </a:r>
          </a:p>
        </p:txBody>
      </p:sp>
      <p:sp>
        <p:nvSpPr>
          <p:cNvPr id="38" name="Text Box 50"/>
          <p:cNvSpPr txBox="1">
            <a:spLocks noChangeArrowheads="1"/>
          </p:cNvSpPr>
          <p:nvPr/>
        </p:nvSpPr>
        <p:spPr bwMode="auto">
          <a:xfrm>
            <a:off x="4237038" y="4421188"/>
            <a:ext cx="8318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cs typeface="Arial" charset="0"/>
              </a:rPr>
              <a:t>Empty</a:t>
            </a:r>
          </a:p>
        </p:txBody>
      </p:sp>
      <p:sp>
        <p:nvSpPr>
          <p:cNvPr id="39" name="Text Box 51"/>
          <p:cNvSpPr txBox="1">
            <a:spLocks noChangeArrowheads="1"/>
          </p:cNvSpPr>
          <p:nvPr/>
        </p:nvSpPr>
        <p:spPr bwMode="auto">
          <a:xfrm>
            <a:off x="7938" y="1530350"/>
            <a:ext cx="230187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3399"/>
                </a:solidFill>
                <a:cs typeface="Arial" charset="0"/>
              </a:rPr>
              <a:t>  (Row 0, Column 1)</a:t>
            </a:r>
          </a:p>
        </p:txBody>
      </p:sp>
      <p:sp>
        <p:nvSpPr>
          <p:cNvPr id="40" name="Text Box 52"/>
          <p:cNvSpPr txBox="1">
            <a:spLocks noChangeArrowheads="1"/>
          </p:cNvSpPr>
          <p:nvPr/>
        </p:nvSpPr>
        <p:spPr bwMode="auto">
          <a:xfrm>
            <a:off x="1301750" y="5078413"/>
            <a:ext cx="20383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cs typeface="Arial" charset="0"/>
              </a:rPr>
              <a:t>Column address 1</a:t>
            </a:r>
          </a:p>
        </p:txBody>
      </p:sp>
      <p:sp>
        <p:nvSpPr>
          <p:cNvPr id="41" name="Rectangle 53"/>
          <p:cNvSpPr>
            <a:spLocks noChangeArrowheads="1"/>
          </p:cNvSpPr>
          <p:nvPr/>
        </p:nvSpPr>
        <p:spPr bwMode="auto">
          <a:xfrm>
            <a:off x="4054475" y="4465638"/>
            <a:ext cx="230188" cy="288925"/>
          </a:xfrm>
          <a:prstGeom prst="rect">
            <a:avLst/>
          </a:prstGeom>
          <a:solidFill>
            <a:srgbClr val="FF6600"/>
          </a:solidFill>
          <a:ln w="9525">
            <a:solidFill>
              <a:schemeClr val="tx1"/>
            </a:solidFill>
            <a:miter lim="800000"/>
            <a:headEnd/>
            <a:tailEnd/>
          </a:ln>
        </p:spPr>
        <p:txBody>
          <a:bodyPr wrap="none" anchor="ctr"/>
          <a:lstStyle/>
          <a:p>
            <a:pPr eaLnBrk="1" hangingPunct="1"/>
            <a:endParaRPr lang="en-US">
              <a:solidFill>
                <a:srgbClr val="000000"/>
              </a:solidFill>
              <a:ea typeface="ＭＳ Ｐゴシック" charset="0"/>
              <a:cs typeface="ＭＳ Ｐゴシック" charset="0"/>
            </a:endParaRPr>
          </a:p>
        </p:txBody>
      </p:sp>
      <p:sp>
        <p:nvSpPr>
          <p:cNvPr id="42" name="Text Box 54"/>
          <p:cNvSpPr txBox="1">
            <a:spLocks noChangeArrowheads="1"/>
          </p:cNvSpPr>
          <p:nvPr/>
        </p:nvSpPr>
        <p:spPr bwMode="auto">
          <a:xfrm>
            <a:off x="136525" y="1797050"/>
            <a:ext cx="223678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3399"/>
                </a:solidFill>
                <a:cs typeface="Arial" charset="0"/>
              </a:rPr>
              <a:t>(Row 0, Column 85)</a:t>
            </a:r>
          </a:p>
        </p:txBody>
      </p:sp>
      <p:sp>
        <p:nvSpPr>
          <p:cNvPr id="43" name="Rectangle 55"/>
          <p:cNvSpPr>
            <a:spLocks noChangeArrowheads="1"/>
          </p:cNvSpPr>
          <p:nvPr/>
        </p:nvSpPr>
        <p:spPr bwMode="auto">
          <a:xfrm>
            <a:off x="5032375" y="4465638"/>
            <a:ext cx="230188" cy="288925"/>
          </a:xfrm>
          <a:prstGeom prst="rect">
            <a:avLst/>
          </a:prstGeom>
          <a:solidFill>
            <a:srgbClr val="FF6600"/>
          </a:solidFill>
          <a:ln w="9525">
            <a:solidFill>
              <a:schemeClr val="tx1"/>
            </a:solidFill>
            <a:miter lim="800000"/>
            <a:headEnd/>
            <a:tailEnd/>
          </a:ln>
        </p:spPr>
        <p:txBody>
          <a:bodyPr wrap="none" anchor="ctr"/>
          <a:lstStyle/>
          <a:p>
            <a:pPr eaLnBrk="1" hangingPunct="1"/>
            <a:endParaRPr lang="en-US">
              <a:solidFill>
                <a:srgbClr val="000000"/>
              </a:solidFill>
              <a:ea typeface="ＭＳ Ｐゴシック" charset="0"/>
              <a:cs typeface="ＭＳ Ｐゴシック" charset="0"/>
            </a:endParaRPr>
          </a:p>
        </p:txBody>
      </p:sp>
      <p:sp>
        <p:nvSpPr>
          <p:cNvPr id="44" name="Text Box 56"/>
          <p:cNvSpPr txBox="1">
            <a:spLocks noChangeArrowheads="1"/>
          </p:cNvSpPr>
          <p:nvPr/>
        </p:nvSpPr>
        <p:spPr bwMode="auto">
          <a:xfrm>
            <a:off x="1301750" y="5078413"/>
            <a:ext cx="21844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cs typeface="Arial" charset="0"/>
              </a:rPr>
              <a:t>Column address 85</a:t>
            </a:r>
          </a:p>
        </p:txBody>
      </p:sp>
      <p:sp>
        <p:nvSpPr>
          <p:cNvPr id="45" name="Text Box 58"/>
          <p:cNvSpPr txBox="1">
            <a:spLocks noChangeArrowheads="1"/>
          </p:cNvSpPr>
          <p:nvPr/>
        </p:nvSpPr>
        <p:spPr bwMode="auto">
          <a:xfrm>
            <a:off x="144463" y="2070100"/>
            <a:ext cx="217328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3399"/>
                </a:solidFill>
                <a:cs typeface="Arial" charset="0"/>
              </a:rPr>
              <a:t>(Row 1, Column 0)</a:t>
            </a:r>
          </a:p>
        </p:txBody>
      </p:sp>
      <p:sp>
        <p:nvSpPr>
          <p:cNvPr id="46" name="Text Box 59"/>
          <p:cNvSpPr txBox="1">
            <a:spLocks noChangeArrowheads="1"/>
          </p:cNvSpPr>
          <p:nvPr/>
        </p:nvSpPr>
        <p:spPr bwMode="auto">
          <a:xfrm>
            <a:off x="6669088" y="4408488"/>
            <a:ext cx="5524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3B812F"/>
                </a:solidFill>
                <a:cs typeface="Arial" charset="0"/>
              </a:rPr>
              <a:t>HIT</a:t>
            </a:r>
          </a:p>
        </p:txBody>
      </p:sp>
      <p:sp>
        <p:nvSpPr>
          <p:cNvPr id="47" name="Text Box 60"/>
          <p:cNvSpPr txBox="1">
            <a:spLocks noChangeArrowheads="1"/>
          </p:cNvSpPr>
          <p:nvPr/>
        </p:nvSpPr>
        <p:spPr bwMode="auto">
          <a:xfrm>
            <a:off x="6667500" y="4408488"/>
            <a:ext cx="5524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3B812F"/>
                </a:solidFill>
                <a:cs typeface="Arial" charset="0"/>
              </a:rPr>
              <a:t>HIT</a:t>
            </a:r>
          </a:p>
        </p:txBody>
      </p:sp>
      <p:sp>
        <p:nvSpPr>
          <p:cNvPr id="48" name="Text Box 61"/>
          <p:cNvSpPr txBox="1">
            <a:spLocks noChangeArrowheads="1"/>
          </p:cNvSpPr>
          <p:nvPr/>
        </p:nvSpPr>
        <p:spPr bwMode="auto">
          <a:xfrm>
            <a:off x="561975" y="2565400"/>
            <a:ext cx="17081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cs typeface="Arial" charset="0"/>
              </a:rPr>
              <a:t>Row address 1</a:t>
            </a:r>
          </a:p>
        </p:txBody>
      </p:sp>
      <p:sp>
        <p:nvSpPr>
          <p:cNvPr id="49" name="Rectangle 62"/>
          <p:cNvSpPr>
            <a:spLocks noChangeArrowheads="1"/>
          </p:cNvSpPr>
          <p:nvPr/>
        </p:nvSpPr>
        <p:spPr bwMode="auto">
          <a:xfrm>
            <a:off x="3822700" y="1931988"/>
            <a:ext cx="1612900" cy="288925"/>
          </a:xfrm>
          <a:prstGeom prst="rect">
            <a:avLst/>
          </a:prstGeom>
          <a:solidFill>
            <a:srgbClr val="0000FF"/>
          </a:solidFill>
          <a:ln w="9525">
            <a:solidFill>
              <a:schemeClr val="tx1"/>
            </a:solidFill>
            <a:miter lim="800000"/>
            <a:headEnd/>
            <a:tailEnd/>
          </a:ln>
        </p:spPr>
        <p:txBody>
          <a:bodyPr wrap="none" anchor="ctr"/>
          <a:lstStyle/>
          <a:p>
            <a:pPr eaLnBrk="1" hangingPunct="1"/>
            <a:endParaRPr lang="en-US">
              <a:solidFill>
                <a:srgbClr val="000000"/>
              </a:solidFill>
              <a:ea typeface="ＭＳ Ｐゴシック" charset="0"/>
              <a:cs typeface="ＭＳ Ｐゴシック" charset="0"/>
            </a:endParaRPr>
          </a:p>
        </p:txBody>
      </p:sp>
      <p:sp>
        <p:nvSpPr>
          <p:cNvPr id="50" name="Rectangle 63"/>
          <p:cNvSpPr>
            <a:spLocks noChangeArrowheads="1"/>
          </p:cNvSpPr>
          <p:nvPr/>
        </p:nvSpPr>
        <p:spPr bwMode="auto">
          <a:xfrm>
            <a:off x="3822700" y="4465638"/>
            <a:ext cx="1612900" cy="288925"/>
          </a:xfrm>
          <a:prstGeom prst="rect">
            <a:avLst/>
          </a:prstGeom>
          <a:solidFill>
            <a:srgbClr val="0000FF"/>
          </a:solidFill>
          <a:ln w="9525">
            <a:solidFill>
              <a:schemeClr val="tx1"/>
            </a:solidFill>
            <a:miter lim="800000"/>
            <a:headEnd/>
            <a:tailEnd/>
          </a:ln>
        </p:spPr>
        <p:txBody>
          <a:bodyPr wrap="none" anchor="ctr"/>
          <a:lstStyle/>
          <a:p>
            <a:pPr eaLnBrk="1" hangingPunct="1"/>
            <a:endParaRPr lang="en-US">
              <a:solidFill>
                <a:srgbClr val="000000"/>
              </a:solidFill>
              <a:ea typeface="ＭＳ Ｐゴシック" charset="0"/>
              <a:cs typeface="ＭＳ Ｐゴシック" charset="0"/>
            </a:endParaRPr>
          </a:p>
        </p:txBody>
      </p:sp>
      <p:sp>
        <p:nvSpPr>
          <p:cNvPr id="51" name="Rectangle 64"/>
          <p:cNvSpPr>
            <a:spLocks noChangeArrowheads="1"/>
          </p:cNvSpPr>
          <p:nvPr/>
        </p:nvSpPr>
        <p:spPr bwMode="auto">
          <a:xfrm>
            <a:off x="3822700" y="4465638"/>
            <a:ext cx="230188" cy="288925"/>
          </a:xfrm>
          <a:prstGeom prst="rect">
            <a:avLst/>
          </a:prstGeom>
          <a:solidFill>
            <a:srgbClr val="FF6600"/>
          </a:solidFill>
          <a:ln w="9525">
            <a:solidFill>
              <a:schemeClr val="tx1"/>
            </a:solidFill>
            <a:miter lim="800000"/>
            <a:headEnd/>
            <a:tailEnd/>
          </a:ln>
        </p:spPr>
        <p:txBody>
          <a:bodyPr wrap="none" anchor="ctr"/>
          <a:lstStyle/>
          <a:p>
            <a:pPr eaLnBrk="1" hangingPunct="1"/>
            <a:endParaRPr lang="en-US">
              <a:solidFill>
                <a:srgbClr val="000000"/>
              </a:solidFill>
              <a:ea typeface="ＭＳ Ｐゴシック" charset="0"/>
              <a:cs typeface="ＭＳ Ｐゴシック" charset="0"/>
            </a:endParaRPr>
          </a:p>
        </p:txBody>
      </p:sp>
      <p:sp>
        <p:nvSpPr>
          <p:cNvPr id="52" name="Text Box 65"/>
          <p:cNvSpPr txBox="1">
            <a:spLocks noChangeArrowheads="1"/>
          </p:cNvSpPr>
          <p:nvPr/>
        </p:nvSpPr>
        <p:spPr bwMode="auto">
          <a:xfrm>
            <a:off x="4273550" y="4419600"/>
            <a:ext cx="8318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FFFFFF"/>
                </a:solidFill>
                <a:cs typeface="Arial" charset="0"/>
              </a:rPr>
              <a:t>Row 1</a:t>
            </a:r>
          </a:p>
        </p:txBody>
      </p:sp>
      <p:sp>
        <p:nvSpPr>
          <p:cNvPr id="53" name="Text Box 66"/>
          <p:cNvSpPr txBox="1">
            <a:spLocks noChangeArrowheads="1"/>
          </p:cNvSpPr>
          <p:nvPr/>
        </p:nvSpPr>
        <p:spPr bwMode="auto">
          <a:xfrm>
            <a:off x="1301750" y="5076825"/>
            <a:ext cx="20383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0000"/>
                </a:solidFill>
                <a:cs typeface="Arial" charset="0"/>
              </a:rPr>
              <a:t>Column address 0</a:t>
            </a:r>
          </a:p>
        </p:txBody>
      </p:sp>
      <p:sp>
        <p:nvSpPr>
          <p:cNvPr id="54" name="Text Box 67"/>
          <p:cNvSpPr txBox="1">
            <a:spLocks noChangeArrowheads="1"/>
          </p:cNvSpPr>
          <p:nvPr/>
        </p:nvSpPr>
        <p:spPr bwMode="auto">
          <a:xfrm>
            <a:off x="6645275" y="4408488"/>
            <a:ext cx="14541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FF0000"/>
                </a:solidFill>
                <a:cs typeface="Arial" charset="0"/>
              </a:rPr>
              <a:t>CONFLICT !</a:t>
            </a:r>
          </a:p>
        </p:txBody>
      </p:sp>
      <p:sp>
        <p:nvSpPr>
          <p:cNvPr id="95286" name="Text Box 69"/>
          <p:cNvSpPr txBox="1">
            <a:spLocks noChangeArrowheads="1"/>
          </p:cNvSpPr>
          <p:nvPr/>
        </p:nvSpPr>
        <p:spPr bwMode="auto">
          <a:xfrm>
            <a:off x="4052888" y="1296988"/>
            <a:ext cx="10858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FF0000"/>
                </a:solidFill>
                <a:cs typeface="Arial" charset="0"/>
              </a:rPr>
              <a:t>Columns</a:t>
            </a:r>
          </a:p>
        </p:txBody>
      </p:sp>
      <p:sp>
        <p:nvSpPr>
          <p:cNvPr id="95287" name="Text Box 70"/>
          <p:cNvSpPr txBox="1">
            <a:spLocks noChangeArrowheads="1"/>
          </p:cNvSpPr>
          <p:nvPr/>
        </p:nvSpPr>
        <p:spPr bwMode="auto">
          <a:xfrm rot="5400000">
            <a:off x="5220494" y="2637632"/>
            <a:ext cx="755650" cy="366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FF0000"/>
                </a:solidFill>
                <a:cs typeface="Arial" charset="0"/>
              </a:rPr>
              <a:t>Rows</a:t>
            </a:r>
          </a:p>
        </p:txBody>
      </p:sp>
      <p:sp>
        <p:nvSpPr>
          <p:cNvPr id="57" name="Text Box 15"/>
          <p:cNvSpPr txBox="1">
            <a:spLocks noChangeArrowheads="1"/>
          </p:cNvSpPr>
          <p:nvPr/>
        </p:nvSpPr>
        <p:spPr bwMode="auto">
          <a:xfrm>
            <a:off x="153988" y="979488"/>
            <a:ext cx="20701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003399"/>
                </a:solidFill>
                <a:cs typeface="Arial" charset="0"/>
              </a:rPr>
              <a:t>  Access Address: </a:t>
            </a:r>
          </a:p>
        </p:txBody>
      </p:sp>
      <p:sp>
        <p:nvSpPr>
          <p:cNvPr id="58" name="Trapezoid 57"/>
          <p:cNvSpPr/>
          <p:nvPr/>
        </p:nvSpPr>
        <p:spPr bwMode="auto">
          <a:xfrm rot="10800000">
            <a:off x="3814763" y="5026025"/>
            <a:ext cx="1617662" cy="422275"/>
          </a:xfrm>
          <a:prstGeom prst="trapezoid">
            <a:avLst/>
          </a:prstGeom>
          <a:noFill/>
          <a:ln w="9525" cap="flat" cmpd="sng" algn="ctr">
            <a:solidFill>
              <a:schemeClr val="tx1"/>
            </a:solidFill>
            <a:prstDash val="solid"/>
            <a:round/>
            <a:headEnd type="none" w="med" len="med"/>
            <a:tailEnd type="none" w="med" len="med"/>
          </a:ln>
          <a:effectLst/>
        </p:spPr>
        <p:txBody>
          <a:bodyPr/>
          <a:lstStyle/>
          <a:p>
            <a:pPr eaLnBrk="1" hangingPunct="1">
              <a:defRPr/>
            </a:pPr>
            <a:endParaRPr lang="en-US">
              <a:solidFill>
                <a:srgbClr val="000000"/>
              </a:solidFill>
              <a:latin typeface="Arial" pitchFamily="34" charset="0"/>
              <a:ea typeface="ＭＳ Ｐゴシック" charset="0"/>
              <a:cs typeface="ＭＳ Ｐゴシック" charset="0"/>
            </a:endParaRPr>
          </a:p>
        </p:txBody>
      </p:sp>
    </p:spTree>
    <p:extLst>
      <p:ext uri="{BB962C8B-B14F-4D97-AF65-F5344CB8AC3E}">
        <p14:creationId xmlns:p14="http://schemas.microsoft.com/office/powerpoint/2010/main" val="30305336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5"/>
                                        </p:tgtEl>
                                        <p:attrNameLst>
                                          <p:attrName>style.visibility</p:attrName>
                                        </p:attrNameLst>
                                      </p:cBhvr>
                                      <p:to>
                                        <p:strVal val="visible"/>
                                      </p:to>
                                    </p:set>
                                  </p:childTnLst>
                                </p:cTn>
                              </p:par>
                              <p:par>
                                <p:cTn id="41" presetID="1" presetClass="exit" presetSubtype="0" fill="hold" grpId="1" nodeType="withEffect">
                                  <p:stCondLst>
                                    <p:cond delay="0"/>
                                  </p:stCondLst>
                                  <p:childTnLst>
                                    <p:set>
                                      <p:cBhvr>
                                        <p:cTn id="42" dur="1" fill="hold">
                                          <p:stCondLst>
                                            <p:cond delay="0"/>
                                          </p:stCondLst>
                                        </p:cTn>
                                        <p:tgtEl>
                                          <p:spTgt spid="34"/>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38"/>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29"/>
                                        </p:tgtEl>
                                        <p:attrNameLst>
                                          <p:attrName>style.visibility</p:attrName>
                                        </p:attrNameLst>
                                      </p:cBhvr>
                                      <p:to>
                                        <p:strVal val="hidden"/>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58"/>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6"/>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withGroup">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2"/>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3"/>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0" presetClass="path" presetSubtype="0" accel="50000" decel="50000" fill="hold" grpId="1" nodeType="clickEffect">
                                  <p:stCondLst>
                                    <p:cond delay="0"/>
                                  </p:stCondLst>
                                  <p:childTnLst>
                                    <p:animMotion origin="layout" path="M 0.01354 0.00232 L 0.07899 0.0007 L 0.07413 0.22616 " pathEditMode="relative" ptsTypes="AAA">
                                      <p:cBhvr>
                                        <p:cTn id="74" dur="1000" fill="hold"/>
                                        <p:tgtEl>
                                          <p:spTgt spid="36"/>
                                        </p:tgtEl>
                                        <p:attrNameLst>
                                          <p:attrName>ppt_x</p:attrName>
                                          <p:attrName>ppt_y</p:attrName>
                                        </p:attrNameLst>
                                      </p:cBhvr>
                                    </p:animMotion>
                                  </p:childTnLst>
                                </p:cTn>
                              </p:par>
                            </p:childTnLst>
                          </p:cTn>
                        </p:par>
                      </p:childTnLst>
                    </p:cTn>
                  </p:par>
                  <p:par>
                    <p:cTn id="75" fill="hold" nodeType="clickPar">
                      <p:stCondLst>
                        <p:cond delay="indefinite"/>
                      </p:stCondLst>
                      <p:childTnLst>
                        <p:par>
                          <p:cTn id="76" fill="hold" nodeType="withGroup">
                            <p:stCondLst>
                              <p:cond delay="0"/>
                            </p:stCondLst>
                            <p:childTnLst>
                              <p:par>
                                <p:cTn id="77" presetID="1" presetClass="exit" presetSubtype="0" fill="hold" grpId="2" nodeType="clickEffect">
                                  <p:stCondLst>
                                    <p:cond delay="0"/>
                                  </p:stCondLst>
                                  <p:childTnLst>
                                    <p:set>
                                      <p:cBhvr>
                                        <p:cTn id="78" dur="1" fill="hold">
                                          <p:stCondLst>
                                            <p:cond delay="0"/>
                                          </p:stCondLst>
                                        </p:cTn>
                                        <p:tgtEl>
                                          <p:spTgt spid="36"/>
                                        </p:tgtEl>
                                        <p:attrNameLst>
                                          <p:attrName>style.visibility</p:attrName>
                                        </p:attrNameLst>
                                      </p:cBhvr>
                                      <p:to>
                                        <p:strVal val="hidden"/>
                                      </p:to>
                                    </p:set>
                                  </p:childTnLst>
                                </p:cTn>
                              </p:par>
                              <p:par>
                                <p:cTn id="79" presetID="1" presetClass="exit" presetSubtype="0" fill="hold" grpId="1" nodeType="withEffect">
                                  <p:stCondLst>
                                    <p:cond delay="0"/>
                                  </p:stCondLst>
                                  <p:childTnLst>
                                    <p:set>
                                      <p:cBhvr>
                                        <p:cTn id="80" dur="1" fill="hold">
                                          <p:stCondLst>
                                            <p:cond delay="0"/>
                                          </p:stCondLst>
                                        </p:cTn>
                                        <p:tgtEl>
                                          <p:spTgt spid="30"/>
                                        </p:tgtEl>
                                        <p:attrNameLst>
                                          <p:attrName>style.visibility</p:attrName>
                                        </p:attrNameLst>
                                      </p:cBhvr>
                                      <p:to>
                                        <p:strVal val="hidden"/>
                                      </p:to>
                                    </p:set>
                                  </p:childTnLst>
                                </p:cTn>
                              </p:par>
                              <p:par>
                                <p:cTn id="81" presetID="3" presetClass="emph" presetSubtype="2" fill="hold" grpId="1" nodeType="withEffect">
                                  <p:stCondLst>
                                    <p:cond delay="0"/>
                                  </p:stCondLst>
                                  <p:childTnLst>
                                    <p:animClr clrSpc="rgb" dir="cw">
                                      <p:cBhvr override="childStyle">
                                        <p:cTn id="82" dur="500" fill="hold"/>
                                        <p:tgtEl>
                                          <p:spTgt spid="15"/>
                                        </p:tgtEl>
                                        <p:attrNameLst>
                                          <p:attrName>style.color</p:attrName>
                                        </p:attrNameLst>
                                      </p:cBhvr>
                                      <p:to>
                                        <a:srgbClr val="C0C0C0"/>
                                      </p:to>
                                    </p:animClr>
                                  </p:childTnLst>
                                </p:cTn>
                              </p:par>
                            </p:childTnLst>
                          </p:cTn>
                        </p:par>
                      </p:childTnLst>
                    </p:cTn>
                  </p:par>
                  <p:par>
                    <p:cTn id="83" fill="hold" nodeType="clickPar">
                      <p:stCondLst>
                        <p:cond delay="indefinite"/>
                      </p:stCondLst>
                      <p:childTnLst>
                        <p:par>
                          <p:cTn id="84" fill="hold" nodeType="withGroup">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9"/>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withGroup">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46"/>
                                        </p:tgtEl>
                                        <p:attrNameLst>
                                          <p:attrName>style.visibility</p:attrName>
                                        </p:attrNameLst>
                                      </p:cBhvr>
                                      <p:to>
                                        <p:strVal val="visible"/>
                                      </p:to>
                                    </p:set>
                                  </p:childTnLst>
                                </p:cTn>
                              </p:par>
                            </p:childTnLst>
                          </p:cTn>
                        </p:par>
                      </p:childTnLst>
                    </p:cTn>
                  </p:par>
                  <p:par>
                    <p:cTn id="91" fill="hold" nodeType="clickPar">
                      <p:stCondLst>
                        <p:cond delay="indefinite"/>
                      </p:stCondLst>
                      <p:childTnLst>
                        <p:par>
                          <p:cTn id="92" fill="hold" nodeType="withGroup">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0"/>
                                        </p:tgtEl>
                                        <p:attrNameLst>
                                          <p:attrName>style.visibility</p:attrName>
                                        </p:attrNameLst>
                                      </p:cBhvr>
                                      <p:to>
                                        <p:strVal val="visible"/>
                                      </p:to>
                                    </p:set>
                                  </p:childTnLst>
                                </p:cTn>
                              </p:par>
                            </p:childTnLst>
                          </p:cTn>
                        </p:par>
                      </p:childTnLst>
                    </p:cTn>
                  </p:par>
                  <p:par>
                    <p:cTn id="95" fill="hold" nodeType="clickPar">
                      <p:stCondLst>
                        <p:cond delay="indefinite"/>
                      </p:stCondLst>
                      <p:childTnLst>
                        <p:par>
                          <p:cTn id="96" fill="hold" nodeType="withGroup">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41"/>
                                        </p:tgtEl>
                                        <p:attrNameLst>
                                          <p:attrName>style.visibility</p:attrName>
                                        </p:attrNameLst>
                                      </p:cBhvr>
                                      <p:to>
                                        <p:strVal val="visible"/>
                                      </p:to>
                                    </p:set>
                                  </p:childTnLst>
                                </p:cTn>
                              </p:par>
                            </p:childTnLst>
                          </p:cTn>
                        </p:par>
                      </p:childTnLst>
                    </p:cTn>
                  </p:par>
                  <p:par>
                    <p:cTn id="99" fill="hold" nodeType="clickPar">
                      <p:stCondLst>
                        <p:cond delay="indefinite"/>
                      </p:stCondLst>
                      <p:childTnLst>
                        <p:par>
                          <p:cTn id="100" fill="hold" nodeType="withGroup">
                            <p:stCondLst>
                              <p:cond delay="0"/>
                            </p:stCondLst>
                            <p:childTnLst>
                              <p:par>
                                <p:cTn id="101" presetID="0" presetClass="path" presetSubtype="0" accel="50000" decel="50000" fill="hold" grpId="1" nodeType="clickEffect">
                                  <p:stCondLst>
                                    <p:cond delay="0"/>
                                  </p:stCondLst>
                                  <p:childTnLst>
                                    <p:animMotion origin="layout" path="M 0.0132 0.0007 C 0.02622 0.00116 0.05243 0.00232 0.05243 0.00232 L 0.04879 0.22778 " pathEditMode="relative" ptsTypes="fAA">
                                      <p:cBhvr>
                                        <p:cTn id="102" dur="1000" fill="hold"/>
                                        <p:tgtEl>
                                          <p:spTgt spid="41"/>
                                        </p:tgtEl>
                                        <p:attrNameLst>
                                          <p:attrName>ppt_x</p:attrName>
                                          <p:attrName>ppt_y</p:attrName>
                                        </p:attrNameLst>
                                      </p:cBhvr>
                                    </p:animMotion>
                                  </p:childTnLst>
                                </p:cTn>
                              </p:par>
                            </p:childTnLst>
                          </p:cTn>
                        </p:par>
                      </p:childTnLst>
                    </p:cTn>
                  </p:par>
                  <p:par>
                    <p:cTn id="103" fill="hold" nodeType="clickPar">
                      <p:stCondLst>
                        <p:cond delay="indefinite"/>
                      </p:stCondLst>
                      <p:childTnLst>
                        <p:par>
                          <p:cTn id="104" fill="hold" nodeType="withGroup">
                            <p:stCondLst>
                              <p:cond delay="0"/>
                            </p:stCondLst>
                            <p:childTnLst>
                              <p:par>
                                <p:cTn id="105" presetID="1" presetClass="exit" presetSubtype="0" fill="hold" grpId="1" nodeType="clickEffect">
                                  <p:stCondLst>
                                    <p:cond delay="0"/>
                                  </p:stCondLst>
                                  <p:childTnLst>
                                    <p:set>
                                      <p:cBhvr>
                                        <p:cTn id="106" dur="1" fill="hold">
                                          <p:stCondLst>
                                            <p:cond delay="0"/>
                                          </p:stCondLst>
                                        </p:cTn>
                                        <p:tgtEl>
                                          <p:spTgt spid="40"/>
                                        </p:tgtEl>
                                        <p:attrNameLst>
                                          <p:attrName>style.visibility</p:attrName>
                                        </p:attrNameLst>
                                      </p:cBhvr>
                                      <p:to>
                                        <p:strVal val="hidden"/>
                                      </p:to>
                                    </p:set>
                                  </p:childTnLst>
                                </p:cTn>
                              </p:par>
                              <p:par>
                                <p:cTn id="107" presetID="1" presetClass="exit" presetSubtype="0" fill="hold" grpId="2" nodeType="withEffect">
                                  <p:stCondLst>
                                    <p:cond delay="0"/>
                                  </p:stCondLst>
                                  <p:childTnLst>
                                    <p:set>
                                      <p:cBhvr>
                                        <p:cTn id="108" dur="1" fill="hold">
                                          <p:stCondLst>
                                            <p:cond delay="0"/>
                                          </p:stCondLst>
                                        </p:cTn>
                                        <p:tgtEl>
                                          <p:spTgt spid="41"/>
                                        </p:tgtEl>
                                        <p:attrNameLst>
                                          <p:attrName>style.visibility</p:attrName>
                                        </p:attrNameLst>
                                      </p:cBhvr>
                                      <p:to>
                                        <p:strVal val="hidden"/>
                                      </p:to>
                                    </p:set>
                                  </p:childTnLst>
                                </p:cTn>
                              </p:par>
                              <p:par>
                                <p:cTn id="109" presetID="1" presetClass="exit" presetSubtype="0" fill="hold" grpId="1" nodeType="withEffect">
                                  <p:stCondLst>
                                    <p:cond delay="0"/>
                                  </p:stCondLst>
                                  <p:childTnLst>
                                    <p:set>
                                      <p:cBhvr>
                                        <p:cTn id="110" dur="1" fill="hold">
                                          <p:stCondLst>
                                            <p:cond delay="0"/>
                                          </p:stCondLst>
                                        </p:cTn>
                                        <p:tgtEl>
                                          <p:spTgt spid="46"/>
                                        </p:tgtEl>
                                        <p:attrNameLst>
                                          <p:attrName>style.visibility</p:attrName>
                                        </p:attrNameLst>
                                      </p:cBhvr>
                                      <p:to>
                                        <p:strVal val="hidden"/>
                                      </p:to>
                                    </p:set>
                                  </p:childTnLst>
                                </p:cTn>
                              </p:par>
                              <p:par>
                                <p:cTn id="111" presetID="3" presetClass="emph" presetSubtype="2" fill="hold" grpId="1" nodeType="withEffect">
                                  <p:stCondLst>
                                    <p:cond delay="0"/>
                                  </p:stCondLst>
                                  <p:childTnLst>
                                    <p:animClr clrSpc="rgb" dir="cw">
                                      <p:cBhvr override="childStyle">
                                        <p:cTn id="112" dur="500" fill="hold"/>
                                        <p:tgtEl>
                                          <p:spTgt spid="39"/>
                                        </p:tgtEl>
                                        <p:attrNameLst>
                                          <p:attrName>style.color</p:attrName>
                                        </p:attrNameLst>
                                      </p:cBhvr>
                                      <p:to>
                                        <a:srgbClr val="C0C0C0"/>
                                      </p:to>
                                    </p:animClr>
                                  </p:childTnLst>
                                </p:cTn>
                              </p:par>
                            </p:childTnLst>
                          </p:cTn>
                        </p:par>
                      </p:childTnLst>
                    </p:cTn>
                  </p:par>
                  <p:par>
                    <p:cTn id="113" fill="hold" nodeType="clickPar">
                      <p:stCondLst>
                        <p:cond delay="indefinite"/>
                      </p:stCondLst>
                      <p:childTnLst>
                        <p:par>
                          <p:cTn id="114" fill="hold" nodeType="withGroup">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42"/>
                                        </p:tgtEl>
                                        <p:attrNameLst>
                                          <p:attrName>style.visibility</p:attrName>
                                        </p:attrNameLst>
                                      </p:cBhvr>
                                      <p:to>
                                        <p:strVal val="visible"/>
                                      </p:to>
                                    </p:se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47"/>
                                        </p:tgtEl>
                                        <p:attrNameLst>
                                          <p:attrName>style.visibility</p:attrName>
                                        </p:attrNameLst>
                                      </p:cBhvr>
                                      <p:to>
                                        <p:strVal val="visible"/>
                                      </p:to>
                                    </p:se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1" presetClass="entr" presetSubtype="0" fill="hold" grpId="0" nodeType="clickEffect">
                                  <p:stCondLst>
                                    <p:cond delay="0"/>
                                  </p:stCondLst>
                                  <p:childTnLst>
                                    <p:set>
                                      <p:cBhvr>
                                        <p:cTn id="124" dur="1" fill="hold">
                                          <p:stCondLst>
                                            <p:cond delay="0"/>
                                          </p:stCondLst>
                                        </p:cTn>
                                        <p:tgtEl>
                                          <p:spTgt spid="44"/>
                                        </p:tgtEl>
                                        <p:attrNameLst>
                                          <p:attrName>style.visibility</p:attrName>
                                        </p:attrNameLst>
                                      </p:cBhvr>
                                      <p:to>
                                        <p:strVal val="visible"/>
                                      </p:to>
                                    </p:set>
                                  </p:childTnLst>
                                </p:cTn>
                              </p:par>
                            </p:childTnLst>
                          </p:cTn>
                        </p:par>
                      </p:childTnLst>
                    </p:cTn>
                  </p:par>
                  <p:par>
                    <p:cTn id="125" fill="hold" nodeType="clickPar">
                      <p:stCondLst>
                        <p:cond delay="indefinite"/>
                      </p:stCondLst>
                      <p:childTnLst>
                        <p:par>
                          <p:cTn id="126" fill="hold" nodeType="withGroup">
                            <p:stCondLst>
                              <p:cond delay="0"/>
                            </p:stCondLst>
                            <p:childTnLst>
                              <p:par>
                                <p:cTn id="127" presetID="1" presetClass="entr" presetSubtype="0" fill="hold" grpId="0" nodeType="clickEffect">
                                  <p:stCondLst>
                                    <p:cond delay="0"/>
                                  </p:stCondLst>
                                  <p:childTnLst>
                                    <p:set>
                                      <p:cBhvr>
                                        <p:cTn id="128" dur="1" fill="hold">
                                          <p:stCondLst>
                                            <p:cond delay="0"/>
                                          </p:stCondLst>
                                        </p:cTn>
                                        <p:tgtEl>
                                          <p:spTgt spid="43"/>
                                        </p:tgtEl>
                                        <p:attrNameLst>
                                          <p:attrName>style.visibility</p:attrName>
                                        </p:attrNameLst>
                                      </p:cBhvr>
                                      <p:to>
                                        <p:strVal val="visible"/>
                                      </p:to>
                                    </p:set>
                                  </p:childTnLst>
                                </p:cTn>
                              </p:par>
                            </p:childTnLst>
                          </p:cTn>
                        </p:par>
                      </p:childTnLst>
                    </p:cTn>
                  </p:par>
                  <p:par>
                    <p:cTn id="129" fill="hold" nodeType="clickPar">
                      <p:stCondLst>
                        <p:cond delay="indefinite"/>
                      </p:stCondLst>
                      <p:childTnLst>
                        <p:par>
                          <p:cTn id="130" fill="hold" nodeType="withGroup">
                            <p:stCondLst>
                              <p:cond delay="0"/>
                            </p:stCondLst>
                            <p:childTnLst>
                              <p:par>
                                <p:cTn id="131" presetID="0" presetClass="path" presetSubtype="0" accel="50000" decel="50000" fill="hold" grpId="1" nodeType="clickEffect">
                                  <p:stCondLst>
                                    <p:cond delay="0"/>
                                  </p:stCondLst>
                                  <p:childTnLst>
                                    <p:animMotion origin="layout" path="M -0.01407 0.00232 L -0.05695 0.00232 L -0.05816 0.22616 " pathEditMode="relative" ptsTypes="AAA">
                                      <p:cBhvr>
                                        <p:cTn id="132" dur="1000" fill="hold"/>
                                        <p:tgtEl>
                                          <p:spTgt spid="43"/>
                                        </p:tgtEl>
                                        <p:attrNameLst>
                                          <p:attrName>ppt_x</p:attrName>
                                          <p:attrName>ppt_y</p:attrName>
                                        </p:attrNameLst>
                                      </p:cBhvr>
                                    </p:animMotion>
                                  </p:childTnLst>
                                </p:cTn>
                              </p:par>
                            </p:childTnLst>
                          </p:cTn>
                        </p:par>
                      </p:childTnLst>
                    </p:cTn>
                  </p:par>
                  <p:par>
                    <p:cTn id="133" fill="hold" nodeType="clickPar">
                      <p:stCondLst>
                        <p:cond delay="indefinite"/>
                      </p:stCondLst>
                      <p:childTnLst>
                        <p:par>
                          <p:cTn id="134" fill="hold" nodeType="withGroup">
                            <p:stCondLst>
                              <p:cond delay="0"/>
                            </p:stCondLst>
                            <p:childTnLst>
                              <p:par>
                                <p:cTn id="135" presetID="1" presetClass="exit" presetSubtype="0" fill="hold" grpId="2" nodeType="clickEffect">
                                  <p:stCondLst>
                                    <p:cond delay="0"/>
                                  </p:stCondLst>
                                  <p:childTnLst>
                                    <p:set>
                                      <p:cBhvr>
                                        <p:cTn id="136" dur="1" fill="hold">
                                          <p:stCondLst>
                                            <p:cond delay="0"/>
                                          </p:stCondLst>
                                        </p:cTn>
                                        <p:tgtEl>
                                          <p:spTgt spid="43"/>
                                        </p:tgtEl>
                                        <p:attrNameLst>
                                          <p:attrName>style.visibility</p:attrName>
                                        </p:attrNameLst>
                                      </p:cBhvr>
                                      <p:to>
                                        <p:strVal val="hidden"/>
                                      </p:to>
                                    </p:set>
                                  </p:childTnLst>
                                </p:cTn>
                              </p:par>
                              <p:par>
                                <p:cTn id="137" presetID="1" presetClass="exit" presetSubtype="0" fill="hold" grpId="1" nodeType="withEffect">
                                  <p:stCondLst>
                                    <p:cond delay="0"/>
                                  </p:stCondLst>
                                  <p:childTnLst>
                                    <p:set>
                                      <p:cBhvr>
                                        <p:cTn id="138" dur="1" fill="hold">
                                          <p:stCondLst>
                                            <p:cond delay="0"/>
                                          </p:stCondLst>
                                        </p:cTn>
                                        <p:tgtEl>
                                          <p:spTgt spid="47"/>
                                        </p:tgtEl>
                                        <p:attrNameLst>
                                          <p:attrName>style.visibility</p:attrName>
                                        </p:attrNameLst>
                                      </p:cBhvr>
                                      <p:to>
                                        <p:strVal val="hidden"/>
                                      </p:to>
                                    </p:set>
                                  </p:childTnLst>
                                </p:cTn>
                              </p:par>
                              <p:par>
                                <p:cTn id="139" presetID="3" presetClass="emph" presetSubtype="2" fill="hold" grpId="1" nodeType="withEffect">
                                  <p:stCondLst>
                                    <p:cond delay="0"/>
                                  </p:stCondLst>
                                  <p:childTnLst>
                                    <p:animClr clrSpc="rgb" dir="cw">
                                      <p:cBhvr override="childStyle">
                                        <p:cTn id="140" dur="500" fill="hold"/>
                                        <p:tgtEl>
                                          <p:spTgt spid="42"/>
                                        </p:tgtEl>
                                        <p:attrNameLst>
                                          <p:attrName>style.color</p:attrName>
                                        </p:attrNameLst>
                                      </p:cBhvr>
                                      <p:to>
                                        <a:srgbClr val="C0C0C0"/>
                                      </p:to>
                                    </p:animClr>
                                  </p:childTnLst>
                                </p:cTn>
                              </p:par>
                              <p:par>
                                <p:cTn id="141" presetID="1" presetClass="exit" presetSubtype="0" fill="hold" grpId="1" nodeType="withEffect">
                                  <p:stCondLst>
                                    <p:cond delay="0"/>
                                  </p:stCondLst>
                                  <p:childTnLst>
                                    <p:set>
                                      <p:cBhvr>
                                        <p:cTn id="142" dur="1" fill="hold">
                                          <p:stCondLst>
                                            <p:cond delay="0"/>
                                          </p:stCondLst>
                                        </p:cTn>
                                        <p:tgtEl>
                                          <p:spTgt spid="44"/>
                                        </p:tgtEl>
                                        <p:attrNameLst>
                                          <p:attrName>style.visibility</p:attrName>
                                        </p:attrNameLst>
                                      </p:cBhvr>
                                      <p:to>
                                        <p:strVal val="hidden"/>
                                      </p:to>
                                    </p:set>
                                  </p:childTnLst>
                                </p:cTn>
                              </p:par>
                            </p:childTnLst>
                          </p:cTn>
                        </p:par>
                      </p:childTnLst>
                    </p:cTn>
                  </p:par>
                  <p:par>
                    <p:cTn id="143" fill="hold" nodeType="clickPar">
                      <p:stCondLst>
                        <p:cond delay="indefinite"/>
                      </p:stCondLst>
                      <p:childTnLst>
                        <p:par>
                          <p:cTn id="144" fill="hold" nodeType="withGroup">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45"/>
                                        </p:tgtEl>
                                        <p:attrNameLst>
                                          <p:attrName>style.visibility</p:attrName>
                                        </p:attrNameLst>
                                      </p:cBhvr>
                                      <p:to>
                                        <p:strVal val="visible"/>
                                      </p:to>
                                    </p:set>
                                  </p:childTnLst>
                                </p:cTn>
                              </p:par>
                            </p:childTnLst>
                          </p:cTn>
                        </p:par>
                      </p:childTnLst>
                    </p:cTn>
                  </p:par>
                  <p:par>
                    <p:cTn id="147" fill="hold" nodeType="clickPar">
                      <p:stCondLst>
                        <p:cond delay="indefinite"/>
                      </p:stCondLst>
                      <p:childTnLst>
                        <p:par>
                          <p:cTn id="148" fill="hold" nodeType="withGroup">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54"/>
                                        </p:tgtEl>
                                        <p:attrNameLst>
                                          <p:attrName>style.visibility</p:attrName>
                                        </p:attrNameLst>
                                      </p:cBhvr>
                                      <p:to>
                                        <p:strVal val="visible"/>
                                      </p:to>
                                    </p:set>
                                  </p:childTnLst>
                                </p:cTn>
                              </p:par>
                            </p:childTnLst>
                          </p:cTn>
                        </p:par>
                      </p:childTnLst>
                    </p:cTn>
                  </p:par>
                  <p:par>
                    <p:cTn id="151" fill="hold" nodeType="clickPar">
                      <p:stCondLst>
                        <p:cond delay="indefinite"/>
                      </p:stCondLst>
                      <p:childTnLst>
                        <p:par>
                          <p:cTn id="152" fill="hold" nodeType="withGroup">
                            <p:stCondLst>
                              <p:cond delay="0"/>
                            </p:stCondLst>
                            <p:childTnLst>
                              <p:par>
                                <p:cTn id="153" presetID="5" presetClass="exit" presetSubtype="10" fill="hold" grpId="1" nodeType="clickEffect">
                                  <p:stCondLst>
                                    <p:cond delay="0"/>
                                  </p:stCondLst>
                                  <p:childTnLst>
                                    <p:animEffect transition="out" filter="checkerboard(across)">
                                      <p:cBhvr>
                                        <p:cTn id="154" dur="2000"/>
                                        <p:tgtEl>
                                          <p:spTgt spid="37"/>
                                        </p:tgtEl>
                                      </p:cBhvr>
                                    </p:animEffect>
                                    <p:set>
                                      <p:cBhvr>
                                        <p:cTn id="155" dur="1" fill="hold">
                                          <p:stCondLst>
                                            <p:cond delay="1999"/>
                                          </p:stCondLst>
                                        </p:cTn>
                                        <p:tgtEl>
                                          <p:spTgt spid="37"/>
                                        </p:tgtEl>
                                        <p:attrNameLst>
                                          <p:attrName>style.visibility</p:attrName>
                                        </p:attrNameLst>
                                      </p:cBhvr>
                                      <p:to>
                                        <p:strVal val="hidden"/>
                                      </p:to>
                                    </p:set>
                                  </p:childTnLst>
                                </p:cTn>
                              </p:par>
                              <p:par>
                                <p:cTn id="156" presetID="5" presetClass="exit" presetSubtype="10" fill="hold" grpId="1" nodeType="withEffect">
                                  <p:stCondLst>
                                    <p:cond delay="0"/>
                                  </p:stCondLst>
                                  <p:childTnLst>
                                    <p:animEffect transition="out" filter="checkerboard(across)">
                                      <p:cBhvr>
                                        <p:cTn id="157" dur="2000"/>
                                        <p:tgtEl>
                                          <p:spTgt spid="35"/>
                                        </p:tgtEl>
                                      </p:cBhvr>
                                    </p:animEffect>
                                    <p:set>
                                      <p:cBhvr>
                                        <p:cTn id="158" dur="1" fill="hold">
                                          <p:stCondLst>
                                            <p:cond delay="1999"/>
                                          </p:stCondLst>
                                        </p:cTn>
                                        <p:tgtEl>
                                          <p:spTgt spid="35"/>
                                        </p:tgtEl>
                                        <p:attrNameLst>
                                          <p:attrName>style.visibility</p:attrName>
                                        </p:attrNameLst>
                                      </p:cBhvr>
                                      <p:to>
                                        <p:strVal val="hidden"/>
                                      </p:to>
                                    </p:set>
                                  </p:childTnLst>
                                </p:cTn>
                              </p:par>
                            </p:childTnLst>
                          </p:cTn>
                        </p:par>
                      </p:childTnLst>
                    </p:cTn>
                  </p:par>
                  <p:par>
                    <p:cTn id="159" fill="hold" nodeType="clickPar">
                      <p:stCondLst>
                        <p:cond delay="indefinite"/>
                      </p:stCondLst>
                      <p:childTnLst>
                        <p:par>
                          <p:cTn id="160" fill="hold" nodeType="withGroup">
                            <p:stCondLst>
                              <p:cond delay="0"/>
                            </p:stCondLst>
                            <p:childTnLst>
                              <p:par>
                                <p:cTn id="161" presetID="1" presetClass="entr" presetSubtype="0" fill="hold" grpId="0" nodeType="clickEffect">
                                  <p:stCondLst>
                                    <p:cond delay="0"/>
                                  </p:stCondLst>
                                  <p:childTnLst>
                                    <p:set>
                                      <p:cBhvr>
                                        <p:cTn id="162" dur="1" fill="hold">
                                          <p:stCondLst>
                                            <p:cond delay="0"/>
                                          </p:stCondLst>
                                        </p:cTn>
                                        <p:tgtEl>
                                          <p:spTgt spid="48"/>
                                        </p:tgtEl>
                                        <p:attrNameLst>
                                          <p:attrName>style.visibility</p:attrName>
                                        </p:attrNameLst>
                                      </p:cBhvr>
                                      <p:to>
                                        <p:strVal val="visible"/>
                                      </p:to>
                                    </p:set>
                                  </p:childTnLst>
                                </p:cTn>
                              </p:par>
                            </p:childTnLst>
                          </p:cTn>
                        </p:par>
                      </p:childTnLst>
                    </p:cTn>
                  </p:par>
                  <p:par>
                    <p:cTn id="163" fill="hold" nodeType="clickPar">
                      <p:stCondLst>
                        <p:cond delay="indefinite"/>
                      </p:stCondLst>
                      <p:childTnLst>
                        <p:par>
                          <p:cTn id="164" fill="hold" nodeType="withGroup">
                            <p:stCondLst>
                              <p:cond delay="0"/>
                            </p:stCondLst>
                            <p:childTnLst>
                              <p:par>
                                <p:cTn id="165" presetID="1" presetClass="entr" presetSubtype="0" fill="hold" grpId="0" nodeType="clickEffect">
                                  <p:stCondLst>
                                    <p:cond delay="0"/>
                                  </p:stCondLst>
                                  <p:childTnLst>
                                    <p:set>
                                      <p:cBhvr>
                                        <p:cTn id="166" dur="1" fill="hold">
                                          <p:stCondLst>
                                            <p:cond delay="0"/>
                                          </p:stCondLst>
                                        </p:cTn>
                                        <p:tgtEl>
                                          <p:spTgt spid="49"/>
                                        </p:tgtEl>
                                        <p:attrNameLst>
                                          <p:attrName>style.visibility</p:attrName>
                                        </p:attrNameLst>
                                      </p:cBhvr>
                                      <p:to>
                                        <p:strVal val="visible"/>
                                      </p:to>
                                    </p:set>
                                  </p:childTnLst>
                                </p:cTn>
                              </p:par>
                            </p:childTnLst>
                          </p:cTn>
                        </p:par>
                      </p:childTnLst>
                    </p:cTn>
                  </p:par>
                  <p:par>
                    <p:cTn id="167" fill="hold" nodeType="clickPar">
                      <p:stCondLst>
                        <p:cond delay="indefinite"/>
                      </p:stCondLst>
                      <p:childTnLst>
                        <p:par>
                          <p:cTn id="168" fill="hold" nodeType="withGroup">
                            <p:stCondLst>
                              <p:cond delay="0"/>
                            </p:stCondLst>
                            <p:childTnLst>
                              <p:par>
                                <p:cTn id="169" presetID="1" presetClass="exit" presetSubtype="0" fill="hold" grpId="1" nodeType="clickEffect">
                                  <p:stCondLst>
                                    <p:cond delay="0"/>
                                  </p:stCondLst>
                                  <p:childTnLst>
                                    <p:set>
                                      <p:cBhvr>
                                        <p:cTn id="170" dur="1" fill="hold">
                                          <p:stCondLst>
                                            <p:cond delay="0"/>
                                          </p:stCondLst>
                                        </p:cTn>
                                        <p:tgtEl>
                                          <p:spTgt spid="49"/>
                                        </p:tgtEl>
                                        <p:attrNameLst>
                                          <p:attrName>style.visibility</p:attrName>
                                        </p:attrNameLst>
                                      </p:cBhvr>
                                      <p:to>
                                        <p:strVal val="hidden"/>
                                      </p:to>
                                    </p:set>
                                  </p:childTnLst>
                                </p:cTn>
                              </p:par>
                              <p:par>
                                <p:cTn id="171" presetID="1" presetClass="entr" presetSubtype="0" fill="hold" grpId="0" nodeType="withEffect">
                                  <p:stCondLst>
                                    <p:cond delay="0"/>
                                  </p:stCondLst>
                                  <p:childTnLst>
                                    <p:set>
                                      <p:cBhvr>
                                        <p:cTn id="172" dur="1" fill="hold">
                                          <p:stCondLst>
                                            <p:cond delay="0"/>
                                          </p:stCondLst>
                                        </p:cTn>
                                        <p:tgtEl>
                                          <p:spTgt spid="50"/>
                                        </p:tgtEl>
                                        <p:attrNameLst>
                                          <p:attrName>style.visibility</p:attrName>
                                        </p:attrNameLst>
                                      </p:cBhvr>
                                      <p:to>
                                        <p:strVal val="visible"/>
                                      </p:to>
                                    </p:set>
                                  </p:childTnLst>
                                </p:cTn>
                              </p:par>
                              <p:par>
                                <p:cTn id="173" presetID="1" presetClass="entr" presetSubtype="0" fill="hold" grpId="0" nodeType="withEffect">
                                  <p:stCondLst>
                                    <p:cond delay="0"/>
                                  </p:stCondLst>
                                  <p:childTnLst>
                                    <p:set>
                                      <p:cBhvr>
                                        <p:cTn id="174" dur="1" fill="hold">
                                          <p:stCondLst>
                                            <p:cond delay="0"/>
                                          </p:stCondLst>
                                        </p:cTn>
                                        <p:tgtEl>
                                          <p:spTgt spid="52"/>
                                        </p:tgtEl>
                                        <p:attrNameLst>
                                          <p:attrName>style.visibility</p:attrName>
                                        </p:attrNameLst>
                                      </p:cBhvr>
                                      <p:to>
                                        <p:strVal val="visible"/>
                                      </p:to>
                                    </p:set>
                                  </p:childTnLst>
                                </p:cTn>
                              </p:par>
                              <p:par>
                                <p:cTn id="175" presetID="1" presetClass="exit" presetSubtype="0" fill="hold" grpId="1" nodeType="withEffect">
                                  <p:stCondLst>
                                    <p:cond delay="0"/>
                                  </p:stCondLst>
                                  <p:childTnLst>
                                    <p:set>
                                      <p:cBhvr>
                                        <p:cTn id="176" dur="1" fill="hold">
                                          <p:stCondLst>
                                            <p:cond delay="0"/>
                                          </p:stCondLst>
                                        </p:cTn>
                                        <p:tgtEl>
                                          <p:spTgt spid="48"/>
                                        </p:tgtEl>
                                        <p:attrNameLst>
                                          <p:attrName>style.visibility</p:attrName>
                                        </p:attrNameLst>
                                      </p:cBhvr>
                                      <p:to>
                                        <p:strVal val="hidden"/>
                                      </p:to>
                                    </p:set>
                                  </p:childTnLst>
                                </p:cTn>
                              </p:par>
                            </p:childTnLst>
                          </p:cTn>
                        </p:par>
                      </p:childTnLst>
                    </p:cTn>
                  </p:par>
                  <p:par>
                    <p:cTn id="177" fill="hold" nodeType="clickPar">
                      <p:stCondLst>
                        <p:cond delay="indefinite"/>
                      </p:stCondLst>
                      <p:childTnLst>
                        <p:par>
                          <p:cTn id="178" fill="hold" nodeType="withGroup">
                            <p:stCondLst>
                              <p:cond delay="0"/>
                            </p:stCondLst>
                            <p:childTnLst>
                              <p:par>
                                <p:cTn id="179" presetID="1" presetClass="entr" presetSubtype="0" fill="hold" grpId="0" nodeType="clickEffect">
                                  <p:stCondLst>
                                    <p:cond delay="0"/>
                                  </p:stCondLst>
                                  <p:childTnLst>
                                    <p:set>
                                      <p:cBhvr>
                                        <p:cTn id="180" dur="1" fill="hold">
                                          <p:stCondLst>
                                            <p:cond delay="0"/>
                                          </p:stCondLst>
                                        </p:cTn>
                                        <p:tgtEl>
                                          <p:spTgt spid="53"/>
                                        </p:tgtEl>
                                        <p:attrNameLst>
                                          <p:attrName>style.visibility</p:attrName>
                                        </p:attrNameLst>
                                      </p:cBhvr>
                                      <p:to>
                                        <p:strVal val="visible"/>
                                      </p:to>
                                    </p:set>
                                  </p:childTnLst>
                                </p:cTn>
                              </p:par>
                            </p:childTnLst>
                          </p:cTn>
                        </p:par>
                      </p:childTnLst>
                    </p:cTn>
                  </p:par>
                  <p:par>
                    <p:cTn id="181" fill="hold" nodeType="clickPar">
                      <p:stCondLst>
                        <p:cond delay="indefinite"/>
                      </p:stCondLst>
                      <p:childTnLst>
                        <p:par>
                          <p:cTn id="182" fill="hold" nodeType="withGroup">
                            <p:stCondLst>
                              <p:cond delay="0"/>
                            </p:stCondLst>
                            <p:childTnLst>
                              <p:par>
                                <p:cTn id="183" presetID="1" presetClass="entr" presetSubtype="0" fill="hold" grpId="0" nodeType="clickEffect">
                                  <p:stCondLst>
                                    <p:cond delay="0"/>
                                  </p:stCondLst>
                                  <p:childTnLst>
                                    <p:set>
                                      <p:cBhvr>
                                        <p:cTn id="184" dur="1" fill="hold">
                                          <p:stCondLst>
                                            <p:cond delay="0"/>
                                          </p:stCondLst>
                                        </p:cTn>
                                        <p:tgtEl>
                                          <p:spTgt spid="51"/>
                                        </p:tgtEl>
                                        <p:attrNameLst>
                                          <p:attrName>style.visibility</p:attrName>
                                        </p:attrNameLst>
                                      </p:cBhvr>
                                      <p:to>
                                        <p:strVal val="visible"/>
                                      </p:to>
                                    </p:set>
                                  </p:childTnLst>
                                </p:cTn>
                              </p:par>
                            </p:childTnLst>
                          </p:cTn>
                        </p:par>
                      </p:childTnLst>
                    </p:cTn>
                  </p:par>
                  <p:par>
                    <p:cTn id="185" fill="hold" nodeType="clickPar">
                      <p:stCondLst>
                        <p:cond delay="indefinite"/>
                      </p:stCondLst>
                      <p:childTnLst>
                        <p:par>
                          <p:cTn id="186" fill="hold" nodeType="withGroup">
                            <p:stCondLst>
                              <p:cond delay="0"/>
                            </p:stCondLst>
                            <p:childTnLst>
                              <p:par>
                                <p:cTn id="187" presetID="0" presetClass="path" presetSubtype="0" accel="50000" decel="50000" fill="hold" grpId="1" nodeType="clickEffect">
                                  <p:stCondLst>
                                    <p:cond delay="0"/>
                                  </p:stCondLst>
                                  <p:childTnLst>
                                    <p:animMotion origin="layout" path="M 0.01354 0.00232 L 0.07899 0.0007 L 0.07413 0.22616 " pathEditMode="relative" ptsTypes="AAA">
                                      <p:cBhvr>
                                        <p:cTn id="188" dur="1000" fill="hold"/>
                                        <p:tgtEl>
                                          <p:spTgt spid="51"/>
                                        </p:tgtEl>
                                        <p:attrNameLst>
                                          <p:attrName>ppt_x</p:attrName>
                                          <p:attrName>ppt_y</p:attrName>
                                        </p:attrNameLst>
                                      </p:cBhvr>
                                    </p:animMotion>
                                  </p:childTnLst>
                                </p:cTn>
                              </p:par>
                              <p:par>
                                <p:cTn id="189" presetID="1" presetClass="exit" presetSubtype="0" fill="hold" grpId="1" nodeType="withEffect">
                                  <p:stCondLst>
                                    <p:cond delay="0"/>
                                  </p:stCondLst>
                                  <p:childTnLst>
                                    <p:set>
                                      <p:cBhvr>
                                        <p:cTn id="190" dur="1" fill="hold">
                                          <p:stCondLst>
                                            <p:cond delay="0"/>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5" grpId="1"/>
      <p:bldP spid="16" grpId="0" animBg="1"/>
      <p:bldP spid="17" grpId="0"/>
      <p:bldP spid="18" grpId="0"/>
      <p:bldP spid="26" grpId="0" animBg="1"/>
      <p:bldP spid="27" grpId="0" animBg="1"/>
      <p:bldP spid="28" grpId="0" animBg="1"/>
      <p:bldP spid="29" grpId="0"/>
      <p:bldP spid="29" grpId="1"/>
      <p:bldP spid="30" grpId="0"/>
      <p:bldP spid="30" grpId="1"/>
      <p:bldP spid="31" grpId="0" animBg="1"/>
      <p:bldP spid="32" grpId="0" animBg="1"/>
      <p:bldP spid="33" grpId="0"/>
      <p:bldP spid="34" grpId="0" animBg="1"/>
      <p:bldP spid="34" grpId="1" animBg="1"/>
      <p:bldP spid="35" grpId="0" animBg="1"/>
      <p:bldP spid="35" grpId="1" animBg="1"/>
      <p:bldP spid="36" grpId="0" animBg="1"/>
      <p:bldP spid="36" grpId="1" animBg="1"/>
      <p:bldP spid="36" grpId="2" animBg="1"/>
      <p:bldP spid="37" grpId="0"/>
      <p:bldP spid="37" grpId="1"/>
      <p:bldP spid="38" grpId="0"/>
      <p:bldP spid="38" grpId="1"/>
      <p:bldP spid="39" grpId="0"/>
      <p:bldP spid="39" grpId="1"/>
      <p:bldP spid="40" grpId="0"/>
      <p:bldP spid="40" grpId="1"/>
      <p:bldP spid="41" grpId="0" animBg="1"/>
      <p:bldP spid="41" grpId="1" animBg="1"/>
      <p:bldP spid="41" grpId="2" animBg="1"/>
      <p:bldP spid="42" grpId="0"/>
      <p:bldP spid="42" grpId="1"/>
      <p:bldP spid="43" grpId="0" animBg="1"/>
      <p:bldP spid="43" grpId="1" animBg="1"/>
      <p:bldP spid="43" grpId="2" animBg="1"/>
      <p:bldP spid="44" grpId="0"/>
      <p:bldP spid="44" grpId="1"/>
      <p:bldP spid="45" grpId="0"/>
      <p:bldP spid="46" grpId="0"/>
      <p:bldP spid="46" grpId="1"/>
      <p:bldP spid="47" grpId="0"/>
      <p:bldP spid="47" grpId="1"/>
      <p:bldP spid="48" grpId="0"/>
      <p:bldP spid="48" grpId="1"/>
      <p:bldP spid="49" grpId="0" animBg="1"/>
      <p:bldP spid="49" grpId="1" animBg="1"/>
      <p:bldP spid="50" grpId="0" animBg="1"/>
      <p:bldP spid="51" grpId="0" animBg="1"/>
      <p:bldP spid="51" grpId="1" animBg="1"/>
      <p:bldP spid="52" grpId="0"/>
      <p:bldP spid="53" grpId="0"/>
      <p:bldP spid="54" grpId="0"/>
      <p:bldP spid="54" grpId="1"/>
      <p:bldP spid="5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DRAM Burst</a:t>
            </a:r>
          </a:p>
        </p:txBody>
      </p:sp>
      <p:sp>
        <p:nvSpPr>
          <p:cNvPr id="4" name="Content Placeholder 3"/>
          <p:cNvSpPr>
            <a:spLocks noGrp="1"/>
          </p:cNvSpPr>
          <p:nvPr>
            <p:ph idx="1"/>
          </p:nvPr>
        </p:nvSpPr>
        <p:spPr/>
        <p:txBody>
          <a:bodyPr/>
          <a:lstStyle/>
          <a:p>
            <a:r>
              <a:rPr lang="en-US" dirty="0">
                <a:solidFill>
                  <a:srgbClr val="FF0000"/>
                </a:solidFill>
              </a:rPr>
              <a:t>Accessing data in different bursts (rows)</a:t>
            </a:r>
          </a:p>
          <a:p>
            <a:pPr lvl="1"/>
            <a:r>
              <a:rPr lang="en-US" dirty="0"/>
              <a:t>Need to access the array again</a:t>
            </a:r>
          </a:p>
          <a:p>
            <a:endParaRPr lang="en-US" dirty="0"/>
          </a:p>
          <a:p>
            <a:endParaRPr lang="en-US" dirty="0"/>
          </a:p>
          <a:p>
            <a:endParaRPr lang="en-US" dirty="0"/>
          </a:p>
          <a:p>
            <a:r>
              <a:rPr lang="en-US" dirty="0">
                <a:solidFill>
                  <a:srgbClr val="00B050"/>
                </a:solidFill>
              </a:rPr>
              <a:t>Accessing data in the same burst (row)</a:t>
            </a:r>
          </a:p>
          <a:p>
            <a:pPr lvl="1"/>
            <a:r>
              <a:rPr lang="en-US" dirty="0"/>
              <a:t>No need to access the array again, just the multiplexer</a:t>
            </a:r>
          </a:p>
          <a:p>
            <a:endParaRPr lang="en-US" dirty="0"/>
          </a:p>
          <a:p>
            <a:endParaRPr lang="en-US" dirty="0"/>
          </a:p>
          <a:p>
            <a:endParaRPr lang="en-US" dirty="0"/>
          </a:p>
          <a:p>
            <a:r>
              <a:rPr lang="en-US" dirty="0"/>
              <a:t>Accessing data in the same burst is faster than accessing data in different bursts</a:t>
            </a:r>
          </a:p>
        </p:txBody>
      </p:sp>
      <p:grpSp>
        <p:nvGrpSpPr>
          <p:cNvPr id="14" name="Group 13"/>
          <p:cNvGrpSpPr/>
          <p:nvPr/>
        </p:nvGrpSpPr>
        <p:grpSpPr>
          <a:xfrm>
            <a:off x="2594635" y="2275230"/>
            <a:ext cx="5638800" cy="228600"/>
            <a:chOff x="1897952" y="4197404"/>
            <a:chExt cx="5638800" cy="228600"/>
          </a:xfrm>
        </p:grpSpPr>
        <p:sp>
          <p:nvSpPr>
            <p:cNvPr id="5" name="Rectangle 23"/>
            <p:cNvSpPr>
              <a:spLocks noChangeArrowheads="1"/>
            </p:cNvSpPr>
            <p:nvPr/>
          </p:nvSpPr>
          <p:spPr bwMode="auto">
            <a:xfrm>
              <a:off x="1897952" y="4197404"/>
              <a:ext cx="2514600" cy="228600"/>
            </a:xfrm>
            <a:prstGeom prst="rect">
              <a:avLst/>
            </a:prstGeom>
            <a:solidFill>
              <a:schemeClr val="accent2">
                <a:lumMod val="60000"/>
                <a:lumOff val="40000"/>
              </a:schemeClr>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Rectangle 24"/>
            <p:cNvSpPr>
              <a:spLocks noChangeArrowheads="1"/>
            </p:cNvSpPr>
            <p:nvPr/>
          </p:nvSpPr>
          <p:spPr bwMode="auto">
            <a:xfrm>
              <a:off x="4412552" y="4197404"/>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Rectangle 26"/>
            <p:cNvSpPr>
              <a:spLocks noChangeArrowheads="1"/>
            </p:cNvSpPr>
            <p:nvPr/>
          </p:nvSpPr>
          <p:spPr bwMode="auto">
            <a:xfrm>
              <a:off x="4717352" y="4197404"/>
              <a:ext cx="2514600" cy="228600"/>
            </a:xfrm>
            <a:prstGeom prst="rect">
              <a:avLst/>
            </a:prstGeom>
            <a:solidFill>
              <a:schemeClr val="accent2">
                <a:lumMod val="60000"/>
                <a:lumOff val="40000"/>
              </a:schemeClr>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Rectangle 28"/>
            <p:cNvSpPr>
              <a:spLocks noChangeArrowheads="1"/>
            </p:cNvSpPr>
            <p:nvPr/>
          </p:nvSpPr>
          <p:spPr bwMode="auto">
            <a:xfrm>
              <a:off x="7231952" y="4197404"/>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5" name="Group 14"/>
          <p:cNvGrpSpPr/>
          <p:nvPr/>
        </p:nvGrpSpPr>
        <p:grpSpPr>
          <a:xfrm>
            <a:off x="2594635" y="4435470"/>
            <a:ext cx="3124200" cy="228600"/>
            <a:chOff x="1897952" y="5617668"/>
            <a:chExt cx="3124200" cy="228600"/>
          </a:xfrm>
        </p:grpSpPr>
        <p:sp>
          <p:nvSpPr>
            <p:cNvPr id="9" name="Rectangle 29"/>
            <p:cNvSpPr>
              <a:spLocks noChangeArrowheads="1"/>
            </p:cNvSpPr>
            <p:nvPr/>
          </p:nvSpPr>
          <p:spPr bwMode="auto">
            <a:xfrm>
              <a:off x="1897952" y="5617668"/>
              <a:ext cx="2514600" cy="228600"/>
            </a:xfrm>
            <a:prstGeom prst="rect">
              <a:avLst/>
            </a:prstGeom>
            <a:solidFill>
              <a:schemeClr val="accent2">
                <a:lumMod val="60000"/>
                <a:lumOff val="40000"/>
              </a:schemeClr>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Rectangle 30"/>
            <p:cNvSpPr>
              <a:spLocks noChangeArrowheads="1"/>
            </p:cNvSpPr>
            <p:nvPr/>
          </p:nvSpPr>
          <p:spPr bwMode="auto">
            <a:xfrm>
              <a:off x="4412552" y="5617668"/>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Rectangle 31"/>
            <p:cNvSpPr>
              <a:spLocks noChangeArrowheads="1"/>
            </p:cNvSpPr>
            <p:nvPr/>
          </p:nvSpPr>
          <p:spPr bwMode="auto">
            <a:xfrm>
              <a:off x="4717352" y="5617668"/>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6" name="TextBox 15"/>
          <p:cNvSpPr txBox="1"/>
          <p:nvPr/>
        </p:nvSpPr>
        <p:spPr>
          <a:xfrm>
            <a:off x="1539538" y="2204864"/>
            <a:ext cx="1055097"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Timeline:</a:t>
            </a:r>
          </a:p>
        </p:txBody>
      </p:sp>
      <p:sp>
        <p:nvSpPr>
          <p:cNvPr id="17" name="TextBox 16"/>
          <p:cNvSpPr txBox="1"/>
          <p:nvPr/>
        </p:nvSpPr>
        <p:spPr>
          <a:xfrm>
            <a:off x="1539538" y="4365104"/>
            <a:ext cx="1055097"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Timeline:</a:t>
            </a:r>
          </a:p>
        </p:txBody>
      </p:sp>
      <p:sp>
        <p:nvSpPr>
          <p:cNvPr id="18" name="TextBox 610">
            <a:extLst>
              <a:ext uri="{FF2B5EF4-FFF2-40B4-BE49-F238E27FC236}">
                <a16:creationId xmlns:a16="http://schemas.microsoft.com/office/drawing/2014/main" id="{A9E40FB5-EB21-4747-B827-DAC54C86D562}"/>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19" name="Slide Number Placeholder 3">
            <a:extLst>
              <a:ext uri="{FF2B5EF4-FFF2-40B4-BE49-F238E27FC236}">
                <a16:creationId xmlns:a16="http://schemas.microsoft.com/office/drawing/2014/main" id="{6EEFC89B-4973-9B47-854E-0882912155AA}"/>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732C247-D2EF-E549-AC01-40D30E25CF17}"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600" b="0" i="0" u="none" strike="noStrike" kern="1200" cap="none" spc="0" normalizeH="0" baseline="0" noProof="0" dirty="0">
              <a:ln>
                <a:noFill/>
              </a:ln>
              <a:solidFill>
                <a:srgbClr val="000000"/>
              </a:solidFill>
              <a:effectLst/>
              <a:uLnTx/>
              <a:uFillTx/>
              <a:latin typeface="Garamond" charset="0"/>
              <a:ea typeface="ＭＳ Ｐゴシック" charset="0"/>
              <a:cs typeface="Arial" charset="0"/>
            </a:endParaRPr>
          </a:p>
        </p:txBody>
      </p:sp>
    </p:spTree>
    <p:extLst>
      <p:ext uri="{BB962C8B-B14F-4D97-AF65-F5344CB8AC3E}">
        <p14:creationId xmlns:p14="http://schemas.microsoft.com/office/powerpoint/2010/main" val="1550597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16" grpId="0" uiExpand="1"/>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2"/>
          <p:cNvSpPr>
            <a:spLocks noGrp="1"/>
          </p:cNvSpPr>
          <p:nvPr>
            <p:ph idx="1"/>
          </p:nvPr>
        </p:nvSpPr>
        <p:spPr>
          <a:xfrm>
            <a:off x="251520" y="908720"/>
            <a:ext cx="8568952" cy="5472608"/>
          </a:xfrm>
        </p:spPr>
        <p:txBody>
          <a:bodyPr/>
          <a:lstStyle/>
          <a:p>
            <a:r>
              <a:rPr lang="en-US" dirty="0">
                <a:cs typeface="Verdana"/>
              </a:rPr>
              <a:t>CPU threads and GPU kernels</a:t>
            </a:r>
          </a:p>
          <a:p>
            <a:pPr lvl="1"/>
            <a:r>
              <a:rPr lang="en-US" dirty="0">
                <a:solidFill>
                  <a:srgbClr val="0000FF"/>
                </a:solidFill>
                <a:cs typeface="Verdana"/>
              </a:rPr>
              <a:t>Sequential or modestly parallel</a:t>
            </a:r>
            <a:r>
              <a:rPr lang="en-US" dirty="0">
                <a:cs typeface="Verdana"/>
              </a:rPr>
              <a:t> sections on CPU</a:t>
            </a:r>
          </a:p>
          <a:p>
            <a:pPr lvl="1"/>
            <a:r>
              <a:rPr lang="en-US" dirty="0">
                <a:solidFill>
                  <a:srgbClr val="0000FF"/>
                </a:solidFill>
                <a:cs typeface="Verdana"/>
              </a:rPr>
              <a:t>Massively parallel</a:t>
            </a:r>
            <a:r>
              <a:rPr lang="en-US" dirty="0">
                <a:cs typeface="Verdana"/>
              </a:rPr>
              <a:t> sections on GPU</a:t>
            </a:r>
          </a:p>
        </p:txBody>
      </p:sp>
      <p:sp>
        <p:nvSpPr>
          <p:cNvPr id="11" name="Text Box 4"/>
          <p:cNvSpPr txBox="1">
            <a:spLocks noChangeArrowheads="1"/>
          </p:cNvSpPr>
          <p:nvPr/>
        </p:nvSpPr>
        <p:spPr bwMode="auto">
          <a:xfrm>
            <a:off x="1346200" y="2573285"/>
            <a:ext cx="2262188" cy="3099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lnSpc>
                <a:spcPct val="85000"/>
              </a:lnSpc>
              <a:spcBef>
                <a:spcPts val="225"/>
              </a:spcBef>
              <a:buClr>
                <a:srgbClr val="3333CC"/>
              </a:buClr>
              <a:buSzPct val="100000"/>
              <a:buFont typeface="Arial" charset="0"/>
              <a:buNone/>
            </a:pPr>
            <a:r>
              <a:rPr lang="en-US" sz="1600" b="1" dirty="0">
                <a:solidFill>
                  <a:srgbClr val="3333CC"/>
                </a:solidFill>
                <a:latin typeface="Arial" charset="0"/>
                <a:ea typeface="ＭＳ Ｐゴシック" charset="0"/>
                <a:cs typeface="ＭＳ Ｐゴシック" charset="0"/>
              </a:rPr>
              <a:t>Serial Code (host)</a:t>
            </a:r>
          </a:p>
        </p:txBody>
      </p:sp>
      <p:grpSp>
        <p:nvGrpSpPr>
          <p:cNvPr id="12" name="Group 5"/>
          <p:cNvGrpSpPr>
            <a:grpSpLocks/>
          </p:cNvGrpSpPr>
          <p:nvPr/>
        </p:nvGrpSpPr>
        <p:grpSpPr bwMode="auto">
          <a:xfrm>
            <a:off x="4471988" y="3279068"/>
            <a:ext cx="3927474" cy="835026"/>
            <a:chOff x="2817" y="2296"/>
            <a:chExt cx="2474" cy="526"/>
          </a:xfrm>
        </p:grpSpPr>
        <p:sp>
          <p:nvSpPr>
            <p:cNvPr id="13" name="Rectangle 6"/>
            <p:cNvSpPr>
              <a:spLocks noChangeArrowheads="1"/>
            </p:cNvSpPr>
            <p:nvPr/>
          </p:nvSpPr>
          <p:spPr bwMode="auto">
            <a:xfrm>
              <a:off x="2817" y="2296"/>
              <a:ext cx="2474" cy="526"/>
            </a:xfrm>
            <a:prstGeom prst="rect">
              <a:avLst/>
            </a:prstGeom>
            <a:noFill/>
            <a:ln w="2844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4" name="Text Box 7"/>
            <p:cNvSpPr txBox="1">
              <a:spLocks noChangeArrowheads="1"/>
            </p:cNvSpPr>
            <p:nvPr/>
          </p:nvSpPr>
          <p:spPr bwMode="auto">
            <a:xfrm>
              <a:off x="4431" y="2498"/>
              <a:ext cx="316" cy="2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buClr>
                  <a:srgbClr val="000000"/>
                </a:buClr>
                <a:buSzPct val="100000"/>
                <a:buFont typeface="Arial" charset="0"/>
                <a:buNone/>
              </a:pPr>
              <a:r>
                <a:rPr lang="en-US" b="1">
                  <a:solidFill>
                    <a:srgbClr val="000000"/>
                  </a:solidFill>
                  <a:latin typeface="Arial" charset="0"/>
                  <a:ea typeface="ＭＳ Ｐゴシック" charset="0"/>
                  <a:cs typeface="ＭＳ Ｐゴシック" charset="0"/>
                </a:rPr>
                <a:t>. . .</a:t>
              </a:r>
            </a:p>
          </p:txBody>
        </p:sp>
        <p:grpSp>
          <p:nvGrpSpPr>
            <p:cNvPr id="15" name="Group 8"/>
            <p:cNvGrpSpPr>
              <a:grpSpLocks/>
            </p:cNvGrpSpPr>
            <p:nvPr/>
          </p:nvGrpSpPr>
          <p:grpSpPr bwMode="auto">
            <a:xfrm>
              <a:off x="2872" y="2339"/>
              <a:ext cx="489" cy="440"/>
              <a:chOff x="2872" y="2339"/>
              <a:chExt cx="489" cy="440"/>
            </a:xfrm>
          </p:grpSpPr>
          <p:sp>
            <p:nvSpPr>
              <p:cNvPr id="58" name="Text Box 9"/>
              <p:cNvSpPr txBox="1">
                <a:spLocks noChangeArrowheads="1"/>
              </p:cNvSpPr>
              <p:nvPr/>
            </p:nvSpPr>
            <p:spPr bwMode="auto">
              <a:xfrm>
                <a:off x="2872" y="233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59" name="Group 10"/>
              <p:cNvGrpSpPr>
                <a:grpSpLocks/>
              </p:cNvGrpSpPr>
              <p:nvPr/>
            </p:nvGrpSpPr>
            <p:grpSpPr bwMode="auto">
              <a:xfrm>
                <a:off x="2920" y="2393"/>
                <a:ext cx="392" cy="332"/>
                <a:chOff x="2920" y="2393"/>
                <a:chExt cx="392" cy="332"/>
              </a:xfrm>
            </p:grpSpPr>
            <p:sp>
              <p:nvSpPr>
                <p:cNvPr id="60" name="Freeform 11"/>
                <p:cNvSpPr>
                  <a:spLocks/>
                </p:cNvSpPr>
                <p:nvPr/>
              </p:nvSpPr>
              <p:spPr bwMode="auto">
                <a:xfrm>
                  <a:off x="292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1" name="Freeform 12"/>
                <p:cNvSpPr>
                  <a:spLocks/>
                </p:cNvSpPr>
                <p:nvPr/>
              </p:nvSpPr>
              <p:spPr bwMode="auto">
                <a:xfrm>
                  <a:off x="2955"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2" name="Freeform 13"/>
                <p:cNvSpPr>
                  <a:spLocks/>
                </p:cNvSpPr>
                <p:nvPr/>
              </p:nvSpPr>
              <p:spPr bwMode="auto">
                <a:xfrm>
                  <a:off x="2986"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3" name="Freeform 14"/>
                <p:cNvSpPr>
                  <a:spLocks/>
                </p:cNvSpPr>
                <p:nvPr/>
              </p:nvSpPr>
              <p:spPr bwMode="auto">
                <a:xfrm>
                  <a:off x="301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4" name="Freeform 15"/>
                <p:cNvSpPr>
                  <a:spLocks/>
                </p:cNvSpPr>
                <p:nvPr/>
              </p:nvSpPr>
              <p:spPr bwMode="auto">
                <a:xfrm>
                  <a:off x="305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5" name="Freeform 16"/>
                <p:cNvSpPr>
                  <a:spLocks/>
                </p:cNvSpPr>
                <p:nvPr/>
              </p:nvSpPr>
              <p:spPr bwMode="auto">
                <a:xfrm>
                  <a:off x="3083"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6" name="Freeform 17"/>
                <p:cNvSpPr>
                  <a:spLocks/>
                </p:cNvSpPr>
                <p:nvPr/>
              </p:nvSpPr>
              <p:spPr bwMode="auto">
                <a:xfrm>
                  <a:off x="311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7" name="Freeform 18"/>
                <p:cNvSpPr>
                  <a:spLocks/>
                </p:cNvSpPr>
                <p:nvPr/>
              </p:nvSpPr>
              <p:spPr bwMode="auto">
                <a:xfrm>
                  <a:off x="314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8" name="Freeform 19"/>
                <p:cNvSpPr>
                  <a:spLocks/>
                </p:cNvSpPr>
                <p:nvPr/>
              </p:nvSpPr>
              <p:spPr bwMode="auto">
                <a:xfrm>
                  <a:off x="317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9" name="Freeform 20"/>
                <p:cNvSpPr>
                  <a:spLocks/>
                </p:cNvSpPr>
                <p:nvPr/>
              </p:nvSpPr>
              <p:spPr bwMode="auto">
                <a:xfrm>
                  <a:off x="321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70" name="Freeform 21"/>
                <p:cNvSpPr>
                  <a:spLocks/>
                </p:cNvSpPr>
                <p:nvPr/>
              </p:nvSpPr>
              <p:spPr bwMode="auto">
                <a:xfrm>
                  <a:off x="324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16" name="Group 22"/>
            <p:cNvGrpSpPr>
              <a:grpSpLocks/>
            </p:cNvGrpSpPr>
            <p:nvPr/>
          </p:nvGrpSpPr>
          <p:grpSpPr bwMode="auto">
            <a:xfrm>
              <a:off x="3406" y="2339"/>
              <a:ext cx="489" cy="440"/>
              <a:chOff x="3406" y="2339"/>
              <a:chExt cx="489" cy="440"/>
            </a:xfrm>
          </p:grpSpPr>
          <p:sp>
            <p:nvSpPr>
              <p:cNvPr id="45" name="Text Box 23"/>
              <p:cNvSpPr txBox="1">
                <a:spLocks noChangeArrowheads="1"/>
              </p:cNvSpPr>
              <p:nvPr/>
            </p:nvSpPr>
            <p:spPr bwMode="auto">
              <a:xfrm>
                <a:off x="3406" y="233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46" name="Group 24"/>
              <p:cNvGrpSpPr>
                <a:grpSpLocks/>
              </p:cNvGrpSpPr>
              <p:nvPr/>
            </p:nvGrpSpPr>
            <p:grpSpPr bwMode="auto">
              <a:xfrm>
                <a:off x="3454" y="2393"/>
                <a:ext cx="392" cy="332"/>
                <a:chOff x="3454" y="2393"/>
                <a:chExt cx="392" cy="332"/>
              </a:xfrm>
            </p:grpSpPr>
            <p:sp>
              <p:nvSpPr>
                <p:cNvPr id="47" name="Freeform 25"/>
                <p:cNvSpPr>
                  <a:spLocks/>
                </p:cNvSpPr>
                <p:nvPr/>
              </p:nvSpPr>
              <p:spPr bwMode="auto">
                <a:xfrm>
                  <a:off x="3454"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8" name="Freeform 26"/>
                <p:cNvSpPr>
                  <a:spLocks/>
                </p:cNvSpPr>
                <p:nvPr/>
              </p:nvSpPr>
              <p:spPr bwMode="auto">
                <a:xfrm>
                  <a:off x="348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9" name="Freeform 27"/>
                <p:cNvSpPr>
                  <a:spLocks/>
                </p:cNvSpPr>
                <p:nvPr/>
              </p:nvSpPr>
              <p:spPr bwMode="auto">
                <a:xfrm>
                  <a:off x="352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0" name="Freeform 28"/>
                <p:cNvSpPr>
                  <a:spLocks/>
                </p:cNvSpPr>
                <p:nvPr/>
              </p:nvSpPr>
              <p:spPr bwMode="auto">
                <a:xfrm>
                  <a:off x="3553"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1" name="Freeform 29"/>
                <p:cNvSpPr>
                  <a:spLocks/>
                </p:cNvSpPr>
                <p:nvPr/>
              </p:nvSpPr>
              <p:spPr bwMode="auto">
                <a:xfrm>
                  <a:off x="35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2" name="Freeform 30"/>
                <p:cNvSpPr>
                  <a:spLocks/>
                </p:cNvSpPr>
                <p:nvPr/>
              </p:nvSpPr>
              <p:spPr bwMode="auto">
                <a:xfrm>
                  <a:off x="3617"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3" name="Freeform 31"/>
                <p:cNvSpPr>
                  <a:spLocks/>
                </p:cNvSpPr>
                <p:nvPr/>
              </p:nvSpPr>
              <p:spPr bwMode="auto">
                <a:xfrm>
                  <a:off x="364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4" name="Freeform 32"/>
                <p:cNvSpPr>
                  <a:spLocks/>
                </p:cNvSpPr>
                <p:nvPr/>
              </p:nvSpPr>
              <p:spPr bwMode="auto">
                <a:xfrm>
                  <a:off x="368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5" name="Freeform 33"/>
                <p:cNvSpPr>
                  <a:spLocks/>
                </p:cNvSpPr>
                <p:nvPr/>
              </p:nvSpPr>
              <p:spPr bwMode="auto">
                <a:xfrm>
                  <a:off x="371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6" name="Freeform 34"/>
                <p:cNvSpPr>
                  <a:spLocks/>
                </p:cNvSpPr>
                <p:nvPr/>
              </p:nvSpPr>
              <p:spPr bwMode="auto">
                <a:xfrm>
                  <a:off x="374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7" name="Freeform 35"/>
                <p:cNvSpPr>
                  <a:spLocks/>
                </p:cNvSpPr>
                <p:nvPr/>
              </p:nvSpPr>
              <p:spPr bwMode="auto">
                <a:xfrm>
                  <a:off x="377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17" name="Group 36"/>
            <p:cNvGrpSpPr>
              <a:grpSpLocks/>
            </p:cNvGrpSpPr>
            <p:nvPr/>
          </p:nvGrpSpPr>
          <p:grpSpPr bwMode="auto">
            <a:xfrm>
              <a:off x="4746" y="2339"/>
              <a:ext cx="489" cy="440"/>
              <a:chOff x="4746" y="2339"/>
              <a:chExt cx="489" cy="440"/>
            </a:xfrm>
          </p:grpSpPr>
          <p:sp>
            <p:nvSpPr>
              <p:cNvPr id="32" name="Text Box 37"/>
              <p:cNvSpPr txBox="1">
                <a:spLocks noChangeArrowheads="1"/>
              </p:cNvSpPr>
              <p:nvPr/>
            </p:nvSpPr>
            <p:spPr bwMode="auto">
              <a:xfrm>
                <a:off x="4746" y="233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33" name="Group 38"/>
              <p:cNvGrpSpPr>
                <a:grpSpLocks/>
              </p:cNvGrpSpPr>
              <p:nvPr/>
            </p:nvGrpSpPr>
            <p:grpSpPr bwMode="auto">
              <a:xfrm>
                <a:off x="4794" y="2393"/>
                <a:ext cx="392" cy="332"/>
                <a:chOff x="4794" y="2393"/>
                <a:chExt cx="392" cy="332"/>
              </a:xfrm>
            </p:grpSpPr>
            <p:sp>
              <p:nvSpPr>
                <p:cNvPr id="34" name="Freeform 39"/>
                <p:cNvSpPr>
                  <a:spLocks/>
                </p:cNvSpPr>
                <p:nvPr/>
              </p:nvSpPr>
              <p:spPr bwMode="auto">
                <a:xfrm>
                  <a:off x="4794"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5" name="Freeform 40"/>
                <p:cNvSpPr>
                  <a:spLocks/>
                </p:cNvSpPr>
                <p:nvPr/>
              </p:nvSpPr>
              <p:spPr bwMode="auto">
                <a:xfrm>
                  <a:off x="482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6" name="Freeform 41"/>
                <p:cNvSpPr>
                  <a:spLocks/>
                </p:cNvSpPr>
                <p:nvPr/>
              </p:nvSpPr>
              <p:spPr bwMode="auto">
                <a:xfrm>
                  <a:off x="486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7" name="Freeform 42"/>
                <p:cNvSpPr>
                  <a:spLocks/>
                </p:cNvSpPr>
                <p:nvPr/>
              </p:nvSpPr>
              <p:spPr bwMode="auto">
                <a:xfrm>
                  <a:off x="4893"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8" name="Freeform 43"/>
                <p:cNvSpPr>
                  <a:spLocks/>
                </p:cNvSpPr>
                <p:nvPr/>
              </p:nvSpPr>
              <p:spPr bwMode="auto">
                <a:xfrm>
                  <a:off x="492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9" name="Freeform 44"/>
                <p:cNvSpPr>
                  <a:spLocks/>
                </p:cNvSpPr>
                <p:nvPr/>
              </p:nvSpPr>
              <p:spPr bwMode="auto">
                <a:xfrm>
                  <a:off x="4957"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0" name="Freeform 45"/>
                <p:cNvSpPr>
                  <a:spLocks/>
                </p:cNvSpPr>
                <p:nvPr/>
              </p:nvSpPr>
              <p:spPr bwMode="auto">
                <a:xfrm>
                  <a:off x="498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1" name="Freeform 46"/>
                <p:cNvSpPr>
                  <a:spLocks/>
                </p:cNvSpPr>
                <p:nvPr/>
              </p:nvSpPr>
              <p:spPr bwMode="auto">
                <a:xfrm>
                  <a:off x="502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2" name="Freeform 47"/>
                <p:cNvSpPr>
                  <a:spLocks/>
                </p:cNvSpPr>
                <p:nvPr/>
              </p:nvSpPr>
              <p:spPr bwMode="auto">
                <a:xfrm>
                  <a:off x="505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3" name="Freeform 48"/>
                <p:cNvSpPr>
                  <a:spLocks/>
                </p:cNvSpPr>
                <p:nvPr/>
              </p:nvSpPr>
              <p:spPr bwMode="auto">
                <a:xfrm>
                  <a:off x="50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4" name="Freeform 49"/>
                <p:cNvSpPr>
                  <a:spLocks/>
                </p:cNvSpPr>
                <p:nvPr/>
              </p:nvSpPr>
              <p:spPr bwMode="auto">
                <a:xfrm>
                  <a:off x="511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18" name="Group 50"/>
            <p:cNvGrpSpPr>
              <a:grpSpLocks/>
            </p:cNvGrpSpPr>
            <p:nvPr/>
          </p:nvGrpSpPr>
          <p:grpSpPr bwMode="auto">
            <a:xfrm>
              <a:off x="3942" y="2339"/>
              <a:ext cx="488" cy="440"/>
              <a:chOff x="3942" y="2339"/>
              <a:chExt cx="488" cy="440"/>
            </a:xfrm>
          </p:grpSpPr>
          <p:sp>
            <p:nvSpPr>
              <p:cNvPr id="19" name="Text Box 51"/>
              <p:cNvSpPr txBox="1">
                <a:spLocks noChangeArrowheads="1"/>
              </p:cNvSpPr>
              <p:nvPr/>
            </p:nvSpPr>
            <p:spPr bwMode="auto">
              <a:xfrm>
                <a:off x="3942" y="2339"/>
                <a:ext cx="489"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20" name="Group 52"/>
              <p:cNvGrpSpPr>
                <a:grpSpLocks/>
              </p:cNvGrpSpPr>
              <p:nvPr/>
            </p:nvGrpSpPr>
            <p:grpSpPr bwMode="auto">
              <a:xfrm>
                <a:off x="3990" y="2393"/>
                <a:ext cx="391" cy="332"/>
                <a:chOff x="3990" y="2393"/>
                <a:chExt cx="391" cy="332"/>
              </a:xfrm>
            </p:grpSpPr>
            <p:sp>
              <p:nvSpPr>
                <p:cNvPr id="21" name="Freeform 53"/>
                <p:cNvSpPr>
                  <a:spLocks/>
                </p:cNvSpPr>
                <p:nvPr/>
              </p:nvSpPr>
              <p:spPr bwMode="auto">
                <a:xfrm>
                  <a:off x="399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2" name="Freeform 54"/>
                <p:cNvSpPr>
                  <a:spLocks/>
                </p:cNvSpPr>
                <p:nvPr/>
              </p:nvSpPr>
              <p:spPr bwMode="auto">
                <a:xfrm>
                  <a:off x="4025"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3" name="Freeform 55"/>
                <p:cNvSpPr>
                  <a:spLocks/>
                </p:cNvSpPr>
                <p:nvPr/>
              </p:nvSpPr>
              <p:spPr bwMode="auto">
                <a:xfrm>
                  <a:off x="405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4" name="Freeform 56"/>
                <p:cNvSpPr>
                  <a:spLocks/>
                </p:cNvSpPr>
                <p:nvPr/>
              </p:nvSpPr>
              <p:spPr bwMode="auto">
                <a:xfrm>
                  <a:off x="408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5" name="Freeform 57"/>
                <p:cNvSpPr>
                  <a:spLocks/>
                </p:cNvSpPr>
                <p:nvPr/>
              </p:nvSpPr>
              <p:spPr bwMode="auto">
                <a:xfrm>
                  <a:off x="412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6" name="Freeform 58"/>
                <p:cNvSpPr>
                  <a:spLocks/>
                </p:cNvSpPr>
                <p:nvPr/>
              </p:nvSpPr>
              <p:spPr bwMode="auto">
                <a:xfrm>
                  <a:off x="415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7" name="Freeform 59"/>
                <p:cNvSpPr>
                  <a:spLocks/>
                </p:cNvSpPr>
                <p:nvPr/>
              </p:nvSpPr>
              <p:spPr bwMode="auto">
                <a:xfrm>
                  <a:off x="41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8" name="Freeform 60"/>
                <p:cNvSpPr>
                  <a:spLocks/>
                </p:cNvSpPr>
                <p:nvPr/>
              </p:nvSpPr>
              <p:spPr bwMode="auto">
                <a:xfrm>
                  <a:off x="421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9" name="Freeform 61"/>
                <p:cNvSpPr>
                  <a:spLocks/>
                </p:cNvSpPr>
                <p:nvPr/>
              </p:nvSpPr>
              <p:spPr bwMode="auto">
                <a:xfrm>
                  <a:off x="424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0" name="Freeform 62"/>
                <p:cNvSpPr>
                  <a:spLocks/>
                </p:cNvSpPr>
                <p:nvPr/>
              </p:nvSpPr>
              <p:spPr bwMode="auto">
                <a:xfrm>
                  <a:off x="4280" y="2393"/>
                  <a:ext cx="70"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1" name="Freeform 63"/>
                <p:cNvSpPr>
                  <a:spLocks/>
                </p:cNvSpPr>
                <p:nvPr/>
              </p:nvSpPr>
              <p:spPr bwMode="auto">
                <a:xfrm>
                  <a:off x="4311"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grpSp>
        <p:nvGrpSpPr>
          <p:cNvPr id="71" name="Group 64"/>
          <p:cNvGrpSpPr>
            <a:grpSpLocks/>
          </p:cNvGrpSpPr>
          <p:nvPr/>
        </p:nvGrpSpPr>
        <p:grpSpPr bwMode="auto">
          <a:xfrm>
            <a:off x="4471988" y="5033529"/>
            <a:ext cx="3927474" cy="833437"/>
            <a:chOff x="2817" y="3506"/>
            <a:chExt cx="2474" cy="525"/>
          </a:xfrm>
        </p:grpSpPr>
        <p:sp>
          <p:nvSpPr>
            <p:cNvPr id="72" name="Rectangle 65"/>
            <p:cNvSpPr>
              <a:spLocks noChangeArrowheads="1"/>
            </p:cNvSpPr>
            <p:nvPr/>
          </p:nvSpPr>
          <p:spPr bwMode="auto">
            <a:xfrm>
              <a:off x="2817" y="3506"/>
              <a:ext cx="2474" cy="525"/>
            </a:xfrm>
            <a:prstGeom prst="rect">
              <a:avLst/>
            </a:prstGeom>
            <a:noFill/>
            <a:ln w="2844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73" name="Text Box 66"/>
            <p:cNvSpPr txBox="1">
              <a:spLocks noChangeArrowheads="1"/>
            </p:cNvSpPr>
            <p:nvPr/>
          </p:nvSpPr>
          <p:spPr bwMode="auto">
            <a:xfrm>
              <a:off x="4430" y="3708"/>
              <a:ext cx="316" cy="2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buClr>
                  <a:srgbClr val="000000"/>
                </a:buClr>
                <a:buSzPct val="100000"/>
                <a:buFont typeface="Arial" charset="0"/>
                <a:buNone/>
              </a:pPr>
              <a:r>
                <a:rPr lang="en-US" b="1">
                  <a:solidFill>
                    <a:srgbClr val="000000"/>
                  </a:solidFill>
                  <a:latin typeface="Arial" charset="0"/>
                  <a:ea typeface="ＭＳ Ｐゴシック" charset="0"/>
                  <a:cs typeface="ＭＳ Ｐゴシック" charset="0"/>
                </a:rPr>
                <a:t>. . .</a:t>
              </a:r>
            </a:p>
          </p:txBody>
        </p:sp>
        <p:grpSp>
          <p:nvGrpSpPr>
            <p:cNvPr id="74" name="Group 67"/>
            <p:cNvGrpSpPr>
              <a:grpSpLocks/>
            </p:cNvGrpSpPr>
            <p:nvPr/>
          </p:nvGrpSpPr>
          <p:grpSpPr bwMode="auto">
            <a:xfrm>
              <a:off x="2872" y="3549"/>
              <a:ext cx="489" cy="440"/>
              <a:chOff x="2872" y="3549"/>
              <a:chExt cx="489" cy="440"/>
            </a:xfrm>
          </p:grpSpPr>
          <p:sp>
            <p:nvSpPr>
              <p:cNvPr id="117" name="Text Box 68"/>
              <p:cNvSpPr txBox="1">
                <a:spLocks noChangeArrowheads="1"/>
              </p:cNvSpPr>
              <p:nvPr/>
            </p:nvSpPr>
            <p:spPr bwMode="auto">
              <a:xfrm>
                <a:off x="2872" y="354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118" name="Group 69"/>
              <p:cNvGrpSpPr>
                <a:grpSpLocks/>
              </p:cNvGrpSpPr>
              <p:nvPr/>
            </p:nvGrpSpPr>
            <p:grpSpPr bwMode="auto">
              <a:xfrm>
                <a:off x="2920" y="3602"/>
                <a:ext cx="392" cy="332"/>
                <a:chOff x="2920" y="3602"/>
                <a:chExt cx="392" cy="332"/>
              </a:xfrm>
            </p:grpSpPr>
            <p:sp>
              <p:nvSpPr>
                <p:cNvPr id="119" name="Freeform 70"/>
                <p:cNvSpPr>
                  <a:spLocks/>
                </p:cNvSpPr>
                <p:nvPr/>
              </p:nvSpPr>
              <p:spPr bwMode="auto">
                <a:xfrm>
                  <a:off x="292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0" name="Freeform 71"/>
                <p:cNvSpPr>
                  <a:spLocks/>
                </p:cNvSpPr>
                <p:nvPr/>
              </p:nvSpPr>
              <p:spPr bwMode="auto">
                <a:xfrm>
                  <a:off x="2955"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1" name="Freeform 72"/>
                <p:cNvSpPr>
                  <a:spLocks/>
                </p:cNvSpPr>
                <p:nvPr/>
              </p:nvSpPr>
              <p:spPr bwMode="auto">
                <a:xfrm>
                  <a:off x="2986"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2" name="Freeform 73"/>
                <p:cNvSpPr>
                  <a:spLocks/>
                </p:cNvSpPr>
                <p:nvPr/>
              </p:nvSpPr>
              <p:spPr bwMode="auto">
                <a:xfrm>
                  <a:off x="301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3" name="Freeform 74"/>
                <p:cNvSpPr>
                  <a:spLocks/>
                </p:cNvSpPr>
                <p:nvPr/>
              </p:nvSpPr>
              <p:spPr bwMode="auto">
                <a:xfrm>
                  <a:off x="305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4" name="Freeform 75"/>
                <p:cNvSpPr>
                  <a:spLocks/>
                </p:cNvSpPr>
                <p:nvPr/>
              </p:nvSpPr>
              <p:spPr bwMode="auto">
                <a:xfrm>
                  <a:off x="3083"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5" name="Freeform 76"/>
                <p:cNvSpPr>
                  <a:spLocks/>
                </p:cNvSpPr>
                <p:nvPr/>
              </p:nvSpPr>
              <p:spPr bwMode="auto">
                <a:xfrm>
                  <a:off x="311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6" name="Freeform 77"/>
                <p:cNvSpPr>
                  <a:spLocks/>
                </p:cNvSpPr>
                <p:nvPr/>
              </p:nvSpPr>
              <p:spPr bwMode="auto">
                <a:xfrm>
                  <a:off x="314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7" name="Freeform 78"/>
                <p:cNvSpPr>
                  <a:spLocks/>
                </p:cNvSpPr>
                <p:nvPr/>
              </p:nvSpPr>
              <p:spPr bwMode="auto">
                <a:xfrm>
                  <a:off x="317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8" name="Freeform 79"/>
                <p:cNvSpPr>
                  <a:spLocks/>
                </p:cNvSpPr>
                <p:nvPr/>
              </p:nvSpPr>
              <p:spPr bwMode="auto">
                <a:xfrm>
                  <a:off x="321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9" name="Freeform 80"/>
                <p:cNvSpPr>
                  <a:spLocks/>
                </p:cNvSpPr>
                <p:nvPr/>
              </p:nvSpPr>
              <p:spPr bwMode="auto">
                <a:xfrm>
                  <a:off x="324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75" name="Group 81"/>
            <p:cNvGrpSpPr>
              <a:grpSpLocks/>
            </p:cNvGrpSpPr>
            <p:nvPr/>
          </p:nvGrpSpPr>
          <p:grpSpPr bwMode="auto">
            <a:xfrm>
              <a:off x="3406" y="3549"/>
              <a:ext cx="489" cy="440"/>
              <a:chOff x="3406" y="3549"/>
              <a:chExt cx="489" cy="440"/>
            </a:xfrm>
          </p:grpSpPr>
          <p:sp>
            <p:nvSpPr>
              <p:cNvPr id="104" name="Text Box 82"/>
              <p:cNvSpPr txBox="1">
                <a:spLocks noChangeArrowheads="1"/>
              </p:cNvSpPr>
              <p:nvPr/>
            </p:nvSpPr>
            <p:spPr bwMode="auto">
              <a:xfrm>
                <a:off x="3406" y="354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105" name="Group 83"/>
              <p:cNvGrpSpPr>
                <a:grpSpLocks/>
              </p:cNvGrpSpPr>
              <p:nvPr/>
            </p:nvGrpSpPr>
            <p:grpSpPr bwMode="auto">
              <a:xfrm>
                <a:off x="3454" y="3602"/>
                <a:ext cx="392" cy="332"/>
                <a:chOff x="3454" y="3602"/>
                <a:chExt cx="392" cy="332"/>
              </a:xfrm>
            </p:grpSpPr>
            <p:sp>
              <p:nvSpPr>
                <p:cNvPr id="106" name="Freeform 84"/>
                <p:cNvSpPr>
                  <a:spLocks/>
                </p:cNvSpPr>
                <p:nvPr/>
              </p:nvSpPr>
              <p:spPr bwMode="auto">
                <a:xfrm>
                  <a:off x="3454"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7" name="Freeform 85"/>
                <p:cNvSpPr>
                  <a:spLocks/>
                </p:cNvSpPr>
                <p:nvPr/>
              </p:nvSpPr>
              <p:spPr bwMode="auto">
                <a:xfrm>
                  <a:off x="348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8" name="Freeform 86"/>
                <p:cNvSpPr>
                  <a:spLocks/>
                </p:cNvSpPr>
                <p:nvPr/>
              </p:nvSpPr>
              <p:spPr bwMode="auto">
                <a:xfrm>
                  <a:off x="352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9" name="Freeform 87"/>
                <p:cNvSpPr>
                  <a:spLocks/>
                </p:cNvSpPr>
                <p:nvPr/>
              </p:nvSpPr>
              <p:spPr bwMode="auto">
                <a:xfrm>
                  <a:off x="3553"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0" name="Freeform 88"/>
                <p:cNvSpPr>
                  <a:spLocks/>
                </p:cNvSpPr>
                <p:nvPr/>
              </p:nvSpPr>
              <p:spPr bwMode="auto">
                <a:xfrm>
                  <a:off x="35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1" name="Freeform 89"/>
                <p:cNvSpPr>
                  <a:spLocks/>
                </p:cNvSpPr>
                <p:nvPr/>
              </p:nvSpPr>
              <p:spPr bwMode="auto">
                <a:xfrm>
                  <a:off x="3617"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2" name="Freeform 90"/>
                <p:cNvSpPr>
                  <a:spLocks/>
                </p:cNvSpPr>
                <p:nvPr/>
              </p:nvSpPr>
              <p:spPr bwMode="auto">
                <a:xfrm>
                  <a:off x="364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3" name="Freeform 91"/>
                <p:cNvSpPr>
                  <a:spLocks/>
                </p:cNvSpPr>
                <p:nvPr/>
              </p:nvSpPr>
              <p:spPr bwMode="auto">
                <a:xfrm>
                  <a:off x="368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4" name="Freeform 92"/>
                <p:cNvSpPr>
                  <a:spLocks/>
                </p:cNvSpPr>
                <p:nvPr/>
              </p:nvSpPr>
              <p:spPr bwMode="auto">
                <a:xfrm>
                  <a:off x="371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5" name="Freeform 93"/>
                <p:cNvSpPr>
                  <a:spLocks/>
                </p:cNvSpPr>
                <p:nvPr/>
              </p:nvSpPr>
              <p:spPr bwMode="auto">
                <a:xfrm>
                  <a:off x="374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6" name="Freeform 94"/>
                <p:cNvSpPr>
                  <a:spLocks/>
                </p:cNvSpPr>
                <p:nvPr/>
              </p:nvSpPr>
              <p:spPr bwMode="auto">
                <a:xfrm>
                  <a:off x="377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76" name="Group 95"/>
            <p:cNvGrpSpPr>
              <a:grpSpLocks/>
            </p:cNvGrpSpPr>
            <p:nvPr/>
          </p:nvGrpSpPr>
          <p:grpSpPr bwMode="auto">
            <a:xfrm>
              <a:off x="4746" y="3549"/>
              <a:ext cx="489" cy="440"/>
              <a:chOff x="4746" y="3549"/>
              <a:chExt cx="489" cy="440"/>
            </a:xfrm>
          </p:grpSpPr>
          <p:sp>
            <p:nvSpPr>
              <p:cNvPr id="91" name="Text Box 96"/>
              <p:cNvSpPr txBox="1">
                <a:spLocks noChangeArrowheads="1"/>
              </p:cNvSpPr>
              <p:nvPr/>
            </p:nvSpPr>
            <p:spPr bwMode="auto">
              <a:xfrm>
                <a:off x="4746" y="354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92" name="Group 97"/>
              <p:cNvGrpSpPr>
                <a:grpSpLocks/>
              </p:cNvGrpSpPr>
              <p:nvPr/>
            </p:nvGrpSpPr>
            <p:grpSpPr bwMode="auto">
              <a:xfrm>
                <a:off x="4794" y="3602"/>
                <a:ext cx="392" cy="332"/>
                <a:chOff x="4794" y="3602"/>
                <a:chExt cx="392" cy="332"/>
              </a:xfrm>
            </p:grpSpPr>
            <p:sp>
              <p:nvSpPr>
                <p:cNvPr id="93" name="Freeform 98"/>
                <p:cNvSpPr>
                  <a:spLocks/>
                </p:cNvSpPr>
                <p:nvPr/>
              </p:nvSpPr>
              <p:spPr bwMode="auto">
                <a:xfrm>
                  <a:off x="4794"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4" name="Freeform 99"/>
                <p:cNvSpPr>
                  <a:spLocks/>
                </p:cNvSpPr>
                <p:nvPr/>
              </p:nvSpPr>
              <p:spPr bwMode="auto">
                <a:xfrm>
                  <a:off x="482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5" name="Freeform 100"/>
                <p:cNvSpPr>
                  <a:spLocks/>
                </p:cNvSpPr>
                <p:nvPr/>
              </p:nvSpPr>
              <p:spPr bwMode="auto">
                <a:xfrm>
                  <a:off x="486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6" name="Freeform 101"/>
                <p:cNvSpPr>
                  <a:spLocks/>
                </p:cNvSpPr>
                <p:nvPr/>
              </p:nvSpPr>
              <p:spPr bwMode="auto">
                <a:xfrm>
                  <a:off x="4893"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7" name="Freeform 102"/>
                <p:cNvSpPr>
                  <a:spLocks/>
                </p:cNvSpPr>
                <p:nvPr/>
              </p:nvSpPr>
              <p:spPr bwMode="auto">
                <a:xfrm>
                  <a:off x="492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8" name="Freeform 103"/>
                <p:cNvSpPr>
                  <a:spLocks/>
                </p:cNvSpPr>
                <p:nvPr/>
              </p:nvSpPr>
              <p:spPr bwMode="auto">
                <a:xfrm>
                  <a:off x="4957"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9" name="Freeform 104"/>
                <p:cNvSpPr>
                  <a:spLocks/>
                </p:cNvSpPr>
                <p:nvPr/>
              </p:nvSpPr>
              <p:spPr bwMode="auto">
                <a:xfrm>
                  <a:off x="498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0" name="Freeform 105"/>
                <p:cNvSpPr>
                  <a:spLocks/>
                </p:cNvSpPr>
                <p:nvPr/>
              </p:nvSpPr>
              <p:spPr bwMode="auto">
                <a:xfrm>
                  <a:off x="502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1" name="Freeform 106"/>
                <p:cNvSpPr>
                  <a:spLocks/>
                </p:cNvSpPr>
                <p:nvPr/>
              </p:nvSpPr>
              <p:spPr bwMode="auto">
                <a:xfrm>
                  <a:off x="505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2" name="Freeform 107"/>
                <p:cNvSpPr>
                  <a:spLocks/>
                </p:cNvSpPr>
                <p:nvPr/>
              </p:nvSpPr>
              <p:spPr bwMode="auto">
                <a:xfrm>
                  <a:off x="50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3" name="Freeform 108"/>
                <p:cNvSpPr>
                  <a:spLocks/>
                </p:cNvSpPr>
                <p:nvPr/>
              </p:nvSpPr>
              <p:spPr bwMode="auto">
                <a:xfrm>
                  <a:off x="511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77" name="Group 109"/>
            <p:cNvGrpSpPr>
              <a:grpSpLocks/>
            </p:cNvGrpSpPr>
            <p:nvPr/>
          </p:nvGrpSpPr>
          <p:grpSpPr bwMode="auto">
            <a:xfrm>
              <a:off x="3942" y="3549"/>
              <a:ext cx="488" cy="440"/>
              <a:chOff x="3942" y="3549"/>
              <a:chExt cx="488" cy="440"/>
            </a:xfrm>
          </p:grpSpPr>
          <p:sp>
            <p:nvSpPr>
              <p:cNvPr id="78" name="Text Box 110"/>
              <p:cNvSpPr txBox="1">
                <a:spLocks noChangeArrowheads="1"/>
              </p:cNvSpPr>
              <p:nvPr/>
            </p:nvSpPr>
            <p:spPr bwMode="auto">
              <a:xfrm>
                <a:off x="3942" y="3549"/>
                <a:ext cx="489"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79" name="Group 111"/>
              <p:cNvGrpSpPr>
                <a:grpSpLocks/>
              </p:cNvGrpSpPr>
              <p:nvPr/>
            </p:nvGrpSpPr>
            <p:grpSpPr bwMode="auto">
              <a:xfrm>
                <a:off x="3990" y="3602"/>
                <a:ext cx="391" cy="332"/>
                <a:chOff x="3990" y="3602"/>
                <a:chExt cx="391" cy="332"/>
              </a:xfrm>
            </p:grpSpPr>
            <p:sp>
              <p:nvSpPr>
                <p:cNvPr id="80" name="Freeform 112"/>
                <p:cNvSpPr>
                  <a:spLocks/>
                </p:cNvSpPr>
                <p:nvPr/>
              </p:nvSpPr>
              <p:spPr bwMode="auto">
                <a:xfrm>
                  <a:off x="399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1" name="Freeform 113"/>
                <p:cNvSpPr>
                  <a:spLocks/>
                </p:cNvSpPr>
                <p:nvPr/>
              </p:nvSpPr>
              <p:spPr bwMode="auto">
                <a:xfrm>
                  <a:off x="4025"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2" name="Freeform 114"/>
                <p:cNvSpPr>
                  <a:spLocks/>
                </p:cNvSpPr>
                <p:nvPr/>
              </p:nvSpPr>
              <p:spPr bwMode="auto">
                <a:xfrm>
                  <a:off x="405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3" name="Freeform 115"/>
                <p:cNvSpPr>
                  <a:spLocks/>
                </p:cNvSpPr>
                <p:nvPr/>
              </p:nvSpPr>
              <p:spPr bwMode="auto">
                <a:xfrm>
                  <a:off x="408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4" name="Freeform 116"/>
                <p:cNvSpPr>
                  <a:spLocks/>
                </p:cNvSpPr>
                <p:nvPr/>
              </p:nvSpPr>
              <p:spPr bwMode="auto">
                <a:xfrm>
                  <a:off x="412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5" name="Freeform 117"/>
                <p:cNvSpPr>
                  <a:spLocks/>
                </p:cNvSpPr>
                <p:nvPr/>
              </p:nvSpPr>
              <p:spPr bwMode="auto">
                <a:xfrm>
                  <a:off x="415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6" name="Freeform 118"/>
                <p:cNvSpPr>
                  <a:spLocks/>
                </p:cNvSpPr>
                <p:nvPr/>
              </p:nvSpPr>
              <p:spPr bwMode="auto">
                <a:xfrm>
                  <a:off x="41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7" name="Freeform 119"/>
                <p:cNvSpPr>
                  <a:spLocks/>
                </p:cNvSpPr>
                <p:nvPr/>
              </p:nvSpPr>
              <p:spPr bwMode="auto">
                <a:xfrm>
                  <a:off x="421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8" name="Freeform 120"/>
                <p:cNvSpPr>
                  <a:spLocks/>
                </p:cNvSpPr>
                <p:nvPr/>
              </p:nvSpPr>
              <p:spPr bwMode="auto">
                <a:xfrm>
                  <a:off x="424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9" name="Freeform 121"/>
                <p:cNvSpPr>
                  <a:spLocks/>
                </p:cNvSpPr>
                <p:nvPr/>
              </p:nvSpPr>
              <p:spPr bwMode="auto">
                <a:xfrm>
                  <a:off x="4280" y="3602"/>
                  <a:ext cx="70"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0" name="Freeform 122"/>
                <p:cNvSpPr>
                  <a:spLocks/>
                </p:cNvSpPr>
                <p:nvPr/>
              </p:nvSpPr>
              <p:spPr bwMode="auto">
                <a:xfrm>
                  <a:off x="4311"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sp>
        <p:nvSpPr>
          <p:cNvPr id="130" name="Text Box 123"/>
          <p:cNvSpPr txBox="1">
            <a:spLocks noChangeArrowheads="1"/>
          </p:cNvSpPr>
          <p:nvPr/>
        </p:nvSpPr>
        <p:spPr bwMode="auto">
          <a:xfrm>
            <a:off x="206499" y="3348916"/>
            <a:ext cx="4200402" cy="644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squar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spcBef>
                <a:spcPts val="450"/>
              </a:spcBef>
              <a:buClr>
                <a:srgbClr val="00CC00"/>
              </a:buClr>
              <a:buSzPct val="100000"/>
              <a:buFont typeface="Arial" charset="0"/>
              <a:buNone/>
            </a:pPr>
            <a:r>
              <a:rPr lang="en-US" sz="1600" b="1" dirty="0">
                <a:solidFill>
                  <a:srgbClr val="00CC00"/>
                </a:solidFill>
                <a:latin typeface="Arial" charset="0"/>
                <a:ea typeface="ＭＳ Ｐゴシック" charset="0"/>
                <a:cs typeface="ＭＳ Ｐゴシック" charset="0"/>
              </a:rPr>
              <a:t>Parallel Kernel (device)</a:t>
            </a:r>
          </a:p>
          <a:p>
            <a:pPr algn="ctr">
              <a:spcBef>
                <a:spcPts val="450"/>
              </a:spcBef>
              <a:buClr>
                <a:srgbClr val="00CC00"/>
              </a:buClr>
              <a:buSzPct val="100000"/>
              <a:buFont typeface="Arial" charset="0"/>
              <a:buNone/>
            </a:pPr>
            <a:r>
              <a:rPr lang="en-US" sz="1600" b="1" dirty="0" err="1">
                <a:solidFill>
                  <a:srgbClr val="00CC00"/>
                </a:solidFill>
                <a:latin typeface="Courier"/>
                <a:ea typeface="ＭＳ Ｐゴシック" charset="0"/>
                <a:cs typeface="Courier"/>
              </a:rPr>
              <a:t>KernelA</a:t>
            </a:r>
            <a:r>
              <a:rPr lang="en-US" sz="1600" b="1" dirty="0">
                <a:solidFill>
                  <a:srgbClr val="00CC00"/>
                </a:solidFill>
                <a:latin typeface="Courier"/>
                <a:ea typeface="ＭＳ Ｐゴシック" charset="0"/>
                <a:cs typeface="Courier"/>
              </a:rPr>
              <a:t>&lt;&lt;&lt; </a:t>
            </a:r>
            <a:r>
              <a:rPr lang="en-US" sz="1600" b="1" dirty="0" err="1">
                <a:solidFill>
                  <a:srgbClr val="00CC00"/>
                </a:solidFill>
                <a:latin typeface="Courier"/>
                <a:ea typeface="ＭＳ Ｐゴシック" charset="0"/>
                <a:cs typeface="Courier"/>
              </a:rPr>
              <a:t>nBlk</a:t>
            </a:r>
            <a:r>
              <a:rPr lang="en-US" sz="1600" b="1" dirty="0">
                <a:solidFill>
                  <a:srgbClr val="00CC00"/>
                </a:solidFill>
                <a:latin typeface="Courier"/>
                <a:ea typeface="ＭＳ Ｐゴシック" charset="0"/>
                <a:cs typeface="Courier"/>
              </a:rPr>
              <a:t>, </a:t>
            </a:r>
            <a:r>
              <a:rPr lang="en-US" sz="1600" b="1" dirty="0" err="1">
                <a:solidFill>
                  <a:srgbClr val="00CC00"/>
                </a:solidFill>
                <a:latin typeface="Courier"/>
                <a:ea typeface="ＭＳ Ｐゴシック" charset="0"/>
                <a:cs typeface="Courier"/>
              </a:rPr>
              <a:t>nThr</a:t>
            </a:r>
            <a:r>
              <a:rPr lang="en-US" sz="1600" b="1" dirty="0">
                <a:solidFill>
                  <a:srgbClr val="00CC00"/>
                </a:solidFill>
                <a:latin typeface="Courier"/>
                <a:ea typeface="ＭＳ Ｐゴシック" charset="0"/>
                <a:cs typeface="Courier"/>
              </a:rPr>
              <a:t> &gt;&gt;&gt;(</a:t>
            </a:r>
            <a:r>
              <a:rPr lang="en-US" sz="1600" b="1" dirty="0" err="1">
                <a:solidFill>
                  <a:srgbClr val="00CC00"/>
                </a:solidFill>
                <a:latin typeface="Courier"/>
                <a:ea typeface="ＭＳ Ｐゴシック" charset="0"/>
                <a:cs typeface="Courier"/>
              </a:rPr>
              <a:t>args</a:t>
            </a:r>
            <a:r>
              <a:rPr lang="en-US" sz="1600" b="1" dirty="0">
                <a:solidFill>
                  <a:srgbClr val="00CC00"/>
                </a:solidFill>
                <a:latin typeface="Courier"/>
                <a:ea typeface="ＭＳ Ｐゴシック" charset="0"/>
                <a:cs typeface="Courier"/>
              </a:rPr>
              <a:t>);</a:t>
            </a:r>
          </a:p>
        </p:txBody>
      </p:sp>
      <p:sp>
        <p:nvSpPr>
          <p:cNvPr id="131" name="Freeform 124"/>
          <p:cNvSpPr>
            <a:spLocks/>
          </p:cNvSpPr>
          <p:nvPr/>
        </p:nvSpPr>
        <p:spPr bwMode="auto">
          <a:xfrm>
            <a:off x="6399218" y="2420888"/>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32" name="Text Box 125"/>
          <p:cNvSpPr txBox="1">
            <a:spLocks noChangeArrowheads="1"/>
          </p:cNvSpPr>
          <p:nvPr/>
        </p:nvSpPr>
        <p:spPr bwMode="auto">
          <a:xfrm>
            <a:off x="1330325" y="4372195"/>
            <a:ext cx="2293938" cy="3099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lnSpc>
                <a:spcPct val="85000"/>
              </a:lnSpc>
              <a:spcBef>
                <a:spcPts val="225"/>
              </a:spcBef>
              <a:buClr>
                <a:srgbClr val="3333CC"/>
              </a:buClr>
              <a:buSzPct val="100000"/>
              <a:buFont typeface="Arial" charset="0"/>
              <a:buNone/>
            </a:pPr>
            <a:r>
              <a:rPr lang="en-US" sz="1600" b="1" dirty="0">
                <a:solidFill>
                  <a:srgbClr val="3333CC"/>
                </a:solidFill>
                <a:latin typeface="Arial" charset="0"/>
                <a:ea typeface="ＭＳ Ｐゴシック" charset="0"/>
                <a:cs typeface="ＭＳ Ｐゴシック" charset="0"/>
              </a:rPr>
              <a:t>Serial Code (host)</a:t>
            </a:r>
          </a:p>
        </p:txBody>
      </p:sp>
      <p:sp>
        <p:nvSpPr>
          <p:cNvPr id="133" name="Freeform 126"/>
          <p:cNvSpPr>
            <a:spLocks/>
          </p:cNvSpPr>
          <p:nvPr/>
        </p:nvSpPr>
        <p:spPr bwMode="auto">
          <a:xfrm>
            <a:off x="6399218" y="4161060"/>
            <a:ext cx="73025" cy="808037"/>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34" name="Text Box 127"/>
          <p:cNvSpPr txBox="1">
            <a:spLocks noChangeArrowheads="1"/>
          </p:cNvSpPr>
          <p:nvPr/>
        </p:nvSpPr>
        <p:spPr bwMode="auto">
          <a:xfrm>
            <a:off x="206502" y="5101790"/>
            <a:ext cx="4200401" cy="644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squar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spcBef>
                <a:spcPts val="450"/>
              </a:spcBef>
              <a:buClr>
                <a:srgbClr val="00CC00"/>
              </a:buClr>
              <a:buSzPct val="100000"/>
              <a:buFont typeface="Arial" charset="0"/>
              <a:buNone/>
            </a:pPr>
            <a:r>
              <a:rPr lang="en-US" sz="1600" b="1" dirty="0">
                <a:solidFill>
                  <a:srgbClr val="00CC00"/>
                </a:solidFill>
                <a:latin typeface="Arial" charset="0"/>
                <a:ea typeface="ＭＳ Ｐゴシック" charset="0"/>
                <a:cs typeface="ＭＳ Ｐゴシック" charset="0"/>
              </a:rPr>
              <a:t>Parallel Kernel (device)</a:t>
            </a:r>
          </a:p>
          <a:p>
            <a:pPr algn="ctr">
              <a:spcBef>
                <a:spcPts val="450"/>
              </a:spcBef>
              <a:buClr>
                <a:srgbClr val="00CC00"/>
              </a:buClr>
              <a:buSzPct val="100000"/>
              <a:buFont typeface="Arial" charset="0"/>
              <a:buNone/>
            </a:pPr>
            <a:r>
              <a:rPr lang="en-US" sz="1600" b="1" dirty="0" err="1">
                <a:solidFill>
                  <a:srgbClr val="00CC00"/>
                </a:solidFill>
                <a:latin typeface="Courier"/>
                <a:ea typeface="ＭＳ Ｐゴシック" charset="0"/>
                <a:cs typeface="Courier"/>
              </a:rPr>
              <a:t>KernelB</a:t>
            </a:r>
            <a:r>
              <a:rPr lang="en-US" sz="1600" b="1" dirty="0">
                <a:solidFill>
                  <a:srgbClr val="00CC00"/>
                </a:solidFill>
                <a:latin typeface="Courier"/>
                <a:ea typeface="ＭＳ Ｐゴシック" charset="0"/>
                <a:cs typeface="Courier"/>
              </a:rPr>
              <a:t>&lt;&lt;&lt; </a:t>
            </a:r>
            <a:r>
              <a:rPr lang="en-US" sz="1600" b="1" dirty="0" err="1">
                <a:solidFill>
                  <a:srgbClr val="00CC00"/>
                </a:solidFill>
                <a:latin typeface="Courier"/>
                <a:ea typeface="ＭＳ Ｐゴシック" charset="0"/>
                <a:cs typeface="Courier"/>
              </a:rPr>
              <a:t>nBlk</a:t>
            </a:r>
            <a:r>
              <a:rPr lang="en-US" sz="1600" b="1" dirty="0">
                <a:solidFill>
                  <a:srgbClr val="00CC00"/>
                </a:solidFill>
                <a:latin typeface="Courier"/>
                <a:ea typeface="ＭＳ Ｐゴシック" charset="0"/>
                <a:cs typeface="Courier"/>
              </a:rPr>
              <a:t>, </a:t>
            </a:r>
            <a:r>
              <a:rPr lang="en-US" sz="1600" b="1" dirty="0" err="1">
                <a:solidFill>
                  <a:srgbClr val="00CC00"/>
                </a:solidFill>
                <a:latin typeface="Courier"/>
                <a:ea typeface="ＭＳ Ｐゴシック" charset="0"/>
                <a:cs typeface="Courier"/>
              </a:rPr>
              <a:t>nThr</a:t>
            </a:r>
            <a:r>
              <a:rPr lang="en-US" sz="1600" b="1" dirty="0">
                <a:solidFill>
                  <a:srgbClr val="00CC00"/>
                </a:solidFill>
                <a:latin typeface="Courier"/>
                <a:ea typeface="ＭＳ Ｐゴシック" charset="0"/>
                <a:cs typeface="Courier"/>
              </a:rPr>
              <a:t> &gt;&gt;&gt;(</a:t>
            </a:r>
            <a:r>
              <a:rPr lang="en-US" sz="1600" b="1" dirty="0" err="1">
                <a:solidFill>
                  <a:srgbClr val="00CC00"/>
                </a:solidFill>
                <a:latin typeface="Courier"/>
                <a:ea typeface="ＭＳ Ｐゴシック" charset="0"/>
                <a:cs typeface="Courier"/>
              </a:rPr>
              <a:t>args</a:t>
            </a:r>
            <a:r>
              <a:rPr lang="en-US" sz="1600" b="1" dirty="0">
                <a:solidFill>
                  <a:srgbClr val="00CC00"/>
                </a:solidFill>
                <a:latin typeface="Courier"/>
                <a:ea typeface="ＭＳ Ｐゴシック" charset="0"/>
                <a:cs typeface="Courier"/>
              </a:rPr>
              <a:t>);</a:t>
            </a:r>
          </a:p>
        </p:txBody>
      </p:sp>
      <p:sp>
        <p:nvSpPr>
          <p:cNvPr id="135" name="Título 134"/>
          <p:cNvSpPr>
            <a:spLocks noGrp="1"/>
          </p:cNvSpPr>
          <p:nvPr>
            <p:ph type="title"/>
          </p:nvPr>
        </p:nvSpPr>
        <p:spPr/>
        <p:txBody>
          <a:bodyPr/>
          <a:lstStyle/>
          <a:p>
            <a:r>
              <a:rPr lang="en-US" dirty="0"/>
              <a:t>Traditional Program Structure</a:t>
            </a:r>
          </a:p>
        </p:txBody>
      </p:sp>
      <p:sp>
        <p:nvSpPr>
          <p:cNvPr id="2" name="Marcador de número de diapositiva 1"/>
          <p:cNvSpPr>
            <a:spLocks noGrp="1"/>
          </p:cNvSpPr>
          <p:nvPr>
            <p:ph type="sldNum" sz="quarter" idx="11"/>
          </p:nvPr>
        </p:nvSpPr>
        <p:spPr/>
        <p:txBody>
          <a:bodyPr/>
          <a:lstStyle/>
          <a:p>
            <a:fld id="{323594FA-E141-4234-AE05-360401972BE7}" type="slidenum">
              <a:rPr lang="en-US" altLang="en-US" smtClean="0"/>
              <a:pPr/>
              <a:t>3</a:t>
            </a:fld>
            <a:endParaRPr lang="en-US" altLang="en-US"/>
          </a:p>
        </p:txBody>
      </p:sp>
      <p:sp>
        <p:nvSpPr>
          <p:cNvPr id="136" name="CuadroTexto 135"/>
          <p:cNvSpPr txBox="1"/>
          <p:nvPr/>
        </p:nvSpPr>
        <p:spPr>
          <a:xfrm>
            <a:off x="251520" y="6506442"/>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39703379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a16="http://schemas.microsoft.com/office/drawing/2014/main" id="{F1C95EDA-AC29-684C-AAF8-DED420D175EA}"/>
              </a:ext>
            </a:extLst>
          </p:cNvPr>
          <p:cNvSpPr>
            <a:spLocks noGrp="1"/>
          </p:cNvSpPr>
          <p:nvPr>
            <p:ph type="title"/>
          </p:nvPr>
        </p:nvSpPr>
        <p:spPr/>
        <p:txBody>
          <a:bodyPr/>
          <a:lstStyle/>
          <a:p>
            <a:r>
              <a:rPr lang="en-US" altLang="en-US" dirty="0">
                <a:ea typeface="ＭＳ Ｐゴシック" panose="020B0600070205080204" pitchFamily="34" charset="-128"/>
              </a:rPr>
              <a:t>Recall: Memory Banking</a:t>
            </a:r>
          </a:p>
        </p:txBody>
      </p:sp>
      <p:sp>
        <p:nvSpPr>
          <p:cNvPr id="105474" name="Content Placeholder 2">
            <a:extLst>
              <a:ext uri="{FF2B5EF4-FFF2-40B4-BE49-F238E27FC236}">
                <a16:creationId xmlns:a16="http://schemas.microsoft.com/office/drawing/2014/main" id="{CCE68789-72F4-6644-AE87-2CD36825EFB9}"/>
              </a:ext>
            </a:extLst>
          </p:cNvPr>
          <p:cNvSpPr>
            <a:spLocks noGrp="1"/>
          </p:cNvSpPr>
          <p:nvPr>
            <p:ph idx="1"/>
          </p:nvPr>
        </p:nvSpPr>
        <p:spPr>
          <a:xfrm>
            <a:off x="228600" y="914400"/>
            <a:ext cx="8915400" cy="5276850"/>
          </a:xfrm>
        </p:spPr>
        <p:txBody>
          <a:bodyPr/>
          <a:lstStyle/>
          <a:p>
            <a:r>
              <a:rPr lang="en-US" altLang="en-US" sz="2200" dirty="0">
                <a:ea typeface="ＭＳ Ｐゴシック" panose="020B0600070205080204" pitchFamily="34" charset="-128"/>
              </a:rPr>
              <a:t>Memory is divided into </a:t>
            </a:r>
            <a:r>
              <a:rPr lang="en-US" altLang="en-US" sz="2200" dirty="0">
                <a:solidFill>
                  <a:srgbClr val="FF0000"/>
                </a:solidFill>
                <a:ea typeface="ＭＳ Ｐゴシック" panose="020B0600070205080204" pitchFamily="34" charset="-128"/>
              </a:rPr>
              <a:t>banks</a:t>
            </a:r>
            <a:r>
              <a:rPr lang="en-US" altLang="en-US" sz="2200" dirty="0">
                <a:ea typeface="ＭＳ Ｐゴシック" panose="020B0600070205080204" pitchFamily="34" charset="-128"/>
              </a:rPr>
              <a:t> that can be accessed independently; banks share address and data buses (to minimize pin cost)</a:t>
            </a:r>
          </a:p>
          <a:p>
            <a:r>
              <a:rPr lang="en-US" altLang="en-US" sz="2200" dirty="0">
                <a:ea typeface="ＭＳ Ｐゴシック" panose="020B0600070205080204" pitchFamily="34" charset="-128"/>
              </a:rPr>
              <a:t>Can start and complete one bank access per cycle</a:t>
            </a:r>
          </a:p>
          <a:p>
            <a:r>
              <a:rPr lang="en-US" altLang="en-US" sz="2200" dirty="0">
                <a:solidFill>
                  <a:srgbClr val="0000FF"/>
                </a:solidFill>
                <a:ea typeface="ＭＳ Ｐゴシック" panose="020B0600070205080204" pitchFamily="34" charset="-128"/>
              </a:rPr>
              <a:t>Can sustain N concurrent accesses if all N go to different banks</a:t>
            </a:r>
          </a:p>
          <a:p>
            <a:endParaRPr lang="en-US" altLang="en-US" dirty="0">
              <a:ea typeface="ＭＳ Ｐゴシック" panose="020B0600070205080204" pitchFamily="34" charset="-128"/>
            </a:endParaRPr>
          </a:p>
        </p:txBody>
      </p:sp>
      <p:sp>
        <p:nvSpPr>
          <p:cNvPr id="54275" name="Slide Number Placeholder 3">
            <a:extLst>
              <a:ext uri="{FF2B5EF4-FFF2-40B4-BE49-F238E27FC236}">
                <a16:creationId xmlns:a16="http://schemas.microsoft.com/office/drawing/2014/main" id="{5C1472BE-C87F-FF47-B007-6FBF524EC0E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EFEF7E6-4500-3848-958D-931E690D888C}" type="slidenum">
              <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
        <p:nvSpPr>
          <p:cNvPr id="54276" name="Rectangle 3">
            <a:extLst>
              <a:ext uri="{FF2B5EF4-FFF2-40B4-BE49-F238E27FC236}">
                <a16:creationId xmlns:a16="http://schemas.microsoft.com/office/drawing/2014/main" id="{EA5B4C1E-57EA-0F4D-A60E-027079698E12}"/>
              </a:ext>
            </a:extLst>
          </p:cNvPr>
          <p:cNvSpPr>
            <a:spLocks noChangeArrowheads="1"/>
          </p:cNvSpPr>
          <p:nvPr/>
        </p:nvSpPr>
        <p:spPr bwMode="auto">
          <a:xfrm>
            <a:off x="6159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Bank</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0</a:t>
            </a:r>
          </a:p>
        </p:txBody>
      </p:sp>
      <p:sp>
        <p:nvSpPr>
          <p:cNvPr id="54277" name="Rectangle 4">
            <a:extLst>
              <a:ext uri="{FF2B5EF4-FFF2-40B4-BE49-F238E27FC236}">
                <a16:creationId xmlns:a16="http://schemas.microsoft.com/office/drawing/2014/main" id="{448A0A1F-2EFF-9F42-8D07-E69C1976AED9}"/>
              </a:ext>
            </a:extLst>
          </p:cNvPr>
          <p:cNvSpPr>
            <a:spLocks noChangeArrowheads="1"/>
          </p:cNvSpPr>
          <p:nvPr/>
        </p:nvSpPr>
        <p:spPr bwMode="auto">
          <a:xfrm>
            <a:off x="19113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Bank</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1</a:t>
            </a:r>
          </a:p>
        </p:txBody>
      </p:sp>
      <p:sp>
        <p:nvSpPr>
          <p:cNvPr id="54278" name="Line 5">
            <a:extLst>
              <a:ext uri="{FF2B5EF4-FFF2-40B4-BE49-F238E27FC236}">
                <a16:creationId xmlns:a16="http://schemas.microsoft.com/office/drawing/2014/main" id="{BD61D7F9-0F63-B24D-859D-79841BE42CEC}"/>
              </a:ext>
            </a:extLst>
          </p:cNvPr>
          <p:cNvSpPr>
            <a:spLocks noChangeShapeType="1"/>
          </p:cNvSpPr>
          <p:nvPr/>
        </p:nvSpPr>
        <p:spPr bwMode="auto">
          <a:xfrm>
            <a:off x="4510088" y="2968625"/>
            <a:ext cx="2438400" cy="0"/>
          </a:xfrm>
          <a:prstGeom prst="line">
            <a:avLst/>
          </a:prstGeom>
          <a:noFill/>
          <a:ln w="50800">
            <a:solidFill>
              <a:schemeClr val="tx1"/>
            </a:solidFill>
            <a:prstDash val="sysDot"/>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279" name="Rectangle 6">
            <a:extLst>
              <a:ext uri="{FF2B5EF4-FFF2-40B4-BE49-F238E27FC236}">
                <a16:creationId xmlns:a16="http://schemas.microsoft.com/office/drawing/2014/main" id="{E2C98B11-6C9D-9B4D-827A-541A7C464F0B}"/>
              </a:ext>
            </a:extLst>
          </p:cNvPr>
          <p:cNvSpPr>
            <a:spLocks noChangeArrowheads="1"/>
          </p:cNvSpPr>
          <p:nvPr/>
        </p:nvSpPr>
        <p:spPr bwMode="auto">
          <a:xfrm>
            <a:off x="6159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MDR</a:t>
            </a:r>
          </a:p>
        </p:txBody>
      </p:sp>
      <p:sp>
        <p:nvSpPr>
          <p:cNvPr id="54280" name="Rectangle 7">
            <a:extLst>
              <a:ext uri="{FF2B5EF4-FFF2-40B4-BE49-F238E27FC236}">
                <a16:creationId xmlns:a16="http://schemas.microsoft.com/office/drawing/2014/main" id="{DB0EF05D-5698-264A-B24D-3466556EE82E}"/>
              </a:ext>
            </a:extLst>
          </p:cNvPr>
          <p:cNvSpPr>
            <a:spLocks noChangeArrowheads="1"/>
          </p:cNvSpPr>
          <p:nvPr/>
        </p:nvSpPr>
        <p:spPr bwMode="auto">
          <a:xfrm>
            <a:off x="12255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MAR</a:t>
            </a:r>
          </a:p>
        </p:txBody>
      </p:sp>
      <p:sp>
        <p:nvSpPr>
          <p:cNvPr id="54281" name="Rectangle 8">
            <a:extLst>
              <a:ext uri="{FF2B5EF4-FFF2-40B4-BE49-F238E27FC236}">
                <a16:creationId xmlns:a16="http://schemas.microsoft.com/office/drawing/2014/main" id="{59F9BDA1-1EDA-2D4E-A219-B3A106E272E5}"/>
              </a:ext>
            </a:extLst>
          </p:cNvPr>
          <p:cNvSpPr>
            <a:spLocks noChangeArrowheads="1"/>
          </p:cNvSpPr>
          <p:nvPr/>
        </p:nvSpPr>
        <p:spPr bwMode="auto">
          <a:xfrm>
            <a:off x="32067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Bank</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2</a:t>
            </a:r>
          </a:p>
        </p:txBody>
      </p:sp>
      <p:sp>
        <p:nvSpPr>
          <p:cNvPr id="54282" name="Rectangle 9">
            <a:extLst>
              <a:ext uri="{FF2B5EF4-FFF2-40B4-BE49-F238E27FC236}">
                <a16:creationId xmlns:a16="http://schemas.microsoft.com/office/drawing/2014/main" id="{A989BFE3-6438-B541-85E7-EC63985A7C9E}"/>
              </a:ext>
            </a:extLst>
          </p:cNvPr>
          <p:cNvSpPr>
            <a:spLocks noChangeArrowheads="1"/>
          </p:cNvSpPr>
          <p:nvPr/>
        </p:nvSpPr>
        <p:spPr bwMode="auto">
          <a:xfrm>
            <a:off x="70167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Bank</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15</a:t>
            </a:r>
          </a:p>
        </p:txBody>
      </p:sp>
      <p:sp>
        <p:nvSpPr>
          <p:cNvPr id="54283" name="Rectangle 10">
            <a:extLst>
              <a:ext uri="{FF2B5EF4-FFF2-40B4-BE49-F238E27FC236}">
                <a16:creationId xmlns:a16="http://schemas.microsoft.com/office/drawing/2014/main" id="{2F51D739-BA24-A44B-A1AA-159123C78D64}"/>
              </a:ext>
            </a:extLst>
          </p:cNvPr>
          <p:cNvSpPr>
            <a:spLocks noChangeArrowheads="1"/>
          </p:cNvSpPr>
          <p:nvPr/>
        </p:nvSpPr>
        <p:spPr bwMode="auto">
          <a:xfrm>
            <a:off x="19113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MDR</a:t>
            </a:r>
          </a:p>
        </p:txBody>
      </p:sp>
      <p:sp>
        <p:nvSpPr>
          <p:cNvPr id="54284" name="Rectangle 11">
            <a:extLst>
              <a:ext uri="{FF2B5EF4-FFF2-40B4-BE49-F238E27FC236}">
                <a16:creationId xmlns:a16="http://schemas.microsoft.com/office/drawing/2014/main" id="{B8D16750-FE16-A047-8FE7-BC78BC6C688D}"/>
              </a:ext>
            </a:extLst>
          </p:cNvPr>
          <p:cNvSpPr>
            <a:spLocks noChangeArrowheads="1"/>
          </p:cNvSpPr>
          <p:nvPr/>
        </p:nvSpPr>
        <p:spPr bwMode="auto">
          <a:xfrm>
            <a:off x="25209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MAR</a:t>
            </a:r>
          </a:p>
        </p:txBody>
      </p:sp>
      <p:sp>
        <p:nvSpPr>
          <p:cNvPr id="54285" name="Rectangle 12">
            <a:extLst>
              <a:ext uri="{FF2B5EF4-FFF2-40B4-BE49-F238E27FC236}">
                <a16:creationId xmlns:a16="http://schemas.microsoft.com/office/drawing/2014/main" id="{F6001E57-1C5B-EE48-B091-B5EF568C93E4}"/>
              </a:ext>
            </a:extLst>
          </p:cNvPr>
          <p:cNvSpPr>
            <a:spLocks noChangeArrowheads="1"/>
          </p:cNvSpPr>
          <p:nvPr/>
        </p:nvSpPr>
        <p:spPr bwMode="auto">
          <a:xfrm>
            <a:off x="32067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MDR</a:t>
            </a:r>
          </a:p>
        </p:txBody>
      </p:sp>
      <p:sp>
        <p:nvSpPr>
          <p:cNvPr id="54286" name="Rectangle 13">
            <a:extLst>
              <a:ext uri="{FF2B5EF4-FFF2-40B4-BE49-F238E27FC236}">
                <a16:creationId xmlns:a16="http://schemas.microsoft.com/office/drawing/2014/main" id="{8074A4A8-C0D2-CA43-9F8D-C9226F400A80}"/>
              </a:ext>
            </a:extLst>
          </p:cNvPr>
          <p:cNvSpPr>
            <a:spLocks noChangeArrowheads="1"/>
          </p:cNvSpPr>
          <p:nvPr/>
        </p:nvSpPr>
        <p:spPr bwMode="auto">
          <a:xfrm>
            <a:off x="38163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MAR</a:t>
            </a:r>
          </a:p>
        </p:txBody>
      </p:sp>
      <p:sp>
        <p:nvSpPr>
          <p:cNvPr id="54287" name="Rectangle 14">
            <a:extLst>
              <a:ext uri="{FF2B5EF4-FFF2-40B4-BE49-F238E27FC236}">
                <a16:creationId xmlns:a16="http://schemas.microsoft.com/office/drawing/2014/main" id="{A2291E25-DB01-544B-AB72-AB257E81A6BD}"/>
              </a:ext>
            </a:extLst>
          </p:cNvPr>
          <p:cNvSpPr>
            <a:spLocks noChangeArrowheads="1"/>
          </p:cNvSpPr>
          <p:nvPr/>
        </p:nvSpPr>
        <p:spPr bwMode="auto">
          <a:xfrm>
            <a:off x="70167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MDR</a:t>
            </a:r>
          </a:p>
        </p:txBody>
      </p:sp>
      <p:sp>
        <p:nvSpPr>
          <p:cNvPr id="54288" name="Rectangle 15">
            <a:extLst>
              <a:ext uri="{FF2B5EF4-FFF2-40B4-BE49-F238E27FC236}">
                <a16:creationId xmlns:a16="http://schemas.microsoft.com/office/drawing/2014/main" id="{45442F64-7C70-9846-BA73-7C1B6A1120D3}"/>
              </a:ext>
            </a:extLst>
          </p:cNvPr>
          <p:cNvSpPr>
            <a:spLocks noChangeArrowheads="1"/>
          </p:cNvSpPr>
          <p:nvPr/>
        </p:nvSpPr>
        <p:spPr bwMode="auto">
          <a:xfrm>
            <a:off x="76263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MAR</a:t>
            </a:r>
          </a:p>
        </p:txBody>
      </p:sp>
      <p:sp>
        <p:nvSpPr>
          <p:cNvPr id="54289" name="Line 16">
            <a:extLst>
              <a:ext uri="{FF2B5EF4-FFF2-40B4-BE49-F238E27FC236}">
                <a16:creationId xmlns:a16="http://schemas.microsoft.com/office/drawing/2014/main" id="{4F8DBEBB-10EF-7447-A57D-948581E8CD41}"/>
              </a:ext>
            </a:extLst>
          </p:cNvPr>
          <p:cNvSpPr>
            <a:spLocks noChangeShapeType="1"/>
          </p:cNvSpPr>
          <p:nvPr/>
        </p:nvSpPr>
        <p:spPr bwMode="auto">
          <a:xfrm>
            <a:off x="609600" y="5026025"/>
            <a:ext cx="7620000" cy="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290" name="Line 17">
            <a:extLst>
              <a:ext uri="{FF2B5EF4-FFF2-40B4-BE49-F238E27FC236}">
                <a16:creationId xmlns:a16="http://schemas.microsoft.com/office/drawing/2014/main" id="{06F09169-C194-1049-A11F-12B2170936D1}"/>
              </a:ext>
            </a:extLst>
          </p:cNvPr>
          <p:cNvSpPr>
            <a:spLocks noChangeShapeType="1"/>
          </p:cNvSpPr>
          <p:nvPr/>
        </p:nvSpPr>
        <p:spPr bwMode="auto">
          <a:xfrm>
            <a:off x="9144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291" name="Line 18">
            <a:extLst>
              <a:ext uri="{FF2B5EF4-FFF2-40B4-BE49-F238E27FC236}">
                <a16:creationId xmlns:a16="http://schemas.microsoft.com/office/drawing/2014/main" id="{A8328D02-9B14-3044-9491-D0DE0465FB5D}"/>
              </a:ext>
            </a:extLst>
          </p:cNvPr>
          <p:cNvSpPr>
            <a:spLocks noChangeShapeType="1"/>
          </p:cNvSpPr>
          <p:nvPr/>
        </p:nvSpPr>
        <p:spPr bwMode="auto">
          <a:xfrm>
            <a:off x="22098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292" name="Line 19">
            <a:extLst>
              <a:ext uri="{FF2B5EF4-FFF2-40B4-BE49-F238E27FC236}">
                <a16:creationId xmlns:a16="http://schemas.microsoft.com/office/drawing/2014/main" id="{9AFFFCB9-43C7-4449-BCAD-C0B0E5A1B9A2}"/>
              </a:ext>
            </a:extLst>
          </p:cNvPr>
          <p:cNvSpPr>
            <a:spLocks noChangeShapeType="1"/>
          </p:cNvSpPr>
          <p:nvPr/>
        </p:nvSpPr>
        <p:spPr bwMode="auto">
          <a:xfrm>
            <a:off x="35052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293" name="Line 20">
            <a:extLst>
              <a:ext uri="{FF2B5EF4-FFF2-40B4-BE49-F238E27FC236}">
                <a16:creationId xmlns:a16="http://schemas.microsoft.com/office/drawing/2014/main" id="{153A4A4D-D1C0-1142-A5B5-D04F0EE4BC08}"/>
              </a:ext>
            </a:extLst>
          </p:cNvPr>
          <p:cNvSpPr>
            <a:spLocks noChangeShapeType="1"/>
          </p:cNvSpPr>
          <p:nvPr/>
        </p:nvSpPr>
        <p:spPr bwMode="auto">
          <a:xfrm>
            <a:off x="73152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294" name="Line 21">
            <a:extLst>
              <a:ext uri="{FF2B5EF4-FFF2-40B4-BE49-F238E27FC236}">
                <a16:creationId xmlns:a16="http://schemas.microsoft.com/office/drawing/2014/main" id="{95478346-D92B-5446-B018-51FAB73AC307}"/>
              </a:ext>
            </a:extLst>
          </p:cNvPr>
          <p:cNvSpPr>
            <a:spLocks noChangeShapeType="1"/>
          </p:cNvSpPr>
          <p:nvPr/>
        </p:nvSpPr>
        <p:spPr bwMode="auto">
          <a:xfrm>
            <a:off x="15240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295" name="Line 22">
            <a:extLst>
              <a:ext uri="{FF2B5EF4-FFF2-40B4-BE49-F238E27FC236}">
                <a16:creationId xmlns:a16="http://schemas.microsoft.com/office/drawing/2014/main" id="{9A4774FB-B46E-3D43-9091-CAFF0A1A46E4}"/>
              </a:ext>
            </a:extLst>
          </p:cNvPr>
          <p:cNvSpPr>
            <a:spLocks noChangeShapeType="1"/>
          </p:cNvSpPr>
          <p:nvPr/>
        </p:nvSpPr>
        <p:spPr bwMode="auto">
          <a:xfrm>
            <a:off x="28194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296" name="Line 23">
            <a:extLst>
              <a:ext uri="{FF2B5EF4-FFF2-40B4-BE49-F238E27FC236}">
                <a16:creationId xmlns:a16="http://schemas.microsoft.com/office/drawing/2014/main" id="{E79D1997-AE6E-7A45-8630-4F1AB7614EBA}"/>
              </a:ext>
            </a:extLst>
          </p:cNvPr>
          <p:cNvSpPr>
            <a:spLocks noChangeShapeType="1"/>
          </p:cNvSpPr>
          <p:nvPr/>
        </p:nvSpPr>
        <p:spPr bwMode="auto">
          <a:xfrm>
            <a:off x="41148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297" name="Line 24">
            <a:extLst>
              <a:ext uri="{FF2B5EF4-FFF2-40B4-BE49-F238E27FC236}">
                <a16:creationId xmlns:a16="http://schemas.microsoft.com/office/drawing/2014/main" id="{465D575C-0528-1045-8946-8DAE8BC35DC7}"/>
              </a:ext>
            </a:extLst>
          </p:cNvPr>
          <p:cNvSpPr>
            <a:spLocks noChangeShapeType="1"/>
          </p:cNvSpPr>
          <p:nvPr/>
        </p:nvSpPr>
        <p:spPr bwMode="auto">
          <a:xfrm>
            <a:off x="79248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298" name="Line 25">
            <a:extLst>
              <a:ext uri="{FF2B5EF4-FFF2-40B4-BE49-F238E27FC236}">
                <a16:creationId xmlns:a16="http://schemas.microsoft.com/office/drawing/2014/main" id="{5C43A610-4E5B-C64C-A7FD-E2A489CA01D4}"/>
              </a:ext>
            </a:extLst>
          </p:cNvPr>
          <p:cNvSpPr>
            <a:spLocks noChangeShapeType="1"/>
          </p:cNvSpPr>
          <p:nvPr/>
        </p:nvSpPr>
        <p:spPr bwMode="auto">
          <a:xfrm>
            <a:off x="609600" y="5330825"/>
            <a:ext cx="7620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299" name="Rectangle 26">
            <a:extLst>
              <a:ext uri="{FF2B5EF4-FFF2-40B4-BE49-F238E27FC236}">
                <a16:creationId xmlns:a16="http://schemas.microsoft.com/office/drawing/2014/main" id="{D1FA260F-948B-1446-A522-AC5C197323E5}"/>
              </a:ext>
            </a:extLst>
          </p:cNvPr>
          <p:cNvSpPr>
            <a:spLocks noChangeArrowheads="1"/>
          </p:cNvSpPr>
          <p:nvPr/>
        </p:nvSpPr>
        <p:spPr bwMode="auto">
          <a:xfrm>
            <a:off x="4937125" y="4545013"/>
            <a:ext cx="990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Data bus</a:t>
            </a:r>
          </a:p>
        </p:txBody>
      </p:sp>
      <p:sp>
        <p:nvSpPr>
          <p:cNvPr id="54300" name="Rectangle 27">
            <a:extLst>
              <a:ext uri="{FF2B5EF4-FFF2-40B4-BE49-F238E27FC236}">
                <a16:creationId xmlns:a16="http://schemas.microsoft.com/office/drawing/2014/main" id="{AF1B6F9A-6457-C946-B693-FB642FBD5932}"/>
              </a:ext>
            </a:extLst>
          </p:cNvPr>
          <p:cNvSpPr>
            <a:spLocks noChangeArrowheads="1"/>
          </p:cNvSpPr>
          <p:nvPr/>
        </p:nvSpPr>
        <p:spPr bwMode="auto">
          <a:xfrm>
            <a:off x="4937125" y="5383213"/>
            <a:ext cx="13081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Address bus</a:t>
            </a:r>
          </a:p>
        </p:txBody>
      </p:sp>
      <p:sp>
        <p:nvSpPr>
          <p:cNvPr id="54301" name="Rectangle 28">
            <a:extLst>
              <a:ext uri="{FF2B5EF4-FFF2-40B4-BE49-F238E27FC236}">
                <a16:creationId xmlns:a16="http://schemas.microsoft.com/office/drawing/2014/main" id="{B38949CD-F7C5-8741-8D1C-2C506EDD8B96}"/>
              </a:ext>
            </a:extLst>
          </p:cNvPr>
          <p:cNvSpPr>
            <a:spLocks noChangeArrowheads="1"/>
          </p:cNvSpPr>
          <p:nvPr/>
        </p:nvSpPr>
        <p:spPr bwMode="auto">
          <a:xfrm>
            <a:off x="2597150" y="6099175"/>
            <a:ext cx="15113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302" name="Rectangle 29">
            <a:extLst>
              <a:ext uri="{FF2B5EF4-FFF2-40B4-BE49-F238E27FC236}">
                <a16:creationId xmlns:a16="http://schemas.microsoft.com/office/drawing/2014/main" id="{2C2D3C1F-FEC1-5B41-B3DA-84C80B78F417}"/>
              </a:ext>
            </a:extLst>
          </p:cNvPr>
          <p:cNvSpPr>
            <a:spLocks noChangeArrowheads="1"/>
          </p:cNvSpPr>
          <p:nvPr/>
        </p:nvSpPr>
        <p:spPr bwMode="auto">
          <a:xfrm>
            <a:off x="4425950" y="6099175"/>
            <a:ext cx="15113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303" name="Line 30">
            <a:extLst>
              <a:ext uri="{FF2B5EF4-FFF2-40B4-BE49-F238E27FC236}">
                <a16:creationId xmlns:a16="http://schemas.microsoft.com/office/drawing/2014/main" id="{E7706DB3-03E9-0141-9B88-90D548F67BDC}"/>
              </a:ext>
            </a:extLst>
          </p:cNvPr>
          <p:cNvSpPr>
            <a:spLocks noChangeShapeType="1"/>
          </p:cNvSpPr>
          <p:nvPr/>
        </p:nvSpPr>
        <p:spPr bwMode="auto">
          <a:xfrm>
            <a:off x="3352800" y="5026025"/>
            <a:ext cx="0" cy="10668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304" name="Line 31">
            <a:extLst>
              <a:ext uri="{FF2B5EF4-FFF2-40B4-BE49-F238E27FC236}">
                <a16:creationId xmlns:a16="http://schemas.microsoft.com/office/drawing/2014/main" id="{95228A3E-778C-D844-92DD-88A22244FE6D}"/>
              </a:ext>
            </a:extLst>
          </p:cNvPr>
          <p:cNvSpPr>
            <a:spLocks noChangeShapeType="1"/>
          </p:cNvSpPr>
          <p:nvPr/>
        </p:nvSpPr>
        <p:spPr bwMode="auto">
          <a:xfrm>
            <a:off x="4800600" y="5330825"/>
            <a:ext cx="0" cy="7620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4305" name="Rectangle 33">
            <a:extLst>
              <a:ext uri="{FF2B5EF4-FFF2-40B4-BE49-F238E27FC236}">
                <a16:creationId xmlns:a16="http://schemas.microsoft.com/office/drawing/2014/main" id="{4332B199-8F82-BD49-8486-5D1BC13B4179}"/>
              </a:ext>
            </a:extLst>
          </p:cNvPr>
          <p:cNvSpPr>
            <a:spLocks noChangeArrowheads="1"/>
          </p:cNvSpPr>
          <p:nvPr/>
        </p:nvSpPr>
        <p:spPr bwMode="auto">
          <a:xfrm>
            <a:off x="6537325" y="6145213"/>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t>CPU</a:t>
            </a:r>
          </a:p>
        </p:txBody>
      </p:sp>
      <p:sp>
        <p:nvSpPr>
          <p:cNvPr id="54306" name="TextBox 34">
            <a:extLst>
              <a:ext uri="{FF2B5EF4-FFF2-40B4-BE49-F238E27FC236}">
                <a16:creationId xmlns:a16="http://schemas.microsoft.com/office/drawing/2014/main" id="{19A15042-C5DD-5845-8643-A99DD4F534EA}"/>
              </a:ext>
            </a:extLst>
          </p:cNvPr>
          <p:cNvSpPr txBox="1">
            <a:spLocks noChangeArrowheads="1"/>
          </p:cNvSpPr>
          <p:nvPr/>
        </p:nvSpPr>
        <p:spPr bwMode="auto">
          <a:xfrm>
            <a:off x="152400" y="6535738"/>
            <a:ext cx="17176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Picture credit: Derek Chiou</a:t>
            </a:r>
          </a:p>
        </p:txBody>
      </p:sp>
    </p:spTree>
    <p:extLst>
      <p:ext uri="{BB962C8B-B14F-4D97-AF65-F5344CB8AC3E}">
        <p14:creationId xmlns:p14="http://schemas.microsoft.com/office/powerpoint/2010/main" val="7769855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p:cNvSpPr>
            <a:spLocks noGrp="1"/>
          </p:cNvSpPr>
          <p:nvPr>
            <p:ph type="title"/>
          </p:nvPr>
        </p:nvSpPr>
        <p:spPr>
          <a:xfrm>
            <a:off x="179512" y="0"/>
            <a:ext cx="8843962" cy="944562"/>
          </a:xfrm>
        </p:spPr>
        <p:txBody>
          <a:bodyPr/>
          <a:lstStyle/>
          <a:p>
            <a:r>
              <a:rPr lang="en-US" dirty="0">
                <a:latin typeface="Garamond" charset="0"/>
              </a:rPr>
              <a:t>Multiple Banks (Interleaving) and Channels</a:t>
            </a:r>
          </a:p>
        </p:txBody>
      </p:sp>
      <p:sp>
        <p:nvSpPr>
          <p:cNvPr id="3" name="Content Placeholder 2"/>
          <p:cNvSpPr>
            <a:spLocks noGrp="1"/>
          </p:cNvSpPr>
          <p:nvPr>
            <p:ph idx="1"/>
          </p:nvPr>
        </p:nvSpPr>
        <p:spPr>
          <a:xfrm>
            <a:off x="228600" y="908720"/>
            <a:ext cx="8915400" cy="5256584"/>
          </a:xfrm>
        </p:spPr>
        <p:txBody>
          <a:bodyPr/>
          <a:lstStyle/>
          <a:p>
            <a:r>
              <a:rPr lang="en-US" dirty="0">
                <a:latin typeface="Tahoma" charset="0"/>
              </a:rPr>
              <a:t>Multiple banks</a:t>
            </a:r>
          </a:p>
          <a:p>
            <a:pPr lvl="1"/>
            <a:r>
              <a:rPr lang="en-US" dirty="0">
                <a:latin typeface="Tahoma" charset="0"/>
                <a:ea typeface="ＭＳ Ｐゴシック" charset="0"/>
              </a:rPr>
              <a:t>Enable </a:t>
            </a:r>
            <a:r>
              <a:rPr lang="en-US" dirty="0">
                <a:solidFill>
                  <a:srgbClr val="FF0000"/>
                </a:solidFill>
                <a:latin typeface="Tahoma" charset="0"/>
                <a:ea typeface="ＭＳ Ｐゴシック" charset="0"/>
              </a:rPr>
              <a:t>concurrent DRAM accesses</a:t>
            </a:r>
          </a:p>
          <a:p>
            <a:pPr lvl="1"/>
            <a:r>
              <a:rPr lang="en-US" dirty="0">
                <a:latin typeface="Tahoma" charset="0"/>
                <a:ea typeface="ＭＳ Ｐゴシック" charset="0"/>
              </a:rPr>
              <a:t>Bits in address determine which bank an address resides in</a:t>
            </a:r>
          </a:p>
          <a:p>
            <a:r>
              <a:rPr lang="en-US" dirty="0">
                <a:latin typeface="Tahoma" charset="0"/>
              </a:rPr>
              <a:t>Multiple independent channels serve the same purpose</a:t>
            </a:r>
          </a:p>
          <a:p>
            <a:pPr lvl="1"/>
            <a:r>
              <a:rPr lang="en-US" dirty="0">
                <a:latin typeface="Tahoma" charset="0"/>
                <a:ea typeface="ＭＳ Ｐゴシック" charset="0"/>
              </a:rPr>
              <a:t>But they are even better because they have </a:t>
            </a:r>
            <a:r>
              <a:rPr lang="en-US" dirty="0">
                <a:solidFill>
                  <a:srgbClr val="FF0000"/>
                </a:solidFill>
                <a:latin typeface="Tahoma" charset="0"/>
                <a:ea typeface="ＭＳ Ｐゴシック" charset="0"/>
              </a:rPr>
              <a:t>separate data buses</a:t>
            </a:r>
          </a:p>
          <a:p>
            <a:pPr lvl="1"/>
            <a:r>
              <a:rPr lang="en-US" dirty="0">
                <a:solidFill>
                  <a:srgbClr val="FF0000"/>
                </a:solidFill>
                <a:latin typeface="Tahoma" charset="0"/>
                <a:ea typeface="ＭＳ Ｐゴシック" charset="0"/>
              </a:rPr>
              <a:t>Increased bus bandwidth</a:t>
            </a:r>
          </a:p>
          <a:p>
            <a:pPr lvl="1"/>
            <a:endParaRPr lang="en-US" dirty="0">
              <a:solidFill>
                <a:srgbClr val="FF0000"/>
              </a:solidFill>
              <a:latin typeface="Tahoma" charset="0"/>
              <a:ea typeface="ＭＳ Ｐゴシック" charset="0"/>
            </a:endParaRPr>
          </a:p>
          <a:p>
            <a:r>
              <a:rPr lang="en-US" dirty="0">
                <a:latin typeface="Tahoma" charset="0"/>
              </a:rPr>
              <a:t>Enabling more concurrency requires reducing</a:t>
            </a:r>
          </a:p>
          <a:p>
            <a:pPr lvl="1"/>
            <a:r>
              <a:rPr lang="en-US" dirty="0">
                <a:latin typeface="Tahoma" charset="0"/>
                <a:ea typeface="ＭＳ Ｐゴシック" charset="0"/>
              </a:rPr>
              <a:t>Bank conflicts</a:t>
            </a:r>
          </a:p>
          <a:p>
            <a:pPr lvl="1"/>
            <a:r>
              <a:rPr lang="en-US" dirty="0">
                <a:latin typeface="Tahoma" charset="0"/>
                <a:ea typeface="ＭＳ Ｐゴシック" charset="0"/>
              </a:rPr>
              <a:t>Channel conflicts</a:t>
            </a:r>
          </a:p>
          <a:p>
            <a:r>
              <a:rPr lang="en-US" dirty="0">
                <a:latin typeface="Tahoma" charset="0"/>
              </a:rPr>
              <a:t>How to select/randomize bank/channel indices in address?</a:t>
            </a:r>
          </a:p>
          <a:p>
            <a:pPr lvl="1"/>
            <a:r>
              <a:rPr lang="en-US" dirty="0">
                <a:latin typeface="Tahoma" charset="0"/>
                <a:ea typeface="ＭＳ Ｐゴシック" charset="0"/>
              </a:rPr>
              <a:t>Lower order bits have more entropy</a:t>
            </a:r>
          </a:p>
          <a:p>
            <a:pPr lvl="1"/>
            <a:r>
              <a:rPr lang="en-US" dirty="0">
                <a:latin typeface="Tahoma" charset="0"/>
                <a:ea typeface="ＭＳ Ｐゴシック" charset="0"/>
              </a:rPr>
              <a:t>Randomizing hash functions (XOR of different address bits)</a:t>
            </a:r>
          </a:p>
          <a:p>
            <a:pPr lvl="1"/>
            <a:endParaRPr lang="en-US" dirty="0">
              <a:solidFill>
                <a:srgbClr val="FF0000"/>
              </a:solidFill>
              <a:latin typeface="Tahoma" charset="0"/>
              <a:ea typeface="ＭＳ Ｐゴシック" charset="0"/>
            </a:endParaRPr>
          </a:p>
          <a:p>
            <a:pPr lvl="1"/>
            <a:endParaRPr lang="en-US" dirty="0">
              <a:latin typeface="Tahoma" charset="0"/>
              <a:ea typeface="ＭＳ Ｐゴシック" charset="0"/>
            </a:endParaRPr>
          </a:p>
          <a:p>
            <a:pPr lvl="1"/>
            <a:endParaRPr lang="en-US" dirty="0">
              <a:latin typeface="Tahoma" charset="0"/>
              <a:ea typeface="ＭＳ Ｐゴシック" charset="0"/>
            </a:endParaRPr>
          </a:p>
        </p:txBody>
      </p:sp>
      <p:sp>
        <p:nvSpPr>
          <p:cNvPr id="124931"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732C247-D2EF-E549-AC01-40D30E25CF17}"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1600" b="0" i="0" u="none" strike="noStrike" kern="1200" cap="none" spc="0" normalizeH="0" baseline="0" noProof="0" dirty="0">
              <a:ln>
                <a:noFill/>
              </a:ln>
              <a:solidFill>
                <a:srgbClr val="000000"/>
              </a:solidFill>
              <a:effectLst/>
              <a:uLnTx/>
              <a:uFillTx/>
              <a:latin typeface="Garamond" charset="0"/>
              <a:ea typeface="ＭＳ Ｐゴシック" charset="0"/>
              <a:cs typeface="Arial" charset="0"/>
            </a:endParaRPr>
          </a:p>
        </p:txBody>
      </p:sp>
    </p:spTree>
    <p:extLst>
      <p:ext uri="{BB962C8B-B14F-4D97-AF65-F5344CB8AC3E}">
        <p14:creationId xmlns:p14="http://schemas.microsoft.com/office/powerpoint/2010/main" val="21280081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a:t>Latency Hiding with Multiple Banks</a:t>
            </a:r>
          </a:p>
        </p:txBody>
      </p:sp>
      <p:sp>
        <p:nvSpPr>
          <p:cNvPr id="4" name="Content Placeholder 3"/>
          <p:cNvSpPr>
            <a:spLocks noGrp="1"/>
          </p:cNvSpPr>
          <p:nvPr>
            <p:ph idx="1"/>
          </p:nvPr>
        </p:nvSpPr>
        <p:spPr/>
        <p:txBody>
          <a:bodyPr>
            <a:noAutofit/>
          </a:bodyPr>
          <a:lstStyle/>
          <a:p>
            <a:r>
              <a:rPr lang="en-US" dirty="0">
                <a:solidFill>
                  <a:srgbClr val="FF0000"/>
                </a:solidFill>
              </a:rPr>
              <a:t>With one bank, time still wasted </a:t>
            </a:r>
            <a:r>
              <a:rPr lang="en-US" dirty="0"/>
              <a:t>in between bursts</a:t>
            </a:r>
          </a:p>
          <a:p>
            <a:endParaRPr lang="en-US" dirty="0"/>
          </a:p>
          <a:p>
            <a:pPr marL="0" indent="0">
              <a:buNone/>
            </a:pPr>
            <a:endParaRPr lang="en-US" dirty="0"/>
          </a:p>
          <a:p>
            <a:r>
              <a:rPr lang="en-US" dirty="0">
                <a:solidFill>
                  <a:srgbClr val="00B050"/>
                </a:solidFill>
              </a:rPr>
              <a:t>Latency can be hidden by having multiple banks</a:t>
            </a:r>
          </a:p>
          <a:p>
            <a:endParaRPr lang="en-US" dirty="0"/>
          </a:p>
          <a:p>
            <a:endParaRPr lang="en-US" dirty="0"/>
          </a:p>
          <a:p>
            <a:endParaRPr lang="en-US" dirty="0"/>
          </a:p>
          <a:p>
            <a:endParaRPr lang="en-US" dirty="0"/>
          </a:p>
          <a:p>
            <a:r>
              <a:rPr lang="en-US" dirty="0"/>
              <a:t>Need many threads to simultaneously access memory to keep all banks busy</a:t>
            </a:r>
          </a:p>
          <a:p>
            <a:pPr lvl="1"/>
            <a:r>
              <a:rPr lang="en-US" dirty="0">
                <a:solidFill>
                  <a:srgbClr val="00B050"/>
                </a:solidFill>
              </a:rPr>
              <a:t>Achieved with having high occupancy in GPU cores (SMs)</a:t>
            </a:r>
          </a:p>
          <a:p>
            <a:pPr lvl="2"/>
            <a:r>
              <a:rPr lang="en-US" dirty="0"/>
              <a:t>Similar idea to hiding pipeline latency in the core</a:t>
            </a:r>
          </a:p>
        </p:txBody>
      </p:sp>
      <p:grpSp>
        <p:nvGrpSpPr>
          <p:cNvPr id="2" name="Group 1"/>
          <p:cNvGrpSpPr/>
          <p:nvPr/>
        </p:nvGrpSpPr>
        <p:grpSpPr>
          <a:xfrm>
            <a:off x="1021652" y="1688232"/>
            <a:ext cx="7423024" cy="228600"/>
            <a:chOff x="1021652" y="2444176"/>
            <a:chExt cx="7423024" cy="228600"/>
          </a:xfrm>
        </p:grpSpPr>
        <p:sp>
          <p:nvSpPr>
            <p:cNvPr id="9" name="Rectangle 29"/>
            <p:cNvSpPr>
              <a:spLocks noChangeArrowheads="1"/>
            </p:cNvSpPr>
            <p:nvPr/>
          </p:nvSpPr>
          <p:spPr bwMode="auto">
            <a:xfrm>
              <a:off x="1021652" y="2444176"/>
              <a:ext cx="2514600" cy="228600"/>
            </a:xfrm>
            <a:prstGeom prst="rect">
              <a:avLst/>
            </a:prstGeom>
            <a:solidFill>
              <a:schemeClr val="accent2">
                <a:lumMod val="60000"/>
                <a:lumOff val="40000"/>
              </a:schemeClr>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Rectangle 30"/>
            <p:cNvSpPr>
              <a:spLocks noChangeArrowheads="1"/>
            </p:cNvSpPr>
            <p:nvPr/>
          </p:nvSpPr>
          <p:spPr bwMode="auto">
            <a:xfrm>
              <a:off x="3536252" y="2444176"/>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Rectangle 31"/>
            <p:cNvSpPr>
              <a:spLocks noChangeArrowheads="1"/>
            </p:cNvSpPr>
            <p:nvPr/>
          </p:nvSpPr>
          <p:spPr bwMode="auto">
            <a:xfrm>
              <a:off x="3841052" y="2444176"/>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Rectangle 31"/>
            <p:cNvSpPr>
              <a:spLocks noChangeArrowheads="1"/>
            </p:cNvSpPr>
            <p:nvPr/>
          </p:nvSpPr>
          <p:spPr bwMode="auto">
            <a:xfrm>
              <a:off x="4145852" y="2444176"/>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Rectangle 31"/>
            <p:cNvSpPr>
              <a:spLocks noChangeArrowheads="1"/>
            </p:cNvSpPr>
            <p:nvPr/>
          </p:nvSpPr>
          <p:spPr bwMode="auto">
            <a:xfrm>
              <a:off x="4428364" y="2444176"/>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Rectangle 29"/>
            <p:cNvSpPr>
              <a:spLocks noChangeArrowheads="1"/>
            </p:cNvSpPr>
            <p:nvPr/>
          </p:nvSpPr>
          <p:spPr bwMode="auto">
            <a:xfrm>
              <a:off x="4733164" y="2444176"/>
              <a:ext cx="2514600" cy="228600"/>
            </a:xfrm>
            <a:prstGeom prst="rect">
              <a:avLst/>
            </a:prstGeom>
            <a:solidFill>
              <a:schemeClr val="accent2">
                <a:lumMod val="60000"/>
                <a:lumOff val="40000"/>
              </a:schemeClr>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Rectangle 30"/>
            <p:cNvSpPr>
              <a:spLocks noChangeArrowheads="1"/>
            </p:cNvSpPr>
            <p:nvPr/>
          </p:nvSpPr>
          <p:spPr bwMode="auto">
            <a:xfrm>
              <a:off x="7247764" y="2444176"/>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Rectangle 31"/>
            <p:cNvSpPr>
              <a:spLocks noChangeArrowheads="1"/>
            </p:cNvSpPr>
            <p:nvPr/>
          </p:nvSpPr>
          <p:spPr bwMode="auto">
            <a:xfrm>
              <a:off x="7552564" y="2444176"/>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Rectangle 31"/>
            <p:cNvSpPr>
              <a:spLocks noChangeArrowheads="1"/>
            </p:cNvSpPr>
            <p:nvPr/>
          </p:nvSpPr>
          <p:spPr bwMode="auto">
            <a:xfrm>
              <a:off x="7857364" y="2444176"/>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31"/>
            <p:cNvSpPr>
              <a:spLocks noChangeArrowheads="1"/>
            </p:cNvSpPr>
            <p:nvPr/>
          </p:nvSpPr>
          <p:spPr bwMode="auto">
            <a:xfrm>
              <a:off x="8139876" y="2444176"/>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p:cNvGrpSpPr/>
          <p:nvPr/>
        </p:nvGrpSpPr>
        <p:grpSpPr>
          <a:xfrm>
            <a:off x="1021652" y="2998263"/>
            <a:ext cx="7423024" cy="1150817"/>
            <a:chOff x="1021652" y="3527625"/>
            <a:chExt cx="7423024" cy="1150817"/>
          </a:xfrm>
        </p:grpSpPr>
        <p:sp>
          <p:nvSpPr>
            <p:cNvPr id="19" name="Rectangle 29"/>
            <p:cNvSpPr>
              <a:spLocks noChangeArrowheads="1"/>
            </p:cNvSpPr>
            <p:nvPr/>
          </p:nvSpPr>
          <p:spPr bwMode="auto">
            <a:xfrm>
              <a:off x="1021652" y="3527625"/>
              <a:ext cx="2514600" cy="228600"/>
            </a:xfrm>
            <a:prstGeom prst="rect">
              <a:avLst/>
            </a:prstGeom>
            <a:solidFill>
              <a:schemeClr val="accent2">
                <a:lumMod val="60000"/>
                <a:lumOff val="40000"/>
              </a:schemeClr>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Rectangle 30"/>
            <p:cNvSpPr>
              <a:spLocks noChangeArrowheads="1"/>
            </p:cNvSpPr>
            <p:nvPr/>
          </p:nvSpPr>
          <p:spPr bwMode="auto">
            <a:xfrm>
              <a:off x="3536252" y="3527625"/>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Rectangle 31"/>
            <p:cNvSpPr>
              <a:spLocks noChangeArrowheads="1"/>
            </p:cNvSpPr>
            <p:nvPr/>
          </p:nvSpPr>
          <p:spPr bwMode="auto">
            <a:xfrm>
              <a:off x="3841052" y="3527625"/>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Rectangle 31"/>
            <p:cNvSpPr>
              <a:spLocks noChangeArrowheads="1"/>
            </p:cNvSpPr>
            <p:nvPr/>
          </p:nvSpPr>
          <p:spPr bwMode="auto">
            <a:xfrm>
              <a:off x="4145852" y="3527625"/>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Rectangle 31"/>
            <p:cNvSpPr>
              <a:spLocks noChangeArrowheads="1"/>
            </p:cNvSpPr>
            <p:nvPr/>
          </p:nvSpPr>
          <p:spPr bwMode="auto">
            <a:xfrm>
              <a:off x="4428364" y="3527625"/>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Rectangle 29"/>
            <p:cNvSpPr>
              <a:spLocks noChangeArrowheads="1"/>
            </p:cNvSpPr>
            <p:nvPr/>
          </p:nvSpPr>
          <p:spPr bwMode="auto">
            <a:xfrm>
              <a:off x="4733164" y="3527625"/>
              <a:ext cx="2514600" cy="228600"/>
            </a:xfrm>
            <a:prstGeom prst="rect">
              <a:avLst/>
            </a:prstGeom>
            <a:solidFill>
              <a:schemeClr val="accent2">
                <a:lumMod val="60000"/>
                <a:lumOff val="40000"/>
              </a:schemeClr>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Rectangle 30"/>
            <p:cNvSpPr>
              <a:spLocks noChangeArrowheads="1"/>
            </p:cNvSpPr>
            <p:nvPr/>
          </p:nvSpPr>
          <p:spPr bwMode="auto">
            <a:xfrm>
              <a:off x="7247764" y="3527625"/>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Rectangle 31"/>
            <p:cNvSpPr>
              <a:spLocks noChangeArrowheads="1"/>
            </p:cNvSpPr>
            <p:nvPr/>
          </p:nvSpPr>
          <p:spPr bwMode="auto">
            <a:xfrm>
              <a:off x="7552564" y="3527625"/>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ectangle 31"/>
            <p:cNvSpPr>
              <a:spLocks noChangeArrowheads="1"/>
            </p:cNvSpPr>
            <p:nvPr/>
          </p:nvSpPr>
          <p:spPr bwMode="auto">
            <a:xfrm>
              <a:off x="7857364" y="3527625"/>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Rectangle 31"/>
            <p:cNvSpPr>
              <a:spLocks noChangeArrowheads="1"/>
            </p:cNvSpPr>
            <p:nvPr/>
          </p:nvSpPr>
          <p:spPr bwMode="auto">
            <a:xfrm>
              <a:off x="8139876" y="3527625"/>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Rectangle 29"/>
            <p:cNvSpPr>
              <a:spLocks noChangeArrowheads="1"/>
            </p:cNvSpPr>
            <p:nvPr/>
          </p:nvSpPr>
          <p:spPr bwMode="auto">
            <a:xfrm>
              <a:off x="1021652" y="4019404"/>
              <a:ext cx="3747912" cy="228600"/>
            </a:xfrm>
            <a:prstGeom prst="rect">
              <a:avLst/>
            </a:prstGeom>
            <a:solidFill>
              <a:schemeClr val="accent2">
                <a:lumMod val="60000"/>
                <a:lumOff val="40000"/>
              </a:schemeClr>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Rectangle 29"/>
            <p:cNvSpPr>
              <a:spLocks noChangeArrowheads="1"/>
            </p:cNvSpPr>
            <p:nvPr/>
          </p:nvSpPr>
          <p:spPr bwMode="auto">
            <a:xfrm>
              <a:off x="5944188" y="4019404"/>
              <a:ext cx="2500488" cy="228600"/>
            </a:xfrm>
            <a:prstGeom prst="rect">
              <a:avLst/>
            </a:prstGeom>
            <a:solidFill>
              <a:schemeClr val="accent2">
                <a:lumMod val="60000"/>
                <a:lumOff val="40000"/>
              </a:schemeClr>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Rectangle 29"/>
            <p:cNvSpPr>
              <a:spLocks noChangeArrowheads="1"/>
            </p:cNvSpPr>
            <p:nvPr/>
          </p:nvSpPr>
          <p:spPr bwMode="auto">
            <a:xfrm>
              <a:off x="1021652" y="4449842"/>
              <a:ext cx="5027268" cy="228600"/>
            </a:xfrm>
            <a:prstGeom prst="rect">
              <a:avLst/>
            </a:prstGeom>
            <a:solidFill>
              <a:schemeClr val="accent2">
                <a:lumMod val="60000"/>
                <a:lumOff val="40000"/>
              </a:schemeClr>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Rectangle 29"/>
            <p:cNvSpPr>
              <a:spLocks noChangeArrowheads="1"/>
            </p:cNvSpPr>
            <p:nvPr/>
          </p:nvSpPr>
          <p:spPr bwMode="auto">
            <a:xfrm>
              <a:off x="7168992" y="4449842"/>
              <a:ext cx="1275684" cy="228600"/>
            </a:xfrm>
            <a:prstGeom prst="rect">
              <a:avLst/>
            </a:prstGeom>
            <a:solidFill>
              <a:schemeClr val="accent2">
                <a:lumMod val="60000"/>
                <a:lumOff val="40000"/>
              </a:schemeClr>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Rectangle 30"/>
            <p:cNvSpPr>
              <a:spLocks noChangeArrowheads="1"/>
            </p:cNvSpPr>
            <p:nvPr/>
          </p:nvSpPr>
          <p:spPr bwMode="auto">
            <a:xfrm>
              <a:off x="4747276" y="4019404"/>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Rectangle 31"/>
            <p:cNvSpPr>
              <a:spLocks noChangeArrowheads="1"/>
            </p:cNvSpPr>
            <p:nvPr/>
          </p:nvSpPr>
          <p:spPr bwMode="auto">
            <a:xfrm>
              <a:off x="5052076" y="4019404"/>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Rectangle 31"/>
            <p:cNvSpPr>
              <a:spLocks noChangeArrowheads="1"/>
            </p:cNvSpPr>
            <p:nvPr/>
          </p:nvSpPr>
          <p:spPr bwMode="auto">
            <a:xfrm>
              <a:off x="5356876" y="4019404"/>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Rectangle 31"/>
            <p:cNvSpPr>
              <a:spLocks noChangeArrowheads="1"/>
            </p:cNvSpPr>
            <p:nvPr/>
          </p:nvSpPr>
          <p:spPr bwMode="auto">
            <a:xfrm>
              <a:off x="5639388" y="4019404"/>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Rectangle 30"/>
            <p:cNvSpPr>
              <a:spLocks noChangeArrowheads="1"/>
            </p:cNvSpPr>
            <p:nvPr/>
          </p:nvSpPr>
          <p:spPr bwMode="auto">
            <a:xfrm>
              <a:off x="5989416" y="4449842"/>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Rectangle 31"/>
            <p:cNvSpPr>
              <a:spLocks noChangeArrowheads="1"/>
            </p:cNvSpPr>
            <p:nvPr/>
          </p:nvSpPr>
          <p:spPr bwMode="auto">
            <a:xfrm>
              <a:off x="6294216" y="4449842"/>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Rectangle 41"/>
            <p:cNvSpPr>
              <a:spLocks noChangeArrowheads="1"/>
            </p:cNvSpPr>
            <p:nvPr/>
          </p:nvSpPr>
          <p:spPr bwMode="auto">
            <a:xfrm>
              <a:off x="6599016" y="4449842"/>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Rectangle 31"/>
            <p:cNvSpPr>
              <a:spLocks noChangeArrowheads="1"/>
            </p:cNvSpPr>
            <p:nvPr/>
          </p:nvSpPr>
          <p:spPr bwMode="auto">
            <a:xfrm>
              <a:off x="6881528" y="4449842"/>
              <a:ext cx="304800" cy="228600"/>
            </a:xfrm>
            <a:prstGeom prst="rect">
              <a:avLst/>
            </a:prstGeom>
            <a:solidFill>
              <a:schemeClr val="accent6"/>
            </a:solidFill>
            <a:ln w="9525" algn="ctr">
              <a:solidFill>
                <a:schemeClr val="tx1"/>
              </a:solidFill>
              <a:round/>
              <a:headEnd/>
              <a:tailEnd/>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8" name="TextBox 610">
            <a:extLst>
              <a:ext uri="{FF2B5EF4-FFF2-40B4-BE49-F238E27FC236}">
                <a16:creationId xmlns:a16="http://schemas.microsoft.com/office/drawing/2014/main" id="{9B9C031A-7213-8946-A897-35BA1BD59B38}"/>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45" name="Slide Number Placeholder 3">
            <a:extLst>
              <a:ext uri="{FF2B5EF4-FFF2-40B4-BE49-F238E27FC236}">
                <a16:creationId xmlns:a16="http://schemas.microsoft.com/office/drawing/2014/main" id="{11B9A333-533E-D54F-991E-426EC327B2F3}"/>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732C247-D2EF-E549-AC01-40D30E25CF17}"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600" b="0" i="0" u="none" strike="noStrike" kern="1200" cap="none" spc="0" normalizeH="0" baseline="0" noProof="0" dirty="0">
              <a:ln>
                <a:noFill/>
              </a:ln>
              <a:solidFill>
                <a:srgbClr val="000000"/>
              </a:solidFill>
              <a:effectLst/>
              <a:uLnTx/>
              <a:uFillTx/>
              <a:latin typeface="Garamond" charset="0"/>
              <a:ea typeface="ＭＳ Ｐゴシック" charset="0"/>
              <a:cs typeface="Arial" charset="0"/>
            </a:endParaRPr>
          </a:p>
        </p:txBody>
      </p:sp>
    </p:spTree>
    <p:extLst>
      <p:ext uri="{BB962C8B-B14F-4D97-AF65-F5344CB8AC3E}">
        <p14:creationId xmlns:p14="http://schemas.microsoft.com/office/powerpoint/2010/main" val="125343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9" end="9"/>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Title 1">
            <a:extLst>
              <a:ext uri="{FF2B5EF4-FFF2-40B4-BE49-F238E27FC236}">
                <a16:creationId xmlns:a16="http://schemas.microsoft.com/office/drawing/2014/main" id="{16B53E08-421B-7A45-8C30-E6FB197D67F0}"/>
              </a:ext>
            </a:extLst>
          </p:cNvPr>
          <p:cNvSpPr>
            <a:spLocks noGrp="1" noChangeArrowheads="1"/>
          </p:cNvSpPr>
          <p:nvPr>
            <p:ph type="title"/>
          </p:nvPr>
        </p:nvSpPr>
        <p:spPr>
          <a:xfrm>
            <a:off x="228600" y="0"/>
            <a:ext cx="8915400" cy="908720"/>
          </a:xfrm>
        </p:spPr>
        <p:txBody>
          <a:bodyPr/>
          <a:lstStyle/>
          <a:p>
            <a:r>
              <a:rPr lang="en-US" altLang="en-US" sz="3600" dirty="0">
                <a:ea typeface="ＭＳ Ｐゴシック" panose="020B0600070205080204" pitchFamily="34" charset="-128"/>
              </a:rPr>
              <a:t>Lecture on Memory Organization &amp; Technology</a:t>
            </a:r>
          </a:p>
        </p:txBody>
      </p:sp>
      <p:sp>
        <p:nvSpPr>
          <p:cNvPr id="248835" name="Slide Number Placeholder 3">
            <a:extLst>
              <a:ext uri="{FF2B5EF4-FFF2-40B4-BE49-F238E27FC236}">
                <a16:creationId xmlns:a16="http://schemas.microsoft.com/office/drawing/2014/main" id="{CCE4354E-DC2C-8E49-A078-0EEB05C17BC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
        <p:nvSpPr>
          <p:cNvPr id="68" name="TextBox 67">
            <a:extLst>
              <a:ext uri="{FF2B5EF4-FFF2-40B4-BE49-F238E27FC236}">
                <a16:creationId xmlns:a16="http://schemas.microsoft.com/office/drawing/2014/main" id="{072BEC36-0096-A044-8094-05571ACF4C19}"/>
              </a:ext>
            </a:extLst>
          </p:cNvPr>
          <p:cNvSpPr txBox="1"/>
          <p:nvPr/>
        </p:nvSpPr>
        <p:spPr>
          <a:xfrm>
            <a:off x="974926" y="6516989"/>
            <a:ext cx="7194149" cy="276999"/>
          </a:xfrm>
          <a:prstGeom prst="rect">
            <a:avLst/>
          </a:prstGeom>
          <a:noFill/>
        </p:spPr>
        <p:txBody>
          <a:bodyPr wrap="none" rtlCol="0">
            <a:spAutoFit/>
          </a:bodyPr>
          <a:lstStyle/>
          <a:p>
            <a:pPr lvl="0">
              <a:defRPr/>
            </a:pPr>
            <a:r>
              <a:rPr lang="en-US" sz="1200" dirty="0"/>
              <a:t>DDCA - Lecture 22: Memory Organization &amp; Technology (Spring 2021) </a:t>
            </a:r>
            <a:r>
              <a:rPr lang="en-US" sz="1200" dirty="0">
                <a:solidFill>
                  <a:srgbClr val="0432FF"/>
                </a:solidFill>
              </a:rPr>
              <a:t>https://</a:t>
            </a:r>
            <a:r>
              <a:rPr lang="en-US" sz="1200" dirty="0" err="1">
                <a:solidFill>
                  <a:srgbClr val="0432FF"/>
                </a:solidFill>
              </a:rPr>
              <a:t>youtu.be</a:t>
            </a:r>
            <a:r>
              <a:rPr lang="en-US" sz="1200" dirty="0">
                <a:solidFill>
                  <a:srgbClr val="0432FF"/>
                </a:solidFill>
              </a:rPr>
              <a:t>/</a:t>
            </a:r>
            <a:r>
              <a:rPr lang="en-US" sz="1200" dirty="0" err="1">
                <a:solidFill>
                  <a:srgbClr val="0432FF"/>
                </a:solidFill>
              </a:rPr>
              <a:t>ahPQLempLRM</a:t>
            </a:r>
            <a:endParaRPr lang="en-US" sz="1200" dirty="0">
              <a:solidFill>
                <a:srgbClr val="0432FF"/>
              </a:solidFill>
            </a:endParaRPr>
          </a:p>
        </p:txBody>
      </p:sp>
      <p:pic>
        <p:nvPicPr>
          <p:cNvPr id="2" name="Picture 1">
            <a:extLst>
              <a:ext uri="{FF2B5EF4-FFF2-40B4-BE49-F238E27FC236}">
                <a16:creationId xmlns:a16="http://schemas.microsoft.com/office/drawing/2014/main" id="{F328BA1B-71C6-A94A-B4D2-6ED5EC10C38F}"/>
              </a:ext>
            </a:extLst>
          </p:cNvPr>
          <p:cNvPicPr>
            <a:picLocks noChangeAspect="1"/>
          </p:cNvPicPr>
          <p:nvPr/>
        </p:nvPicPr>
        <p:blipFill>
          <a:blip r:embed="rId2"/>
          <a:stretch>
            <a:fillRect/>
          </a:stretch>
        </p:blipFill>
        <p:spPr>
          <a:xfrm>
            <a:off x="1295636" y="956764"/>
            <a:ext cx="6552728" cy="5338354"/>
          </a:xfrm>
          <a:prstGeom prst="rect">
            <a:avLst/>
          </a:prstGeom>
        </p:spPr>
      </p:pic>
    </p:spTree>
    <p:extLst>
      <p:ext uri="{BB962C8B-B14F-4D97-AF65-F5344CB8AC3E}">
        <p14:creationId xmlns:p14="http://schemas.microsoft.com/office/powerpoint/2010/main" val="10690652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Memory Coalescing (I)</a:t>
            </a:r>
          </a:p>
        </p:txBody>
      </p:sp>
      <p:sp>
        <p:nvSpPr>
          <p:cNvPr id="3" name="Content Placeholder 2"/>
          <p:cNvSpPr>
            <a:spLocks noGrp="1"/>
          </p:cNvSpPr>
          <p:nvPr>
            <p:ph idx="1"/>
          </p:nvPr>
        </p:nvSpPr>
        <p:spPr/>
        <p:txBody>
          <a:bodyPr>
            <a:noAutofit/>
          </a:bodyPr>
          <a:lstStyle/>
          <a:p>
            <a:r>
              <a:rPr lang="en-US" dirty="0"/>
              <a:t>When </a:t>
            </a:r>
            <a:r>
              <a:rPr lang="en-US" dirty="0">
                <a:solidFill>
                  <a:srgbClr val="00B050"/>
                </a:solidFill>
              </a:rPr>
              <a:t>threads in the same warp access consecutive memory locations </a:t>
            </a:r>
            <a:r>
              <a:rPr lang="en-US" dirty="0"/>
              <a:t>in the same burst, the accesses can be combined and served by one burst</a:t>
            </a:r>
          </a:p>
          <a:p>
            <a:pPr lvl="1"/>
            <a:r>
              <a:rPr lang="en-US" dirty="0"/>
              <a:t>One DRAM transaction is needed</a:t>
            </a:r>
          </a:p>
          <a:p>
            <a:pPr lvl="1"/>
            <a:r>
              <a:rPr lang="en-US" dirty="0"/>
              <a:t>Known as </a:t>
            </a:r>
            <a:r>
              <a:rPr lang="en-US" dirty="0">
                <a:solidFill>
                  <a:srgbClr val="0000FF"/>
                </a:solidFill>
              </a:rPr>
              <a:t>memory coalescing</a:t>
            </a:r>
          </a:p>
          <a:p>
            <a:endParaRPr lang="en-US" dirty="0"/>
          </a:p>
          <a:p>
            <a:r>
              <a:rPr lang="en-US" dirty="0"/>
              <a:t>If </a:t>
            </a:r>
            <a:r>
              <a:rPr lang="en-US" dirty="0">
                <a:solidFill>
                  <a:srgbClr val="FF0000"/>
                </a:solidFill>
              </a:rPr>
              <a:t>threads in the same warp access locations not in the same burst</a:t>
            </a:r>
            <a:r>
              <a:rPr lang="en-US" dirty="0"/>
              <a:t>, accesses cannot be combined</a:t>
            </a:r>
          </a:p>
          <a:p>
            <a:pPr lvl="1"/>
            <a:r>
              <a:rPr lang="en-US" dirty="0"/>
              <a:t>Multiple transactions are needed</a:t>
            </a:r>
          </a:p>
          <a:p>
            <a:pPr lvl="1"/>
            <a:r>
              <a:rPr lang="en-US" dirty="0"/>
              <a:t>Takes longer to service data to the warp</a:t>
            </a:r>
          </a:p>
          <a:p>
            <a:pPr lvl="1"/>
            <a:r>
              <a:rPr lang="en-US" dirty="0"/>
              <a:t>Sometimes called </a:t>
            </a:r>
            <a:r>
              <a:rPr lang="en-US" dirty="0">
                <a:solidFill>
                  <a:srgbClr val="C00000"/>
                </a:solidFill>
              </a:rPr>
              <a:t>memory divergence</a:t>
            </a:r>
          </a:p>
        </p:txBody>
      </p:sp>
      <p:sp>
        <p:nvSpPr>
          <p:cNvPr id="4" name="TextBox 610">
            <a:extLst>
              <a:ext uri="{FF2B5EF4-FFF2-40B4-BE49-F238E27FC236}">
                <a16:creationId xmlns:a16="http://schemas.microsoft.com/office/drawing/2014/main" id="{770C5967-2873-DA4A-A511-A25E33EC9D9C}"/>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5" name="Marcador de número de diapositiva 1">
            <a:extLst>
              <a:ext uri="{FF2B5EF4-FFF2-40B4-BE49-F238E27FC236}">
                <a16:creationId xmlns:a16="http://schemas.microsoft.com/office/drawing/2014/main" id="{8F0F9DAF-BECA-EC4E-87A3-5964135D5F58}"/>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34</a:t>
            </a:fld>
            <a:endParaRPr lang="en-US" altLang="en-US" dirty="0"/>
          </a:p>
        </p:txBody>
      </p:sp>
    </p:spTree>
    <p:extLst>
      <p:ext uri="{BB962C8B-B14F-4D97-AF65-F5344CB8AC3E}">
        <p14:creationId xmlns:p14="http://schemas.microsoft.com/office/powerpoint/2010/main" val="2768749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1" name="Rectangle 3"/>
          <p:cNvSpPr>
            <a:spLocks noGrp="1" noChangeArrowheads="1"/>
          </p:cNvSpPr>
          <p:nvPr>
            <p:ph type="body" idx="1"/>
          </p:nvPr>
        </p:nvSpPr>
        <p:spPr>
          <a:xfrm>
            <a:off x="251520" y="908720"/>
            <a:ext cx="8568952" cy="5472608"/>
          </a:xfrm>
        </p:spPr>
        <p:txBody>
          <a:bodyPr/>
          <a:lstStyle/>
          <a:p>
            <a:r>
              <a:rPr lang="en-US" dirty="0"/>
              <a:t>When accessing global memory, we want to make sure that </a:t>
            </a:r>
            <a:r>
              <a:rPr lang="en-US" dirty="0">
                <a:solidFill>
                  <a:srgbClr val="00B050"/>
                </a:solidFill>
              </a:rPr>
              <a:t>concurrent threads access nearby memory locations</a:t>
            </a:r>
          </a:p>
          <a:p>
            <a:r>
              <a:rPr lang="en-US" dirty="0">
                <a:solidFill>
                  <a:srgbClr val="0000FF"/>
                </a:solidFill>
              </a:rPr>
              <a:t>Peak bandwidth</a:t>
            </a:r>
            <a:r>
              <a:rPr lang="en-US" dirty="0"/>
              <a:t> utilization occurs when all threads in a warp access </a:t>
            </a:r>
            <a:r>
              <a:rPr lang="en-US" dirty="0">
                <a:solidFill>
                  <a:srgbClr val="FF0000"/>
                </a:solidFill>
              </a:rPr>
              <a:t>one cache line </a:t>
            </a:r>
            <a:r>
              <a:rPr lang="en-US" dirty="0"/>
              <a:t>(or several consecutive cache lines)</a:t>
            </a:r>
          </a:p>
        </p:txBody>
      </p:sp>
      <p:sp>
        <p:nvSpPr>
          <p:cNvPr id="232452" name="Freeform 4"/>
          <p:cNvSpPr>
            <a:spLocks/>
          </p:cNvSpPr>
          <p:nvPr/>
        </p:nvSpPr>
        <p:spPr bwMode="auto">
          <a:xfrm>
            <a:off x="2771799" y="3542382"/>
            <a:ext cx="2143125" cy="1974850"/>
          </a:xfrm>
          <a:custGeom>
            <a:avLst/>
            <a:gdLst/>
            <a:ahLst/>
            <a:cxnLst>
              <a:cxn ang="0">
                <a:pos x="0" y="0"/>
              </a:cxn>
              <a:cxn ang="0">
                <a:pos x="0" y="1244"/>
              </a:cxn>
              <a:cxn ang="0">
                <a:pos x="1350" y="1244"/>
              </a:cxn>
              <a:cxn ang="0">
                <a:pos x="1350" y="0"/>
              </a:cxn>
              <a:cxn ang="0">
                <a:pos x="0" y="0"/>
              </a:cxn>
              <a:cxn ang="0">
                <a:pos x="0" y="0"/>
              </a:cxn>
            </a:cxnLst>
            <a:rect l="0" t="0" r="r" b="b"/>
            <a:pathLst>
              <a:path w="1350" h="1244">
                <a:moveTo>
                  <a:pt x="0" y="0"/>
                </a:moveTo>
                <a:lnTo>
                  <a:pt x="0" y="1244"/>
                </a:lnTo>
                <a:lnTo>
                  <a:pt x="1350" y="1244"/>
                </a:lnTo>
                <a:lnTo>
                  <a:pt x="1350" y="0"/>
                </a:lnTo>
                <a:lnTo>
                  <a:pt x="0" y="0"/>
                </a:lnTo>
                <a:lnTo>
                  <a:pt x="0" y="0"/>
                </a:lnTo>
                <a:close/>
              </a:path>
            </a:pathLst>
          </a:custGeom>
          <a:solidFill>
            <a:schemeClr val="accent2">
              <a:lumMod val="40000"/>
              <a:lumOff val="60000"/>
            </a:schemeClr>
          </a:solidFill>
          <a:ln w="9525">
            <a:noFill/>
            <a:round/>
            <a:headEnd/>
            <a:tailEnd/>
          </a:ln>
        </p:spPr>
        <p:txBody>
          <a:bodyPr>
            <a:prstTxWarp prst="textNoShape">
              <a:avLst/>
            </a:prstTxWarp>
          </a:bodyPr>
          <a:lstStyle/>
          <a:p>
            <a:endParaRPr lang="es-ES_tradnl">
              <a:solidFill>
                <a:srgbClr val="0070C0"/>
              </a:solidFill>
            </a:endParaRPr>
          </a:p>
        </p:txBody>
      </p:sp>
      <p:sp>
        <p:nvSpPr>
          <p:cNvPr id="232453" name="Rectangle 5"/>
          <p:cNvSpPr>
            <a:spLocks noChangeArrowheads="1"/>
          </p:cNvSpPr>
          <p:nvPr/>
        </p:nvSpPr>
        <p:spPr bwMode="auto">
          <a:xfrm>
            <a:off x="2771799" y="3542382"/>
            <a:ext cx="2143125" cy="1974850"/>
          </a:xfrm>
          <a:prstGeom prst="rect">
            <a:avLst/>
          </a:prstGeom>
          <a:noFill/>
          <a:ln w="9525" cap="rnd">
            <a:solidFill>
              <a:srgbClr val="969696"/>
            </a:solidFill>
            <a:round/>
            <a:headEnd/>
            <a:tailEnd/>
          </a:ln>
        </p:spPr>
        <p:txBody>
          <a:bodyPr>
            <a:prstTxWarp prst="textNoShape">
              <a:avLst/>
            </a:prstTxWarp>
          </a:bodyPr>
          <a:lstStyle/>
          <a:p>
            <a:endParaRPr lang="es-ES_tradnl"/>
          </a:p>
        </p:txBody>
      </p:sp>
      <p:sp>
        <p:nvSpPr>
          <p:cNvPr id="232454" name="Rectangle 6"/>
          <p:cNvSpPr>
            <a:spLocks noChangeArrowheads="1"/>
          </p:cNvSpPr>
          <p:nvPr/>
        </p:nvSpPr>
        <p:spPr bwMode="auto">
          <a:xfrm>
            <a:off x="2898799" y="3597945"/>
            <a:ext cx="184150" cy="152400"/>
          </a:xfrm>
          <a:prstGeom prst="rect">
            <a:avLst/>
          </a:prstGeom>
          <a:noFill/>
          <a:ln w="9525">
            <a:noFill/>
            <a:miter lim="800000"/>
            <a:headEnd/>
            <a:tailEnd/>
          </a:ln>
        </p:spPr>
        <p:txBody>
          <a:bodyPr wrap="none" lIns="0" tIns="0" rIns="0" bIns="0">
            <a:prstTxWarp prst="textNoShape">
              <a:avLst/>
            </a:prstTxWarp>
            <a:spAutoFit/>
          </a:bodyPr>
          <a:lstStyle/>
          <a:p>
            <a:r>
              <a:rPr lang="en-US" sz="1000" b="1">
                <a:solidFill>
                  <a:srgbClr val="FFFFFF"/>
                </a:solidFill>
                <a:latin typeface="Arial" pitchFamily="-111" charset="0"/>
              </a:rPr>
              <a:t>Md</a:t>
            </a:r>
            <a:endParaRPr lang="en-US"/>
          </a:p>
        </p:txBody>
      </p:sp>
      <p:sp>
        <p:nvSpPr>
          <p:cNvPr id="232455" name="Freeform 7"/>
          <p:cNvSpPr>
            <a:spLocks/>
          </p:cNvSpPr>
          <p:nvPr/>
        </p:nvSpPr>
        <p:spPr bwMode="auto">
          <a:xfrm>
            <a:off x="5235599" y="3545557"/>
            <a:ext cx="2144713" cy="1971675"/>
          </a:xfrm>
          <a:custGeom>
            <a:avLst/>
            <a:gdLst/>
            <a:ahLst/>
            <a:cxnLst>
              <a:cxn ang="0">
                <a:pos x="0" y="0"/>
              </a:cxn>
              <a:cxn ang="0">
                <a:pos x="0" y="1242"/>
              </a:cxn>
              <a:cxn ang="0">
                <a:pos x="1351" y="1242"/>
              </a:cxn>
              <a:cxn ang="0">
                <a:pos x="1351" y="0"/>
              </a:cxn>
              <a:cxn ang="0">
                <a:pos x="0" y="0"/>
              </a:cxn>
              <a:cxn ang="0">
                <a:pos x="0" y="0"/>
              </a:cxn>
            </a:cxnLst>
            <a:rect l="0" t="0" r="r" b="b"/>
            <a:pathLst>
              <a:path w="1351" h="1242">
                <a:moveTo>
                  <a:pt x="0" y="0"/>
                </a:moveTo>
                <a:lnTo>
                  <a:pt x="0" y="1242"/>
                </a:lnTo>
                <a:lnTo>
                  <a:pt x="1351" y="1242"/>
                </a:lnTo>
                <a:lnTo>
                  <a:pt x="1351" y="0"/>
                </a:lnTo>
                <a:lnTo>
                  <a:pt x="0" y="0"/>
                </a:lnTo>
                <a:lnTo>
                  <a:pt x="0" y="0"/>
                </a:lnTo>
                <a:close/>
              </a:path>
            </a:pathLst>
          </a:custGeom>
          <a:solidFill>
            <a:schemeClr val="accent2">
              <a:lumMod val="40000"/>
              <a:lumOff val="60000"/>
            </a:schemeClr>
          </a:solidFill>
          <a:ln w="9525">
            <a:noFill/>
            <a:round/>
            <a:headEnd/>
            <a:tailEnd/>
          </a:ln>
        </p:spPr>
        <p:txBody>
          <a:bodyPr>
            <a:prstTxWarp prst="textNoShape">
              <a:avLst/>
            </a:prstTxWarp>
          </a:bodyPr>
          <a:lstStyle/>
          <a:p>
            <a:endParaRPr lang="es-ES_tradnl"/>
          </a:p>
        </p:txBody>
      </p:sp>
      <p:sp>
        <p:nvSpPr>
          <p:cNvPr id="232456" name="Rectangle 8"/>
          <p:cNvSpPr>
            <a:spLocks noChangeArrowheads="1"/>
          </p:cNvSpPr>
          <p:nvPr/>
        </p:nvSpPr>
        <p:spPr bwMode="auto">
          <a:xfrm>
            <a:off x="5235599" y="3545557"/>
            <a:ext cx="2144713" cy="1971675"/>
          </a:xfrm>
          <a:prstGeom prst="rect">
            <a:avLst/>
          </a:prstGeom>
          <a:noFill/>
          <a:ln w="9525" cap="rnd">
            <a:solidFill>
              <a:srgbClr val="969696"/>
            </a:solidFill>
            <a:round/>
            <a:headEnd/>
            <a:tailEnd/>
          </a:ln>
        </p:spPr>
        <p:txBody>
          <a:bodyPr>
            <a:prstTxWarp prst="textNoShape">
              <a:avLst/>
            </a:prstTxWarp>
          </a:bodyPr>
          <a:lstStyle/>
          <a:p>
            <a:endParaRPr lang="es-ES_tradnl"/>
          </a:p>
        </p:txBody>
      </p:sp>
      <p:sp>
        <p:nvSpPr>
          <p:cNvPr id="232457" name="Rectangle 9"/>
          <p:cNvSpPr>
            <a:spLocks noChangeArrowheads="1"/>
          </p:cNvSpPr>
          <p:nvPr/>
        </p:nvSpPr>
        <p:spPr bwMode="auto">
          <a:xfrm>
            <a:off x="5364187" y="3604295"/>
            <a:ext cx="169862" cy="152400"/>
          </a:xfrm>
          <a:prstGeom prst="rect">
            <a:avLst/>
          </a:prstGeom>
          <a:noFill/>
          <a:ln w="9525">
            <a:noFill/>
            <a:miter lim="800000"/>
            <a:headEnd/>
            <a:tailEnd/>
          </a:ln>
        </p:spPr>
        <p:txBody>
          <a:bodyPr wrap="none" lIns="0" tIns="0" rIns="0" bIns="0">
            <a:prstTxWarp prst="textNoShape">
              <a:avLst/>
            </a:prstTxWarp>
            <a:spAutoFit/>
          </a:bodyPr>
          <a:lstStyle/>
          <a:p>
            <a:r>
              <a:rPr lang="en-US" sz="1000" b="1">
                <a:solidFill>
                  <a:srgbClr val="FFFFFF"/>
                </a:solidFill>
                <a:latin typeface="Arial" pitchFamily="-111" charset="0"/>
              </a:rPr>
              <a:t>Nd</a:t>
            </a:r>
            <a:endParaRPr lang="en-US"/>
          </a:p>
        </p:txBody>
      </p:sp>
      <p:sp>
        <p:nvSpPr>
          <p:cNvPr id="232458" name="Freeform 10"/>
          <p:cNvSpPr>
            <a:spLocks/>
          </p:cNvSpPr>
          <p:nvPr/>
        </p:nvSpPr>
        <p:spPr bwMode="auto">
          <a:xfrm>
            <a:off x="6415112" y="3542382"/>
            <a:ext cx="53975" cy="1974850"/>
          </a:xfrm>
          <a:custGeom>
            <a:avLst/>
            <a:gdLst/>
            <a:ahLst/>
            <a:cxnLst>
              <a:cxn ang="0">
                <a:pos x="0" y="0"/>
              </a:cxn>
              <a:cxn ang="0">
                <a:pos x="0" y="1244"/>
              </a:cxn>
              <a:cxn ang="0">
                <a:pos x="34" y="1244"/>
              </a:cxn>
              <a:cxn ang="0">
                <a:pos x="34" y="0"/>
              </a:cxn>
              <a:cxn ang="0">
                <a:pos x="0" y="0"/>
              </a:cxn>
              <a:cxn ang="0">
                <a:pos x="0" y="0"/>
              </a:cxn>
            </a:cxnLst>
            <a:rect l="0" t="0" r="r" b="b"/>
            <a:pathLst>
              <a:path w="34" h="1244">
                <a:moveTo>
                  <a:pt x="0" y="0"/>
                </a:moveTo>
                <a:lnTo>
                  <a:pt x="0" y="1244"/>
                </a:lnTo>
                <a:lnTo>
                  <a:pt x="34" y="1244"/>
                </a:lnTo>
                <a:lnTo>
                  <a:pt x="34" y="0"/>
                </a:lnTo>
                <a:lnTo>
                  <a:pt x="0" y="0"/>
                </a:lnTo>
                <a:lnTo>
                  <a:pt x="0" y="0"/>
                </a:lnTo>
                <a:close/>
              </a:path>
            </a:pathLst>
          </a:custGeom>
          <a:solidFill>
            <a:srgbClr val="FF6600"/>
          </a:solidFill>
          <a:ln w="9525">
            <a:noFill/>
            <a:round/>
            <a:headEnd/>
            <a:tailEnd/>
          </a:ln>
        </p:spPr>
        <p:txBody>
          <a:bodyPr>
            <a:prstTxWarp prst="textNoShape">
              <a:avLst/>
            </a:prstTxWarp>
          </a:bodyPr>
          <a:lstStyle/>
          <a:p>
            <a:endParaRPr lang="es-ES_tradnl"/>
          </a:p>
        </p:txBody>
      </p:sp>
      <p:sp>
        <p:nvSpPr>
          <p:cNvPr id="232459" name="Freeform 11"/>
          <p:cNvSpPr>
            <a:spLocks/>
          </p:cNvSpPr>
          <p:nvPr/>
        </p:nvSpPr>
        <p:spPr bwMode="auto">
          <a:xfrm>
            <a:off x="2771799" y="4728245"/>
            <a:ext cx="2143125" cy="47625"/>
          </a:xfrm>
          <a:custGeom>
            <a:avLst/>
            <a:gdLst/>
            <a:ahLst/>
            <a:cxnLst>
              <a:cxn ang="0">
                <a:pos x="0" y="0"/>
              </a:cxn>
              <a:cxn ang="0">
                <a:pos x="0" y="30"/>
              </a:cxn>
              <a:cxn ang="0">
                <a:pos x="1350" y="30"/>
              </a:cxn>
              <a:cxn ang="0">
                <a:pos x="1350" y="0"/>
              </a:cxn>
              <a:cxn ang="0">
                <a:pos x="0" y="0"/>
              </a:cxn>
              <a:cxn ang="0">
                <a:pos x="0" y="0"/>
              </a:cxn>
            </a:cxnLst>
            <a:rect l="0" t="0" r="r" b="b"/>
            <a:pathLst>
              <a:path w="1350" h="30">
                <a:moveTo>
                  <a:pt x="0" y="0"/>
                </a:moveTo>
                <a:lnTo>
                  <a:pt x="0" y="30"/>
                </a:lnTo>
                <a:lnTo>
                  <a:pt x="1350" y="30"/>
                </a:lnTo>
                <a:lnTo>
                  <a:pt x="1350" y="0"/>
                </a:lnTo>
                <a:lnTo>
                  <a:pt x="0" y="0"/>
                </a:lnTo>
                <a:lnTo>
                  <a:pt x="0" y="0"/>
                </a:lnTo>
                <a:close/>
              </a:path>
            </a:pathLst>
          </a:custGeom>
          <a:solidFill>
            <a:srgbClr val="FF6600"/>
          </a:solidFill>
          <a:ln w="9525">
            <a:noFill/>
            <a:round/>
            <a:headEnd/>
            <a:tailEnd/>
          </a:ln>
        </p:spPr>
        <p:txBody>
          <a:bodyPr>
            <a:prstTxWarp prst="textNoShape">
              <a:avLst/>
            </a:prstTxWarp>
          </a:bodyPr>
          <a:lstStyle/>
          <a:p>
            <a:endParaRPr lang="es-ES_tradnl"/>
          </a:p>
        </p:txBody>
      </p:sp>
      <p:sp>
        <p:nvSpPr>
          <p:cNvPr id="232460" name="Rectangle 12"/>
          <p:cNvSpPr>
            <a:spLocks noChangeArrowheads="1"/>
          </p:cNvSpPr>
          <p:nvPr/>
        </p:nvSpPr>
        <p:spPr bwMode="auto">
          <a:xfrm rot="16200000">
            <a:off x="7106468" y="4587751"/>
            <a:ext cx="101600" cy="122238"/>
          </a:xfrm>
          <a:prstGeom prst="rect">
            <a:avLst/>
          </a:prstGeom>
          <a:noFill/>
          <a:ln w="9525">
            <a:noFill/>
            <a:miter lim="800000"/>
            <a:headEnd/>
            <a:tailEnd/>
          </a:ln>
        </p:spPr>
        <p:txBody>
          <a:bodyPr wrap="none" lIns="0" tIns="0" rIns="0" bIns="0">
            <a:prstTxWarp prst="textNoShape">
              <a:avLst/>
            </a:prstTxWarp>
            <a:spAutoFit/>
          </a:bodyPr>
          <a:lstStyle/>
          <a:p>
            <a:r>
              <a:rPr lang="en-US" sz="800" b="1" dirty="0">
                <a:solidFill>
                  <a:srgbClr val="FFFFFF"/>
                </a:solidFill>
                <a:latin typeface="Times New Roman" pitchFamily="-111" charset="0"/>
              </a:rPr>
              <a:t>W</a:t>
            </a:r>
            <a:endParaRPr lang="en-US" dirty="0"/>
          </a:p>
        </p:txBody>
      </p:sp>
      <p:sp>
        <p:nvSpPr>
          <p:cNvPr id="232461" name="Rectangle 13"/>
          <p:cNvSpPr>
            <a:spLocks noChangeArrowheads="1"/>
          </p:cNvSpPr>
          <p:nvPr/>
        </p:nvSpPr>
        <p:spPr bwMode="auto">
          <a:xfrm rot="16200000">
            <a:off x="7137424" y="4521870"/>
            <a:ext cx="39687" cy="122238"/>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I</a:t>
            </a:r>
            <a:endParaRPr lang="en-US"/>
          </a:p>
        </p:txBody>
      </p:sp>
      <p:sp>
        <p:nvSpPr>
          <p:cNvPr id="232462" name="Rectangle 14"/>
          <p:cNvSpPr>
            <a:spLocks noChangeArrowheads="1"/>
          </p:cNvSpPr>
          <p:nvPr/>
        </p:nvSpPr>
        <p:spPr bwMode="auto">
          <a:xfrm rot="16200000">
            <a:off x="7120755" y="4463926"/>
            <a:ext cx="73025" cy="122238"/>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D</a:t>
            </a:r>
            <a:endParaRPr lang="en-US"/>
          </a:p>
        </p:txBody>
      </p:sp>
      <p:sp>
        <p:nvSpPr>
          <p:cNvPr id="232463" name="Rectangle 15"/>
          <p:cNvSpPr>
            <a:spLocks noChangeArrowheads="1"/>
          </p:cNvSpPr>
          <p:nvPr/>
        </p:nvSpPr>
        <p:spPr bwMode="auto">
          <a:xfrm rot="16200000">
            <a:off x="7123136" y="4394870"/>
            <a:ext cx="68263" cy="122238"/>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T</a:t>
            </a:r>
            <a:endParaRPr lang="en-US"/>
          </a:p>
        </p:txBody>
      </p:sp>
      <p:sp>
        <p:nvSpPr>
          <p:cNvPr id="232464" name="Rectangle 16"/>
          <p:cNvSpPr>
            <a:spLocks noChangeArrowheads="1"/>
          </p:cNvSpPr>
          <p:nvPr/>
        </p:nvSpPr>
        <p:spPr bwMode="auto">
          <a:xfrm rot="16200000">
            <a:off x="7117580" y="4322639"/>
            <a:ext cx="79375" cy="122238"/>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H</a:t>
            </a:r>
            <a:endParaRPr lang="en-US"/>
          </a:p>
        </p:txBody>
      </p:sp>
      <p:sp>
        <p:nvSpPr>
          <p:cNvPr id="232465" name="Rectangle 17"/>
          <p:cNvSpPr>
            <a:spLocks noChangeArrowheads="1"/>
          </p:cNvSpPr>
          <p:nvPr/>
        </p:nvSpPr>
        <p:spPr bwMode="auto">
          <a:xfrm>
            <a:off x="3649687" y="5315620"/>
            <a:ext cx="361950"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WIDTH</a:t>
            </a:r>
            <a:endParaRPr lang="en-US"/>
          </a:p>
        </p:txBody>
      </p:sp>
      <p:sp>
        <p:nvSpPr>
          <p:cNvPr id="232466" name="Freeform 18"/>
          <p:cNvSpPr>
            <a:spLocks/>
          </p:cNvSpPr>
          <p:nvPr/>
        </p:nvSpPr>
        <p:spPr bwMode="auto">
          <a:xfrm>
            <a:off x="2771799" y="4456782"/>
            <a:ext cx="2143125" cy="47625"/>
          </a:xfrm>
          <a:custGeom>
            <a:avLst/>
            <a:gdLst/>
            <a:ahLst/>
            <a:cxnLst>
              <a:cxn ang="0">
                <a:pos x="0" y="0"/>
              </a:cxn>
              <a:cxn ang="0">
                <a:pos x="0" y="30"/>
              </a:cxn>
              <a:cxn ang="0">
                <a:pos x="1350" y="30"/>
              </a:cxn>
              <a:cxn ang="0">
                <a:pos x="1350" y="0"/>
              </a:cxn>
              <a:cxn ang="0">
                <a:pos x="0" y="0"/>
              </a:cxn>
              <a:cxn ang="0">
                <a:pos x="0" y="0"/>
              </a:cxn>
            </a:cxnLst>
            <a:rect l="0" t="0" r="r" b="b"/>
            <a:pathLst>
              <a:path w="1350" h="30">
                <a:moveTo>
                  <a:pt x="0" y="0"/>
                </a:moveTo>
                <a:lnTo>
                  <a:pt x="0" y="30"/>
                </a:lnTo>
                <a:lnTo>
                  <a:pt x="1350" y="30"/>
                </a:lnTo>
                <a:lnTo>
                  <a:pt x="1350" y="0"/>
                </a:lnTo>
                <a:lnTo>
                  <a:pt x="0" y="0"/>
                </a:lnTo>
                <a:lnTo>
                  <a:pt x="0" y="0"/>
                </a:lnTo>
                <a:close/>
              </a:path>
            </a:pathLst>
          </a:custGeom>
          <a:solidFill>
            <a:srgbClr val="FF6600"/>
          </a:solidFill>
          <a:ln w="9525">
            <a:noFill/>
            <a:round/>
            <a:headEnd/>
            <a:tailEnd/>
          </a:ln>
        </p:spPr>
        <p:txBody>
          <a:bodyPr>
            <a:prstTxWarp prst="textNoShape">
              <a:avLst/>
            </a:prstTxWarp>
          </a:bodyPr>
          <a:lstStyle/>
          <a:p>
            <a:endParaRPr lang="es-ES_tradnl"/>
          </a:p>
        </p:txBody>
      </p:sp>
      <p:sp>
        <p:nvSpPr>
          <p:cNvPr id="232467" name="Line 19"/>
          <p:cNvSpPr>
            <a:spLocks noChangeShapeType="1"/>
          </p:cNvSpPr>
          <p:nvPr/>
        </p:nvSpPr>
        <p:spPr bwMode="auto">
          <a:xfrm>
            <a:off x="3228999" y="4456782"/>
            <a:ext cx="304800" cy="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232468" name="Text Box 20"/>
          <p:cNvSpPr txBox="1">
            <a:spLocks noChangeArrowheads="1"/>
          </p:cNvSpPr>
          <p:nvPr/>
        </p:nvSpPr>
        <p:spPr bwMode="auto">
          <a:xfrm>
            <a:off x="1552599" y="4228182"/>
            <a:ext cx="1274763" cy="457200"/>
          </a:xfrm>
          <a:prstGeom prst="rect">
            <a:avLst/>
          </a:prstGeom>
          <a:noFill/>
          <a:ln w="9525">
            <a:noFill/>
            <a:miter lim="800000"/>
            <a:headEnd/>
            <a:tailEnd/>
          </a:ln>
          <a:effectLst/>
        </p:spPr>
        <p:txBody>
          <a:bodyPr wrap="none">
            <a:prstTxWarp prst="textNoShape">
              <a:avLst/>
            </a:prstTxWarp>
            <a:spAutoFit/>
          </a:bodyPr>
          <a:lstStyle/>
          <a:p>
            <a:r>
              <a:rPr lang="en-US"/>
              <a:t>Thread 1</a:t>
            </a:r>
          </a:p>
        </p:txBody>
      </p:sp>
      <p:sp>
        <p:nvSpPr>
          <p:cNvPr id="232469" name="Text Box 21"/>
          <p:cNvSpPr txBox="1">
            <a:spLocks noChangeArrowheads="1"/>
          </p:cNvSpPr>
          <p:nvPr/>
        </p:nvSpPr>
        <p:spPr bwMode="auto">
          <a:xfrm>
            <a:off x="1536724" y="4575845"/>
            <a:ext cx="1274763" cy="457200"/>
          </a:xfrm>
          <a:prstGeom prst="rect">
            <a:avLst/>
          </a:prstGeom>
          <a:noFill/>
          <a:ln w="9525">
            <a:noFill/>
            <a:miter lim="800000"/>
            <a:headEnd/>
            <a:tailEnd/>
          </a:ln>
          <a:effectLst/>
        </p:spPr>
        <p:txBody>
          <a:bodyPr wrap="none">
            <a:prstTxWarp prst="textNoShape">
              <a:avLst/>
            </a:prstTxWarp>
            <a:spAutoFit/>
          </a:bodyPr>
          <a:lstStyle/>
          <a:p>
            <a:r>
              <a:rPr lang="en-US"/>
              <a:t>Thread 2</a:t>
            </a:r>
          </a:p>
        </p:txBody>
      </p:sp>
      <p:sp>
        <p:nvSpPr>
          <p:cNvPr id="232470" name="Freeform 22"/>
          <p:cNvSpPr>
            <a:spLocks/>
          </p:cNvSpPr>
          <p:nvPr/>
        </p:nvSpPr>
        <p:spPr bwMode="auto">
          <a:xfrm>
            <a:off x="6124599" y="3542382"/>
            <a:ext cx="53975" cy="1974850"/>
          </a:xfrm>
          <a:custGeom>
            <a:avLst/>
            <a:gdLst/>
            <a:ahLst/>
            <a:cxnLst>
              <a:cxn ang="0">
                <a:pos x="0" y="0"/>
              </a:cxn>
              <a:cxn ang="0">
                <a:pos x="0" y="1244"/>
              </a:cxn>
              <a:cxn ang="0">
                <a:pos x="34" y="1244"/>
              </a:cxn>
              <a:cxn ang="0">
                <a:pos x="34" y="0"/>
              </a:cxn>
              <a:cxn ang="0">
                <a:pos x="0" y="0"/>
              </a:cxn>
              <a:cxn ang="0">
                <a:pos x="0" y="0"/>
              </a:cxn>
            </a:cxnLst>
            <a:rect l="0" t="0" r="r" b="b"/>
            <a:pathLst>
              <a:path w="34" h="1244">
                <a:moveTo>
                  <a:pt x="0" y="0"/>
                </a:moveTo>
                <a:lnTo>
                  <a:pt x="0" y="1244"/>
                </a:lnTo>
                <a:lnTo>
                  <a:pt x="34" y="1244"/>
                </a:lnTo>
                <a:lnTo>
                  <a:pt x="34" y="0"/>
                </a:lnTo>
                <a:lnTo>
                  <a:pt x="0" y="0"/>
                </a:lnTo>
                <a:lnTo>
                  <a:pt x="0" y="0"/>
                </a:lnTo>
                <a:close/>
              </a:path>
            </a:pathLst>
          </a:custGeom>
          <a:solidFill>
            <a:srgbClr val="FF6600"/>
          </a:solidFill>
          <a:ln w="9525">
            <a:noFill/>
            <a:round/>
            <a:headEnd/>
            <a:tailEnd/>
          </a:ln>
        </p:spPr>
        <p:txBody>
          <a:bodyPr>
            <a:prstTxWarp prst="textNoShape">
              <a:avLst/>
            </a:prstTxWarp>
          </a:bodyPr>
          <a:lstStyle/>
          <a:p>
            <a:endParaRPr lang="es-ES_tradnl"/>
          </a:p>
        </p:txBody>
      </p:sp>
      <p:sp>
        <p:nvSpPr>
          <p:cNvPr id="232471" name="Text Box 23"/>
          <p:cNvSpPr txBox="1">
            <a:spLocks noChangeArrowheads="1"/>
          </p:cNvSpPr>
          <p:nvPr/>
        </p:nvSpPr>
        <p:spPr bwMode="auto">
          <a:xfrm>
            <a:off x="3045493" y="3068960"/>
            <a:ext cx="1598515" cy="369332"/>
          </a:xfrm>
          <a:prstGeom prst="rect">
            <a:avLst/>
          </a:prstGeom>
          <a:noFill/>
          <a:ln w="9525">
            <a:noFill/>
            <a:miter lim="800000"/>
            <a:headEnd/>
            <a:tailEnd/>
          </a:ln>
          <a:effectLst/>
        </p:spPr>
        <p:txBody>
          <a:bodyPr wrap="none">
            <a:prstTxWarp prst="textNoShape">
              <a:avLst/>
            </a:prstTxWarp>
            <a:spAutoFit/>
          </a:bodyPr>
          <a:lstStyle/>
          <a:p>
            <a:pPr algn="ctr"/>
            <a:r>
              <a:rPr lang="en-US" dirty="0"/>
              <a:t>Not coalesced</a:t>
            </a:r>
          </a:p>
        </p:txBody>
      </p:sp>
      <p:sp>
        <p:nvSpPr>
          <p:cNvPr id="232472" name="Line 24"/>
          <p:cNvSpPr>
            <a:spLocks noChangeShapeType="1"/>
          </p:cNvSpPr>
          <p:nvPr/>
        </p:nvSpPr>
        <p:spPr bwMode="auto">
          <a:xfrm>
            <a:off x="6124599" y="3847182"/>
            <a:ext cx="0" cy="2286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232473" name="Text Box 25"/>
          <p:cNvSpPr txBox="1">
            <a:spLocks noChangeArrowheads="1"/>
          </p:cNvSpPr>
          <p:nvPr/>
        </p:nvSpPr>
        <p:spPr bwMode="auto">
          <a:xfrm>
            <a:off x="5724128" y="3068960"/>
            <a:ext cx="1202673" cy="369332"/>
          </a:xfrm>
          <a:prstGeom prst="rect">
            <a:avLst/>
          </a:prstGeom>
          <a:noFill/>
          <a:ln w="9525">
            <a:noFill/>
            <a:miter lim="800000"/>
            <a:headEnd/>
            <a:tailEnd/>
          </a:ln>
          <a:effectLst/>
        </p:spPr>
        <p:txBody>
          <a:bodyPr wrap="none">
            <a:prstTxWarp prst="textNoShape">
              <a:avLst/>
            </a:prstTxWarp>
            <a:spAutoFit/>
          </a:bodyPr>
          <a:lstStyle/>
          <a:p>
            <a:r>
              <a:rPr lang="en-US" dirty="0"/>
              <a:t>Coalesced</a:t>
            </a:r>
          </a:p>
        </p:txBody>
      </p:sp>
      <p:sp>
        <p:nvSpPr>
          <p:cNvPr id="3" name="Título 2"/>
          <p:cNvSpPr>
            <a:spLocks noGrp="1"/>
          </p:cNvSpPr>
          <p:nvPr>
            <p:ph type="title"/>
          </p:nvPr>
        </p:nvSpPr>
        <p:spPr/>
        <p:txBody>
          <a:bodyPr/>
          <a:lstStyle/>
          <a:p>
            <a:r>
              <a:rPr lang="en-US" dirty="0"/>
              <a:t>Memory Coalescing (II)</a:t>
            </a:r>
          </a:p>
        </p:txBody>
      </p:sp>
      <p:sp>
        <p:nvSpPr>
          <p:cNvPr id="2" name="Marcador de número de diapositiva 1"/>
          <p:cNvSpPr>
            <a:spLocks noGrp="1"/>
          </p:cNvSpPr>
          <p:nvPr>
            <p:ph type="sldNum" sz="quarter" idx="11"/>
          </p:nvPr>
        </p:nvSpPr>
        <p:spPr/>
        <p:txBody>
          <a:bodyPr/>
          <a:lstStyle/>
          <a:p>
            <a:fld id="{323594FA-E141-4234-AE05-360401972BE7}" type="slidenum">
              <a:rPr lang="en-US" altLang="en-US" smtClean="0"/>
              <a:pPr/>
              <a:t>35</a:t>
            </a:fld>
            <a:endParaRPr lang="en-US" altLang="en-US" dirty="0"/>
          </a:p>
        </p:txBody>
      </p:sp>
      <p:sp>
        <p:nvSpPr>
          <p:cNvPr id="27" name="CuadroTexto 26"/>
          <p:cNvSpPr txBox="1"/>
          <p:nvPr/>
        </p:nvSpPr>
        <p:spPr>
          <a:xfrm>
            <a:off x="228600" y="6495225"/>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341638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245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245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24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245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246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246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2469"/>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23246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247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32466"/>
                                        </p:tgtEl>
                                        <p:attrNameLst>
                                          <p:attrName>style.visibility</p:attrName>
                                        </p:attrNameLst>
                                      </p:cBhvr>
                                      <p:to>
                                        <p:strVal val="visible"/>
                                      </p:to>
                                    </p:set>
                                    <p:animEffect transition="in" filter="wipe(left)">
                                      <p:cBhvr>
                                        <p:cTn id="29" dur="500"/>
                                        <p:tgtEl>
                                          <p:spTgt spid="23246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32459"/>
                                        </p:tgtEl>
                                        <p:attrNameLst>
                                          <p:attrName>style.visibility</p:attrName>
                                        </p:attrNameLst>
                                      </p:cBhvr>
                                      <p:to>
                                        <p:strVal val="visible"/>
                                      </p:to>
                                    </p:set>
                                    <p:animEffect transition="in" filter="wipe(left)">
                                      <p:cBhvr>
                                        <p:cTn id="32" dur="500"/>
                                        <p:tgtEl>
                                          <p:spTgt spid="232459"/>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245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3245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245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246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246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3246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3246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3246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3247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3247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232470"/>
                                        </p:tgtEl>
                                        <p:attrNameLst>
                                          <p:attrName>style.visibility</p:attrName>
                                        </p:attrNameLst>
                                      </p:cBhvr>
                                      <p:to>
                                        <p:strVal val="visible"/>
                                      </p:to>
                                    </p:set>
                                    <p:animEffect transition="in" filter="wipe(up)">
                                      <p:cBhvr>
                                        <p:cTn id="59" dur="500"/>
                                        <p:tgtEl>
                                          <p:spTgt spid="232470"/>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32458"/>
                                        </p:tgtEl>
                                        <p:attrNameLst>
                                          <p:attrName>style.visibility</p:attrName>
                                        </p:attrNameLst>
                                      </p:cBhvr>
                                      <p:to>
                                        <p:strVal val="visible"/>
                                      </p:to>
                                    </p:set>
                                    <p:animEffect transition="in" filter="wipe(up)">
                                      <p:cBhvr>
                                        <p:cTn id="62" dur="500"/>
                                        <p:tgtEl>
                                          <p:spTgt spid="232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2" grpId="0" animBg="1"/>
      <p:bldP spid="232453" grpId="0" animBg="1"/>
      <p:bldP spid="232454" grpId="0"/>
      <p:bldP spid="232455" grpId="0" animBg="1"/>
      <p:bldP spid="232456" grpId="0" animBg="1"/>
      <p:bldP spid="232457" grpId="0"/>
      <p:bldP spid="232458" grpId="0" animBg="1"/>
      <p:bldP spid="232459" grpId="0" animBg="1"/>
      <p:bldP spid="232460" grpId="0"/>
      <p:bldP spid="232461" grpId="0"/>
      <p:bldP spid="232462" grpId="0"/>
      <p:bldP spid="232463" grpId="0"/>
      <p:bldP spid="232464" grpId="0"/>
      <p:bldP spid="232465" grpId="0"/>
      <p:bldP spid="232466" grpId="0" animBg="1"/>
      <p:bldP spid="232467" grpId="1" animBg="1"/>
      <p:bldP spid="232468" grpId="0"/>
      <p:bldP spid="232469" grpId="0"/>
      <p:bldP spid="232470" grpId="0" animBg="1"/>
      <p:bldP spid="232471" grpId="0"/>
      <p:bldP spid="232472" grpId="0" animBg="1"/>
      <p:bldP spid="23247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err="1"/>
              <a:t>Uncoalesced</a:t>
            </a:r>
            <a:r>
              <a:rPr lang="en-US" dirty="0"/>
              <a:t> Memory Accesses</a:t>
            </a:r>
          </a:p>
        </p:txBody>
      </p:sp>
      <p:sp>
        <p:nvSpPr>
          <p:cNvPr id="193" name="Rectangle 2"/>
          <p:cNvSpPr>
            <a:spLocks noChangeArrowheads="1"/>
          </p:cNvSpPr>
          <p:nvPr/>
        </p:nvSpPr>
        <p:spPr bwMode="auto">
          <a:xfrm>
            <a:off x="3961848" y="2630230"/>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194" name="Rectangle 3"/>
          <p:cNvSpPr>
            <a:spLocks noChangeArrowheads="1"/>
          </p:cNvSpPr>
          <p:nvPr/>
        </p:nvSpPr>
        <p:spPr bwMode="auto">
          <a:xfrm>
            <a:off x="4321848" y="2630230"/>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195" name="Rectangle 4"/>
          <p:cNvSpPr>
            <a:spLocks noChangeArrowheads="1"/>
          </p:cNvSpPr>
          <p:nvPr/>
        </p:nvSpPr>
        <p:spPr bwMode="auto">
          <a:xfrm>
            <a:off x="4681848" y="1412776"/>
            <a:ext cx="360000" cy="405818"/>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2,0</a:t>
            </a:r>
          </a:p>
        </p:txBody>
      </p:sp>
      <p:sp>
        <p:nvSpPr>
          <p:cNvPr id="196" name="Rectangle 5"/>
          <p:cNvSpPr>
            <a:spLocks noChangeArrowheads="1"/>
          </p:cNvSpPr>
          <p:nvPr/>
        </p:nvSpPr>
        <p:spPr bwMode="auto">
          <a:xfrm>
            <a:off x="4321848" y="2224412"/>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197" name="Rectangle 6"/>
          <p:cNvSpPr>
            <a:spLocks noChangeArrowheads="1"/>
          </p:cNvSpPr>
          <p:nvPr/>
        </p:nvSpPr>
        <p:spPr bwMode="auto">
          <a:xfrm>
            <a:off x="4321848" y="1818594"/>
            <a:ext cx="360000" cy="405818"/>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1,1</a:t>
            </a:r>
          </a:p>
        </p:txBody>
      </p:sp>
      <p:sp>
        <p:nvSpPr>
          <p:cNvPr id="198" name="Rectangle 7"/>
          <p:cNvSpPr>
            <a:spLocks noChangeArrowheads="1"/>
          </p:cNvSpPr>
          <p:nvPr/>
        </p:nvSpPr>
        <p:spPr bwMode="auto">
          <a:xfrm>
            <a:off x="4321848" y="1412776"/>
            <a:ext cx="360000" cy="405818"/>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1,0</a:t>
            </a:r>
          </a:p>
        </p:txBody>
      </p:sp>
      <p:sp>
        <p:nvSpPr>
          <p:cNvPr id="199" name="Rectangle 8"/>
          <p:cNvSpPr>
            <a:spLocks noChangeArrowheads="1"/>
          </p:cNvSpPr>
          <p:nvPr/>
        </p:nvSpPr>
        <p:spPr bwMode="auto">
          <a:xfrm>
            <a:off x="3961848" y="1412776"/>
            <a:ext cx="360000" cy="405818"/>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0,0</a:t>
            </a:r>
          </a:p>
        </p:txBody>
      </p:sp>
      <p:sp>
        <p:nvSpPr>
          <p:cNvPr id="200" name="Rectangle 9"/>
          <p:cNvSpPr>
            <a:spLocks noChangeArrowheads="1"/>
          </p:cNvSpPr>
          <p:nvPr/>
        </p:nvSpPr>
        <p:spPr bwMode="auto">
          <a:xfrm>
            <a:off x="3961848" y="1818594"/>
            <a:ext cx="360000" cy="405818"/>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dirty="0">
                <a:solidFill>
                  <a:schemeClr val="bg1"/>
                </a:solidFill>
              </a:rPr>
              <a:t>M</a:t>
            </a:r>
            <a:r>
              <a:rPr lang="en-US" sz="1600" baseline="-25000" dirty="0">
                <a:solidFill>
                  <a:schemeClr val="bg1"/>
                </a:solidFill>
              </a:rPr>
              <a:t>0,1</a:t>
            </a:r>
          </a:p>
        </p:txBody>
      </p:sp>
      <p:sp>
        <p:nvSpPr>
          <p:cNvPr id="201" name="Rectangle 10"/>
          <p:cNvSpPr>
            <a:spLocks noChangeArrowheads="1"/>
          </p:cNvSpPr>
          <p:nvPr/>
        </p:nvSpPr>
        <p:spPr bwMode="auto">
          <a:xfrm>
            <a:off x="3961848" y="2224412"/>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02" name="Rectangle 11"/>
          <p:cNvSpPr>
            <a:spLocks noChangeArrowheads="1"/>
          </p:cNvSpPr>
          <p:nvPr/>
        </p:nvSpPr>
        <p:spPr bwMode="auto">
          <a:xfrm>
            <a:off x="5041848" y="1412776"/>
            <a:ext cx="360000" cy="405818"/>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3,0</a:t>
            </a:r>
          </a:p>
        </p:txBody>
      </p:sp>
      <p:sp>
        <p:nvSpPr>
          <p:cNvPr id="203" name="Rectangle 12"/>
          <p:cNvSpPr>
            <a:spLocks noChangeArrowheads="1"/>
          </p:cNvSpPr>
          <p:nvPr/>
        </p:nvSpPr>
        <p:spPr bwMode="auto">
          <a:xfrm>
            <a:off x="4681848" y="2630230"/>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04" name="Rectangle 13"/>
          <p:cNvSpPr>
            <a:spLocks noChangeArrowheads="1"/>
          </p:cNvSpPr>
          <p:nvPr/>
        </p:nvSpPr>
        <p:spPr bwMode="auto">
          <a:xfrm>
            <a:off x="4681848" y="2224412"/>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05" name="Rectangle 14"/>
          <p:cNvSpPr>
            <a:spLocks noChangeArrowheads="1"/>
          </p:cNvSpPr>
          <p:nvPr/>
        </p:nvSpPr>
        <p:spPr bwMode="auto">
          <a:xfrm>
            <a:off x="4681848" y="1818594"/>
            <a:ext cx="360000" cy="405818"/>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2,1</a:t>
            </a:r>
          </a:p>
        </p:txBody>
      </p:sp>
      <p:sp>
        <p:nvSpPr>
          <p:cNvPr id="206" name="Rectangle 15"/>
          <p:cNvSpPr>
            <a:spLocks noChangeArrowheads="1"/>
          </p:cNvSpPr>
          <p:nvPr/>
        </p:nvSpPr>
        <p:spPr bwMode="auto">
          <a:xfrm>
            <a:off x="5041848" y="2630230"/>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07" name="Rectangle 16"/>
          <p:cNvSpPr>
            <a:spLocks noChangeArrowheads="1"/>
          </p:cNvSpPr>
          <p:nvPr/>
        </p:nvSpPr>
        <p:spPr bwMode="auto">
          <a:xfrm>
            <a:off x="5041848" y="2224412"/>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08" name="Rectangle 17"/>
          <p:cNvSpPr>
            <a:spLocks noChangeArrowheads="1"/>
          </p:cNvSpPr>
          <p:nvPr/>
        </p:nvSpPr>
        <p:spPr bwMode="auto">
          <a:xfrm>
            <a:off x="5041848" y="1818594"/>
            <a:ext cx="360000" cy="405818"/>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3,1</a:t>
            </a:r>
          </a:p>
        </p:txBody>
      </p:sp>
      <p:sp>
        <p:nvSpPr>
          <p:cNvPr id="209" name="Rectangle 19"/>
          <p:cNvSpPr>
            <a:spLocks noChangeArrowheads="1"/>
          </p:cNvSpPr>
          <p:nvPr/>
        </p:nvSpPr>
        <p:spPr bwMode="auto">
          <a:xfrm>
            <a:off x="1681847"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10" name="Rectangle 20"/>
          <p:cNvSpPr>
            <a:spLocks noChangeArrowheads="1"/>
          </p:cNvSpPr>
          <p:nvPr/>
        </p:nvSpPr>
        <p:spPr bwMode="auto">
          <a:xfrm>
            <a:off x="2041847"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11" name="Rectangle 21"/>
          <p:cNvSpPr>
            <a:spLocks noChangeArrowheads="1"/>
          </p:cNvSpPr>
          <p:nvPr/>
        </p:nvSpPr>
        <p:spPr bwMode="auto">
          <a:xfrm>
            <a:off x="2401847"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12" name="Rectangle 22"/>
          <p:cNvSpPr>
            <a:spLocks noChangeArrowheads="1"/>
          </p:cNvSpPr>
          <p:nvPr/>
        </p:nvSpPr>
        <p:spPr bwMode="auto">
          <a:xfrm>
            <a:off x="2761847"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13" name="Rectangle 23"/>
          <p:cNvSpPr>
            <a:spLocks noChangeArrowheads="1"/>
          </p:cNvSpPr>
          <p:nvPr/>
        </p:nvSpPr>
        <p:spPr bwMode="auto">
          <a:xfrm>
            <a:off x="3121848"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14" name="Rectangle 24"/>
          <p:cNvSpPr>
            <a:spLocks noChangeArrowheads="1"/>
          </p:cNvSpPr>
          <p:nvPr/>
        </p:nvSpPr>
        <p:spPr bwMode="auto">
          <a:xfrm>
            <a:off x="3481848"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15" name="Rectangle 25"/>
          <p:cNvSpPr>
            <a:spLocks noChangeArrowheads="1"/>
          </p:cNvSpPr>
          <p:nvPr/>
        </p:nvSpPr>
        <p:spPr bwMode="auto">
          <a:xfrm>
            <a:off x="3841848"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16" name="Rectangle 26"/>
          <p:cNvSpPr>
            <a:spLocks noChangeArrowheads="1"/>
          </p:cNvSpPr>
          <p:nvPr/>
        </p:nvSpPr>
        <p:spPr bwMode="auto">
          <a:xfrm>
            <a:off x="4201848"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17" name="Rectangle 27"/>
          <p:cNvSpPr>
            <a:spLocks noChangeArrowheads="1"/>
          </p:cNvSpPr>
          <p:nvPr/>
        </p:nvSpPr>
        <p:spPr bwMode="auto">
          <a:xfrm>
            <a:off x="4561848"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18" name="Rectangle 28"/>
          <p:cNvSpPr>
            <a:spLocks noChangeArrowheads="1"/>
          </p:cNvSpPr>
          <p:nvPr/>
        </p:nvSpPr>
        <p:spPr bwMode="auto">
          <a:xfrm>
            <a:off x="4921848"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19" name="Rectangle 29"/>
          <p:cNvSpPr>
            <a:spLocks noChangeArrowheads="1"/>
          </p:cNvSpPr>
          <p:nvPr/>
        </p:nvSpPr>
        <p:spPr bwMode="auto">
          <a:xfrm>
            <a:off x="5281848"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20" name="Rectangle 30"/>
          <p:cNvSpPr>
            <a:spLocks noChangeArrowheads="1"/>
          </p:cNvSpPr>
          <p:nvPr/>
        </p:nvSpPr>
        <p:spPr bwMode="auto">
          <a:xfrm>
            <a:off x="5641848"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21" name="Rectangle 31"/>
          <p:cNvSpPr>
            <a:spLocks noChangeArrowheads="1"/>
          </p:cNvSpPr>
          <p:nvPr/>
        </p:nvSpPr>
        <p:spPr bwMode="auto">
          <a:xfrm>
            <a:off x="2401847" y="5470957"/>
            <a:ext cx="360000" cy="405818"/>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2,0</a:t>
            </a:r>
          </a:p>
        </p:txBody>
      </p:sp>
      <p:sp>
        <p:nvSpPr>
          <p:cNvPr id="222" name="Rectangle 32"/>
          <p:cNvSpPr>
            <a:spLocks noChangeArrowheads="1"/>
          </p:cNvSpPr>
          <p:nvPr/>
        </p:nvSpPr>
        <p:spPr bwMode="auto">
          <a:xfrm>
            <a:off x="2041847" y="5470957"/>
            <a:ext cx="360000" cy="405818"/>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1,0</a:t>
            </a:r>
          </a:p>
        </p:txBody>
      </p:sp>
      <p:sp>
        <p:nvSpPr>
          <p:cNvPr id="223" name="Rectangle 33"/>
          <p:cNvSpPr>
            <a:spLocks noChangeArrowheads="1"/>
          </p:cNvSpPr>
          <p:nvPr/>
        </p:nvSpPr>
        <p:spPr bwMode="auto">
          <a:xfrm>
            <a:off x="1681847" y="5470957"/>
            <a:ext cx="360000" cy="405818"/>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0,0</a:t>
            </a:r>
          </a:p>
        </p:txBody>
      </p:sp>
      <p:sp>
        <p:nvSpPr>
          <p:cNvPr id="224" name="Rectangle 34"/>
          <p:cNvSpPr>
            <a:spLocks noChangeArrowheads="1"/>
          </p:cNvSpPr>
          <p:nvPr/>
        </p:nvSpPr>
        <p:spPr bwMode="auto">
          <a:xfrm>
            <a:off x="2761847" y="5470957"/>
            <a:ext cx="360000" cy="405818"/>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3,0</a:t>
            </a:r>
          </a:p>
        </p:txBody>
      </p:sp>
      <p:sp>
        <p:nvSpPr>
          <p:cNvPr id="225" name="Rectangle 35"/>
          <p:cNvSpPr>
            <a:spLocks noChangeArrowheads="1"/>
          </p:cNvSpPr>
          <p:nvPr/>
        </p:nvSpPr>
        <p:spPr bwMode="auto">
          <a:xfrm>
            <a:off x="3481848" y="5470957"/>
            <a:ext cx="360000" cy="405818"/>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1,1</a:t>
            </a:r>
          </a:p>
        </p:txBody>
      </p:sp>
      <p:sp>
        <p:nvSpPr>
          <p:cNvPr id="226" name="Rectangle 36"/>
          <p:cNvSpPr>
            <a:spLocks noChangeArrowheads="1"/>
          </p:cNvSpPr>
          <p:nvPr/>
        </p:nvSpPr>
        <p:spPr bwMode="auto">
          <a:xfrm>
            <a:off x="3121848" y="5470957"/>
            <a:ext cx="360000" cy="405818"/>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0,1</a:t>
            </a:r>
          </a:p>
        </p:txBody>
      </p:sp>
      <p:sp>
        <p:nvSpPr>
          <p:cNvPr id="227" name="Rectangle 37"/>
          <p:cNvSpPr>
            <a:spLocks noChangeArrowheads="1"/>
          </p:cNvSpPr>
          <p:nvPr/>
        </p:nvSpPr>
        <p:spPr bwMode="auto">
          <a:xfrm>
            <a:off x="3841848" y="5470957"/>
            <a:ext cx="360000" cy="405818"/>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2,1</a:t>
            </a:r>
          </a:p>
        </p:txBody>
      </p:sp>
      <p:sp>
        <p:nvSpPr>
          <p:cNvPr id="228" name="Rectangle 38"/>
          <p:cNvSpPr>
            <a:spLocks noChangeArrowheads="1"/>
          </p:cNvSpPr>
          <p:nvPr/>
        </p:nvSpPr>
        <p:spPr bwMode="auto">
          <a:xfrm>
            <a:off x="4201848" y="5470957"/>
            <a:ext cx="360000" cy="405818"/>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3,1</a:t>
            </a:r>
          </a:p>
        </p:txBody>
      </p:sp>
      <p:sp>
        <p:nvSpPr>
          <p:cNvPr id="229" name="Rectangle 39"/>
          <p:cNvSpPr>
            <a:spLocks noChangeArrowheads="1"/>
          </p:cNvSpPr>
          <p:nvPr/>
        </p:nvSpPr>
        <p:spPr bwMode="auto">
          <a:xfrm>
            <a:off x="4921848" y="5470957"/>
            <a:ext cx="360000" cy="405818"/>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1,2</a:t>
            </a:r>
          </a:p>
        </p:txBody>
      </p:sp>
      <p:sp>
        <p:nvSpPr>
          <p:cNvPr id="230" name="Rectangle 40"/>
          <p:cNvSpPr>
            <a:spLocks noChangeArrowheads="1"/>
          </p:cNvSpPr>
          <p:nvPr/>
        </p:nvSpPr>
        <p:spPr bwMode="auto">
          <a:xfrm>
            <a:off x="4561848" y="5470957"/>
            <a:ext cx="360000" cy="405818"/>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0,2</a:t>
            </a:r>
          </a:p>
        </p:txBody>
      </p:sp>
      <p:sp>
        <p:nvSpPr>
          <p:cNvPr id="231" name="Rectangle 41"/>
          <p:cNvSpPr>
            <a:spLocks noChangeArrowheads="1"/>
          </p:cNvSpPr>
          <p:nvPr/>
        </p:nvSpPr>
        <p:spPr bwMode="auto">
          <a:xfrm>
            <a:off x="5281848" y="5470957"/>
            <a:ext cx="360000" cy="405818"/>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2,2</a:t>
            </a:r>
          </a:p>
        </p:txBody>
      </p:sp>
      <p:sp>
        <p:nvSpPr>
          <p:cNvPr id="232" name="Rectangle 42"/>
          <p:cNvSpPr>
            <a:spLocks noChangeArrowheads="1"/>
          </p:cNvSpPr>
          <p:nvPr/>
        </p:nvSpPr>
        <p:spPr bwMode="auto">
          <a:xfrm>
            <a:off x="5641848" y="5470957"/>
            <a:ext cx="360000" cy="405818"/>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3,2</a:t>
            </a:r>
          </a:p>
        </p:txBody>
      </p:sp>
      <p:sp>
        <p:nvSpPr>
          <p:cNvPr id="233" name="Rectangle 43"/>
          <p:cNvSpPr>
            <a:spLocks noChangeArrowheads="1"/>
          </p:cNvSpPr>
          <p:nvPr/>
        </p:nvSpPr>
        <p:spPr bwMode="auto">
          <a:xfrm>
            <a:off x="3961848" y="2224412"/>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4" name="Rectangle 44"/>
          <p:cNvSpPr>
            <a:spLocks noChangeArrowheads="1"/>
          </p:cNvSpPr>
          <p:nvPr/>
        </p:nvSpPr>
        <p:spPr bwMode="auto">
          <a:xfrm>
            <a:off x="4321848" y="2224412"/>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5" name="Rectangle 45"/>
          <p:cNvSpPr>
            <a:spLocks noChangeArrowheads="1"/>
          </p:cNvSpPr>
          <p:nvPr/>
        </p:nvSpPr>
        <p:spPr bwMode="auto">
          <a:xfrm>
            <a:off x="4681848" y="2224412"/>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6" name="Rectangle 46"/>
          <p:cNvSpPr>
            <a:spLocks noChangeArrowheads="1"/>
          </p:cNvSpPr>
          <p:nvPr/>
        </p:nvSpPr>
        <p:spPr bwMode="auto">
          <a:xfrm>
            <a:off x="5041848" y="2224412"/>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37" name="Rectangle 47"/>
          <p:cNvSpPr>
            <a:spLocks noChangeArrowheads="1"/>
          </p:cNvSpPr>
          <p:nvPr/>
        </p:nvSpPr>
        <p:spPr bwMode="auto">
          <a:xfrm>
            <a:off x="4321848" y="2224412"/>
            <a:ext cx="360000" cy="405818"/>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dirty="0">
                <a:solidFill>
                  <a:schemeClr val="bg1"/>
                </a:solidFill>
              </a:rPr>
              <a:t>M</a:t>
            </a:r>
            <a:r>
              <a:rPr lang="en-US" sz="1600" baseline="-25000" dirty="0">
                <a:solidFill>
                  <a:schemeClr val="bg1"/>
                </a:solidFill>
              </a:rPr>
              <a:t>1,2</a:t>
            </a:r>
          </a:p>
        </p:txBody>
      </p:sp>
      <p:sp>
        <p:nvSpPr>
          <p:cNvPr id="238" name="Rectangle 48"/>
          <p:cNvSpPr>
            <a:spLocks noChangeArrowheads="1"/>
          </p:cNvSpPr>
          <p:nvPr/>
        </p:nvSpPr>
        <p:spPr bwMode="auto">
          <a:xfrm>
            <a:off x="3961848" y="2224412"/>
            <a:ext cx="360000" cy="405818"/>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dirty="0">
                <a:solidFill>
                  <a:schemeClr val="bg1"/>
                </a:solidFill>
              </a:rPr>
              <a:t>M</a:t>
            </a:r>
            <a:r>
              <a:rPr lang="en-US" sz="1600" baseline="-25000" dirty="0">
                <a:solidFill>
                  <a:schemeClr val="bg1"/>
                </a:solidFill>
              </a:rPr>
              <a:t>0,2</a:t>
            </a:r>
          </a:p>
        </p:txBody>
      </p:sp>
      <p:sp>
        <p:nvSpPr>
          <p:cNvPr id="239" name="Rectangle 49"/>
          <p:cNvSpPr>
            <a:spLocks noChangeArrowheads="1"/>
          </p:cNvSpPr>
          <p:nvPr/>
        </p:nvSpPr>
        <p:spPr bwMode="auto">
          <a:xfrm>
            <a:off x="4681848" y="2224412"/>
            <a:ext cx="360000" cy="405818"/>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2,2</a:t>
            </a:r>
          </a:p>
        </p:txBody>
      </p:sp>
      <p:sp>
        <p:nvSpPr>
          <p:cNvPr id="240" name="Rectangle 50"/>
          <p:cNvSpPr>
            <a:spLocks noChangeArrowheads="1"/>
          </p:cNvSpPr>
          <p:nvPr/>
        </p:nvSpPr>
        <p:spPr bwMode="auto">
          <a:xfrm>
            <a:off x="5041848" y="2224412"/>
            <a:ext cx="360000" cy="405818"/>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3,2</a:t>
            </a:r>
          </a:p>
        </p:txBody>
      </p:sp>
      <p:sp>
        <p:nvSpPr>
          <p:cNvPr id="241" name="Rectangle 51"/>
          <p:cNvSpPr>
            <a:spLocks noChangeArrowheads="1"/>
          </p:cNvSpPr>
          <p:nvPr/>
        </p:nvSpPr>
        <p:spPr bwMode="auto">
          <a:xfrm>
            <a:off x="3961848" y="2630230"/>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42" name="Rectangle 52"/>
          <p:cNvSpPr>
            <a:spLocks noChangeArrowheads="1"/>
          </p:cNvSpPr>
          <p:nvPr/>
        </p:nvSpPr>
        <p:spPr bwMode="auto">
          <a:xfrm>
            <a:off x="4321848" y="2630230"/>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43" name="Rectangle 53"/>
          <p:cNvSpPr>
            <a:spLocks noChangeArrowheads="1"/>
          </p:cNvSpPr>
          <p:nvPr/>
        </p:nvSpPr>
        <p:spPr bwMode="auto">
          <a:xfrm>
            <a:off x="4681848" y="2630230"/>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44" name="Rectangle 54"/>
          <p:cNvSpPr>
            <a:spLocks noChangeArrowheads="1"/>
          </p:cNvSpPr>
          <p:nvPr/>
        </p:nvSpPr>
        <p:spPr bwMode="auto">
          <a:xfrm>
            <a:off x="5041848" y="2630230"/>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45" name="Rectangle 55"/>
          <p:cNvSpPr>
            <a:spLocks noChangeArrowheads="1"/>
          </p:cNvSpPr>
          <p:nvPr/>
        </p:nvSpPr>
        <p:spPr bwMode="auto">
          <a:xfrm>
            <a:off x="4321848" y="2630230"/>
            <a:ext cx="360000" cy="405818"/>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dirty="0"/>
              <a:t>M</a:t>
            </a:r>
            <a:r>
              <a:rPr lang="en-US" sz="1600" baseline="-25000" dirty="0"/>
              <a:t>1,3</a:t>
            </a:r>
          </a:p>
        </p:txBody>
      </p:sp>
      <p:sp>
        <p:nvSpPr>
          <p:cNvPr id="246" name="Rectangle 56"/>
          <p:cNvSpPr>
            <a:spLocks noChangeArrowheads="1"/>
          </p:cNvSpPr>
          <p:nvPr/>
        </p:nvSpPr>
        <p:spPr bwMode="auto">
          <a:xfrm>
            <a:off x="3961848" y="2630230"/>
            <a:ext cx="360000" cy="405818"/>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dirty="0"/>
              <a:t>M</a:t>
            </a:r>
            <a:r>
              <a:rPr lang="en-US" sz="1600" baseline="-25000" dirty="0"/>
              <a:t>0,3</a:t>
            </a:r>
          </a:p>
        </p:txBody>
      </p:sp>
      <p:sp>
        <p:nvSpPr>
          <p:cNvPr id="247" name="Rectangle 57"/>
          <p:cNvSpPr>
            <a:spLocks noChangeArrowheads="1"/>
          </p:cNvSpPr>
          <p:nvPr/>
        </p:nvSpPr>
        <p:spPr bwMode="auto">
          <a:xfrm>
            <a:off x="4681848" y="2630230"/>
            <a:ext cx="360000" cy="405818"/>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2,3</a:t>
            </a:r>
          </a:p>
        </p:txBody>
      </p:sp>
      <p:sp>
        <p:nvSpPr>
          <p:cNvPr id="248" name="Rectangle 58"/>
          <p:cNvSpPr>
            <a:spLocks noChangeArrowheads="1"/>
          </p:cNvSpPr>
          <p:nvPr/>
        </p:nvSpPr>
        <p:spPr bwMode="auto">
          <a:xfrm>
            <a:off x="5041848" y="2630230"/>
            <a:ext cx="360000" cy="405818"/>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dirty="0"/>
              <a:t>M</a:t>
            </a:r>
            <a:r>
              <a:rPr lang="en-US" sz="1600" baseline="-25000" dirty="0"/>
              <a:t>3,3</a:t>
            </a:r>
          </a:p>
        </p:txBody>
      </p:sp>
      <p:sp>
        <p:nvSpPr>
          <p:cNvPr id="249" name="Rectangle 59"/>
          <p:cNvSpPr>
            <a:spLocks noChangeArrowheads="1"/>
          </p:cNvSpPr>
          <p:nvPr/>
        </p:nvSpPr>
        <p:spPr bwMode="auto">
          <a:xfrm>
            <a:off x="6001849"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50" name="Rectangle 60"/>
          <p:cNvSpPr>
            <a:spLocks noChangeArrowheads="1"/>
          </p:cNvSpPr>
          <p:nvPr/>
        </p:nvSpPr>
        <p:spPr bwMode="auto">
          <a:xfrm>
            <a:off x="6361849"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51" name="Rectangle 61"/>
          <p:cNvSpPr>
            <a:spLocks noChangeArrowheads="1"/>
          </p:cNvSpPr>
          <p:nvPr/>
        </p:nvSpPr>
        <p:spPr bwMode="auto">
          <a:xfrm>
            <a:off x="6721849"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52" name="Rectangle 62"/>
          <p:cNvSpPr>
            <a:spLocks noChangeArrowheads="1"/>
          </p:cNvSpPr>
          <p:nvPr/>
        </p:nvSpPr>
        <p:spPr bwMode="auto">
          <a:xfrm>
            <a:off x="7081849"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53" name="Rectangle 63"/>
          <p:cNvSpPr>
            <a:spLocks noChangeArrowheads="1"/>
          </p:cNvSpPr>
          <p:nvPr/>
        </p:nvSpPr>
        <p:spPr bwMode="auto">
          <a:xfrm>
            <a:off x="6001849"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54" name="Rectangle 64"/>
          <p:cNvSpPr>
            <a:spLocks noChangeArrowheads="1"/>
          </p:cNvSpPr>
          <p:nvPr/>
        </p:nvSpPr>
        <p:spPr bwMode="auto">
          <a:xfrm>
            <a:off x="6361849"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55" name="Rectangle 65"/>
          <p:cNvSpPr>
            <a:spLocks noChangeArrowheads="1"/>
          </p:cNvSpPr>
          <p:nvPr/>
        </p:nvSpPr>
        <p:spPr bwMode="auto">
          <a:xfrm>
            <a:off x="6721849"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56" name="Rectangle 66"/>
          <p:cNvSpPr>
            <a:spLocks noChangeArrowheads="1"/>
          </p:cNvSpPr>
          <p:nvPr/>
        </p:nvSpPr>
        <p:spPr bwMode="auto">
          <a:xfrm>
            <a:off x="7081849" y="5470957"/>
            <a:ext cx="360000" cy="405818"/>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57" name="Rectangle 67"/>
          <p:cNvSpPr>
            <a:spLocks noChangeArrowheads="1"/>
          </p:cNvSpPr>
          <p:nvPr/>
        </p:nvSpPr>
        <p:spPr bwMode="auto">
          <a:xfrm>
            <a:off x="6361849" y="5470957"/>
            <a:ext cx="360000" cy="405818"/>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1,3</a:t>
            </a:r>
          </a:p>
        </p:txBody>
      </p:sp>
      <p:sp>
        <p:nvSpPr>
          <p:cNvPr id="258" name="Rectangle 68"/>
          <p:cNvSpPr>
            <a:spLocks noChangeArrowheads="1"/>
          </p:cNvSpPr>
          <p:nvPr/>
        </p:nvSpPr>
        <p:spPr bwMode="auto">
          <a:xfrm>
            <a:off x="6001849" y="5470957"/>
            <a:ext cx="360000" cy="405818"/>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0,3</a:t>
            </a:r>
          </a:p>
        </p:txBody>
      </p:sp>
      <p:sp>
        <p:nvSpPr>
          <p:cNvPr id="259" name="Rectangle 69"/>
          <p:cNvSpPr>
            <a:spLocks noChangeArrowheads="1"/>
          </p:cNvSpPr>
          <p:nvPr/>
        </p:nvSpPr>
        <p:spPr bwMode="auto">
          <a:xfrm>
            <a:off x="6721849" y="5470957"/>
            <a:ext cx="360000" cy="405818"/>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2,3</a:t>
            </a:r>
          </a:p>
        </p:txBody>
      </p:sp>
      <p:sp>
        <p:nvSpPr>
          <p:cNvPr id="260" name="Rectangle 70"/>
          <p:cNvSpPr>
            <a:spLocks noChangeArrowheads="1"/>
          </p:cNvSpPr>
          <p:nvPr/>
        </p:nvSpPr>
        <p:spPr bwMode="auto">
          <a:xfrm>
            <a:off x="7081849" y="5470957"/>
            <a:ext cx="360000" cy="405818"/>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3,3</a:t>
            </a:r>
          </a:p>
        </p:txBody>
      </p:sp>
      <p:sp>
        <p:nvSpPr>
          <p:cNvPr id="261" name="Line 71"/>
          <p:cNvSpPr>
            <a:spLocks noChangeShapeType="1"/>
          </p:cNvSpPr>
          <p:nvPr/>
        </p:nvSpPr>
        <p:spPr bwMode="auto">
          <a:xfrm>
            <a:off x="1681847" y="5132775"/>
            <a:ext cx="0" cy="2705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262" name="Text Box 72"/>
          <p:cNvSpPr txBox="1">
            <a:spLocks noChangeArrowheads="1"/>
          </p:cNvSpPr>
          <p:nvPr/>
        </p:nvSpPr>
        <p:spPr bwMode="auto">
          <a:xfrm>
            <a:off x="1489347" y="4697367"/>
            <a:ext cx="382023" cy="346948"/>
          </a:xfrm>
          <a:prstGeom prst="rect">
            <a:avLst/>
          </a:prstGeom>
          <a:noFill/>
          <a:ln w="9525">
            <a:noFill/>
            <a:miter lim="800000"/>
            <a:headEnd/>
            <a:tailEnd/>
          </a:ln>
          <a:effectLst/>
        </p:spPr>
        <p:txBody>
          <a:bodyPr wrap="none">
            <a:prstTxWarp prst="textNoShape">
              <a:avLst/>
            </a:prstTxWarp>
            <a:spAutoFit/>
          </a:bodyPr>
          <a:lstStyle/>
          <a:p>
            <a:r>
              <a:rPr lang="en-US" dirty="0"/>
              <a:t>M</a:t>
            </a:r>
          </a:p>
        </p:txBody>
      </p:sp>
      <p:sp>
        <p:nvSpPr>
          <p:cNvPr id="263" name="Text Box 73"/>
          <p:cNvSpPr txBox="1">
            <a:spLocks noChangeArrowheads="1"/>
          </p:cNvSpPr>
          <p:nvPr/>
        </p:nvSpPr>
        <p:spPr bwMode="auto">
          <a:xfrm>
            <a:off x="1681847" y="4206099"/>
            <a:ext cx="396312" cy="375861"/>
          </a:xfrm>
          <a:prstGeom prst="rect">
            <a:avLst/>
          </a:prstGeom>
          <a:noFill/>
          <a:ln w="9525">
            <a:noFill/>
            <a:miter lim="800000"/>
            <a:headEnd/>
            <a:tailEnd/>
          </a:ln>
          <a:effectLst/>
        </p:spPr>
        <p:txBody>
          <a:bodyPr wrap="none">
            <a:prstTxWarp prst="textNoShape">
              <a:avLst/>
            </a:prstTxWarp>
            <a:spAutoFit/>
          </a:bodyPr>
          <a:lstStyle/>
          <a:p>
            <a:r>
              <a:rPr lang="en-US" sz="2000" dirty="0"/>
              <a:t>T</a:t>
            </a:r>
            <a:r>
              <a:rPr lang="en-US" sz="2000" baseline="-25000" dirty="0"/>
              <a:t>1</a:t>
            </a:r>
          </a:p>
        </p:txBody>
      </p:sp>
      <p:sp>
        <p:nvSpPr>
          <p:cNvPr id="264" name="Text Box 74"/>
          <p:cNvSpPr txBox="1">
            <a:spLocks noChangeArrowheads="1"/>
          </p:cNvSpPr>
          <p:nvPr/>
        </p:nvSpPr>
        <p:spPr bwMode="auto">
          <a:xfrm>
            <a:off x="3181848" y="4206099"/>
            <a:ext cx="396312"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2</a:t>
            </a:r>
          </a:p>
        </p:txBody>
      </p:sp>
      <p:sp>
        <p:nvSpPr>
          <p:cNvPr id="265" name="Text Box 75"/>
          <p:cNvSpPr txBox="1">
            <a:spLocks noChangeArrowheads="1"/>
          </p:cNvSpPr>
          <p:nvPr/>
        </p:nvSpPr>
        <p:spPr bwMode="auto">
          <a:xfrm>
            <a:off x="4501848" y="4206099"/>
            <a:ext cx="396312"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3</a:t>
            </a:r>
          </a:p>
        </p:txBody>
      </p:sp>
      <p:sp>
        <p:nvSpPr>
          <p:cNvPr id="266" name="Text Box 76"/>
          <p:cNvSpPr txBox="1">
            <a:spLocks noChangeArrowheads="1"/>
          </p:cNvSpPr>
          <p:nvPr/>
        </p:nvSpPr>
        <p:spPr bwMode="auto">
          <a:xfrm>
            <a:off x="6001849" y="4206099"/>
            <a:ext cx="402674"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4</a:t>
            </a:r>
          </a:p>
        </p:txBody>
      </p:sp>
      <p:sp>
        <p:nvSpPr>
          <p:cNvPr id="267" name="Line 77"/>
          <p:cNvSpPr>
            <a:spLocks noChangeShapeType="1"/>
          </p:cNvSpPr>
          <p:nvPr/>
        </p:nvSpPr>
        <p:spPr bwMode="auto">
          <a:xfrm>
            <a:off x="3781848" y="1615685"/>
            <a:ext cx="1860001" cy="0"/>
          </a:xfrm>
          <a:prstGeom prst="line">
            <a:avLst/>
          </a:prstGeom>
          <a:noFill/>
          <a:ln w="44450">
            <a:solidFill>
              <a:schemeClr val="tx1"/>
            </a:solidFill>
            <a:round/>
            <a:headEnd/>
            <a:tailEnd type="triangle" w="med" len="med"/>
          </a:ln>
          <a:effectLst/>
        </p:spPr>
        <p:txBody>
          <a:bodyPr>
            <a:prstTxWarp prst="textNoShape">
              <a:avLst/>
            </a:prstTxWarp>
          </a:bodyPr>
          <a:lstStyle/>
          <a:p>
            <a:endParaRPr lang="es-ES_tradnl"/>
          </a:p>
        </p:txBody>
      </p:sp>
      <p:sp>
        <p:nvSpPr>
          <p:cNvPr id="268" name="Text Box 78"/>
          <p:cNvSpPr txBox="1">
            <a:spLocks noChangeArrowheads="1"/>
          </p:cNvSpPr>
          <p:nvPr/>
        </p:nvSpPr>
        <p:spPr bwMode="auto">
          <a:xfrm>
            <a:off x="3651948" y="3919046"/>
            <a:ext cx="1481295" cy="346948"/>
          </a:xfrm>
          <a:prstGeom prst="rect">
            <a:avLst/>
          </a:prstGeom>
          <a:noFill/>
          <a:ln w="9525">
            <a:noFill/>
            <a:miter lim="800000"/>
            <a:headEnd/>
            <a:tailEnd/>
          </a:ln>
          <a:effectLst/>
        </p:spPr>
        <p:txBody>
          <a:bodyPr wrap="none">
            <a:prstTxWarp prst="textNoShape">
              <a:avLst/>
            </a:prstTxWarp>
            <a:spAutoFit/>
          </a:bodyPr>
          <a:lstStyle/>
          <a:p>
            <a:r>
              <a:rPr lang="en-US" sz="1800" dirty="0"/>
              <a:t>Time Period 1</a:t>
            </a:r>
          </a:p>
        </p:txBody>
      </p:sp>
      <p:sp>
        <p:nvSpPr>
          <p:cNvPr id="269" name="Text Box 79"/>
          <p:cNvSpPr txBox="1">
            <a:spLocks noChangeArrowheads="1"/>
          </p:cNvSpPr>
          <p:nvPr/>
        </p:nvSpPr>
        <p:spPr bwMode="auto">
          <a:xfrm>
            <a:off x="2101847" y="3394463"/>
            <a:ext cx="396312"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1</a:t>
            </a:r>
          </a:p>
        </p:txBody>
      </p:sp>
      <p:sp>
        <p:nvSpPr>
          <p:cNvPr id="270" name="Text Box 80"/>
          <p:cNvSpPr txBox="1">
            <a:spLocks noChangeArrowheads="1"/>
          </p:cNvSpPr>
          <p:nvPr/>
        </p:nvSpPr>
        <p:spPr bwMode="auto">
          <a:xfrm>
            <a:off x="3541848" y="3394463"/>
            <a:ext cx="396312"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2</a:t>
            </a:r>
          </a:p>
        </p:txBody>
      </p:sp>
      <p:sp>
        <p:nvSpPr>
          <p:cNvPr id="271" name="Text Box 81"/>
          <p:cNvSpPr txBox="1">
            <a:spLocks noChangeArrowheads="1"/>
          </p:cNvSpPr>
          <p:nvPr/>
        </p:nvSpPr>
        <p:spPr bwMode="auto">
          <a:xfrm>
            <a:off x="4861848" y="3394463"/>
            <a:ext cx="396312"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3</a:t>
            </a:r>
          </a:p>
        </p:txBody>
      </p:sp>
      <p:sp>
        <p:nvSpPr>
          <p:cNvPr id="272" name="Text Box 82"/>
          <p:cNvSpPr txBox="1">
            <a:spLocks noChangeArrowheads="1"/>
          </p:cNvSpPr>
          <p:nvPr/>
        </p:nvSpPr>
        <p:spPr bwMode="auto">
          <a:xfrm>
            <a:off x="6421849" y="3394463"/>
            <a:ext cx="402674"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4</a:t>
            </a:r>
          </a:p>
        </p:txBody>
      </p:sp>
      <p:sp>
        <p:nvSpPr>
          <p:cNvPr id="273" name="Text Box 83"/>
          <p:cNvSpPr txBox="1">
            <a:spLocks noChangeArrowheads="1"/>
          </p:cNvSpPr>
          <p:nvPr/>
        </p:nvSpPr>
        <p:spPr bwMode="auto">
          <a:xfrm>
            <a:off x="3865548" y="3107410"/>
            <a:ext cx="1481295" cy="346948"/>
          </a:xfrm>
          <a:prstGeom prst="rect">
            <a:avLst/>
          </a:prstGeom>
          <a:noFill/>
          <a:ln w="9525">
            <a:noFill/>
            <a:miter lim="800000"/>
            <a:headEnd/>
            <a:tailEnd/>
          </a:ln>
          <a:effectLst/>
        </p:spPr>
        <p:txBody>
          <a:bodyPr wrap="none">
            <a:prstTxWarp prst="textNoShape">
              <a:avLst/>
            </a:prstTxWarp>
            <a:spAutoFit/>
          </a:bodyPr>
          <a:lstStyle/>
          <a:p>
            <a:r>
              <a:rPr lang="en-US" sz="1800" dirty="0"/>
              <a:t>Time Period 2</a:t>
            </a:r>
          </a:p>
        </p:txBody>
      </p:sp>
      <p:sp>
        <p:nvSpPr>
          <p:cNvPr id="274" name="Text Box 84"/>
          <p:cNvSpPr txBox="1">
            <a:spLocks noChangeArrowheads="1"/>
          </p:cNvSpPr>
          <p:nvPr/>
        </p:nvSpPr>
        <p:spPr bwMode="auto">
          <a:xfrm>
            <a:off x="2581847" y="1480412"/>
            <a:ext cx="1200000" cy="1243231"/>
          </a:xfrm>
          <a:prstGeom prst="rect">
            <a:avLst/>
          </a:prstGeom>
          <a:noFill/>
          <a:ln w="9525">
            <a:noFill/>
            <a:miter lim="800000"/>
            <a:headEnd/>
            <a:tailEnd/>
          </a:ln>
          <a:effectLst/>
        </p:spPr>
        <p:txBody>
          <a:bodyPr>
            <a:prstTxWarp prst="textNoShape">
              <a:avLst/>
            </a:prstTxWarp>
            <a:spAutoFit/>
          </a:bodyPr>
          <a:lstStyle/>
          <a:p>
            <a:r>
              <a:rPr lang="en-US" sz="2000" dirty="0"/>
              <a:t>Access direction in Kernel code</a:t>
            </a:r>
          </a:p>
        </p:txBody>
      </p:sp>
      <p:sp>
        <p:nvSpPr>
          <p:cNvPr id="275" name="Line 85"/>
          <p:cNvSpPr>
            <a:spLocks noChangeShapeType="1"/>
          </p:cNvSpPr>
          <p:nvPr/>
        </p:nvSpPr>
        <p:spPr bwMode="auto">
          <a:xfrm flipV="1">
            <a:off x="1861847" y="4659321"/>
            <a:ext cx="0" cy="7440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276" name="Line 86"/>
          <p:cNvSpPr>
            <a:spLocks noChangeShapeType="1"/>
          </p:cNvSpPr>
          <p:nvPr/>
        </p:nvSpPr>
        <p:spPr bwMode="auto">
          <a:xfrm flipV="1">
            <a:off x="2221847" y="3847685"/>
            <a:ext cx="0" cy="1555636"/>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277" name="Line 87"/>
          <p:cNvSpPr>
            <a:spLocks noChangeShapeType="1"/>
          </p:cNvSpPr>
          <p:nvPr/>
        </p:nvSpPr>
        <p:spPr bwMode="auto">
          <a:xfrm flipV="1">
            <a:off x="5041848" y="3847685"/>
            <a:ext cx="0" cy="1555636"/>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278" name="Line 88"/>
          <p:cNvSpPr>
            <a:spLocks noChangeShapeType="1"/>
          </p:cNvSpPr>
          <p:nvPr/>
        </p:nvSpPr>
        <p:spPr bwMode="auto">
          <a:xfrm flipV="1">
            <a:off x="6181849" y="4659321"/>
            <a:ext cx="0" cy="7440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279" name="Line 89"/>
          <p:cNvSpPr>
            <a:spLocks noChangeShapeType="1"/>
          </p:cNvSpPr>
          <p:nvPr/>
        </p:nvSpPr>
        <p:spPr bwMode="auto">
          <a:xfrm flipV="1">
            <a:off x="3361848" y="4659321"/>
            <a:ext cx="0" cy="7440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280" name="Line 90"/>
          <p:cNvSpPr>
            <a:spLocks noChangeShapeType="1"/>
          </p:cNvSpPr>
          <p:nvPr/>
        </p:nvSpPr>
        <p:spPr bwMode="auto">
          <a:xfrm flipV="1">
            <a:off x="3721848" y="3847685"/>
            <a:ext cx="0" cy="1555636"/>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281" name="Line 91"/>
          <p:cNvSpPr>
            <a:spLocks noChangeShapeType="1"/>
          </p:cNvSpPr>
          <p:nvPr/>
        </p:nvSpPr>
        <p:spPr bwMode="auto">
          <a:xfrm flipV="1">
            <a:off x="6541849" y="3847685"/>
            <a:ext cx="0" cy="1555636"/>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282" name="Line 92"/>
          <p:cNvSpPr>
            <a:spLocks noChangeShapeType="1"/>
          </p:cNvSpPr>
          <p:nvPr/>
        </p:nvSpPr>
        <p:spPr bwMode="auto">
          <a:xfrm flipV="1">
            <a:off x="4681848" y="4659321"/>
            <a:ext cx="0" cy="7440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283" name="Rectangle 93"/>
          <p:cNvSpPr>
            <a:spLocks noChangeArrowheads="1"/>
          </p:cNvSpPr>
          <p:nvPr/>
        </p:nvSpPr>
        <p:spPr bwMode="auto">
          <a:xfrm>
            <a:off x="1681847" y="3982957"/>
            <a:ext cx="5160002" cy="676363"/>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84" name="Rectangle 94"/>
          <p:cNvSpPr>
            <a:spLocks noChangeArrowheads="1"/>
          </p:cNvSpPr>
          <p:nvPr/>
        </p:nvSpPr>
        <p:spPr bwMode="auto">
          <a:xfrm>
            <a:off x="2101847" y="3171321"/>
            <a:ext cx="5040002" cy="676363"/>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85" name="Text Box 95"/>
          <p:cNvSpPr txBox="1">
            <a:spLocks noChangeArrowheads="1"/>
          </p:cNvSpPr>
          <p:nvPr/>
        </p:nvSpPr>
        <p:spPr bwMode="auto">
          <a:xfrm>
            <a:off x="7305767" y="3134581"/>
            <a:ext cx="348886" cy="346948"/>
          </a:xfrm>
          <a:prstGeom prst="rect">
            <a:avLst/>
          </a:prstGeom>
          <a:noFill/>
          <a:ln w="9525">
            <a:noFill/>
            <a:miter lim="800000"/>
            <a:headEnd/>
            <a:tailEnd/>
          </a:ln>
          <a:effectLst/>
        </p:spPr>
        <p:txBody>
          <a:bodyPr wrap="none">
            <a:prstTxWarp prst="textNoShape">
              <a:avLst/>
            </a:prstTxWarp>
            <a:spAutoFit/>
          </a:bodyPr>
          <a:lstStyle/>
          <a:p>
            <a:r>
              <a:rPr lang="en-US" b="1" dirty="0"/>
              <a:t>…</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36</a:t>
            </a:fld>
            <a:endParaRPr lang="en-US" altLang="en-US"/>
          </a:p>
        </p:txBody>
      </p:sp>
      <p:sp>
        <p:nvSpPr>
          <p:cNvPr id="98" name="CuadroTexto 26">
            <a:extLst>
              <a:ext uri="{FF2B5EF4-FFF2-40B4-BE49-F238E27FC236}">
                <a16:creationId xmlns:a16="http://schemas.microsoft.com/office/drawing/2014/main" id="{3AB3BF22-13FF-0D46-8586-5C7D80374038}"/>
              </a:ext>
            </a:extLst>
          </p:cNvPr>
          <p:cNvSpPr txBox="1"/>
          <p:nvPr/>
        </p:nvSpPr>
        <p:spPr>
          <a:xfrm>
            <a:off x="228600" y="6495225"/>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1852570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0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3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3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3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4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4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4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4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4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4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4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4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4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6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27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0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21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211"/>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1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13"/>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21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215"/>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16"/>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217"/>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218"/>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219"/>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220"/>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221"/>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222"/>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223"/>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224"/>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25"/>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226"/>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227"/>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228"/>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22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230"/>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231"/>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232"/>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249"/>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250"/>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251"/>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252"/>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253"/>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254"/>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255"/>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256"/>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57"/>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258"/>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259"/>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260"/>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261"/>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262"/>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grpId="0" nodeType="clickEffect">
                                  <p:stCondLst>
                                    <p:cond delay="0"/>
                                  </p:stCondLst>
                                  <p:childTnLst>
                                    <p:set>
                                      <p:cBhvr>
                                        <p:cTn id="156" dur="1" fill="hold">
                                          <p:stCondLst>
                                            <p:cond delay="0"/>
                                          </p:stCondLst>
                                        </p:cTn>
                                        <p:tgtEl>
                                          <p:spTgt spid="275"/>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279"/>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282"/>
                                        </p:tgtEl>
                                        <p:attrNameLst>
                                          <p:attrName>style.visibility</p:attrName>
                                        </p:attrNameLst>
                                      </p:cBhvr>
                                      <p:to>
                                        <p:strVal val="visible"/>
                                      </p:to>
                                    </p:set>
                                  </p:childTnLst>
                                </p:cTn>
                              </p:par>
                              <p:par>
                                <p:cTn id="161" presetID="1" presetClass="entr" presetSubtype="0" fill="hold" grpId="0" nodeType="withEffect">
                                  <p:stCondLst>
                                    <p:cond delay="0"/>
                                  </p:stCondLst>
                                  <p:childTnLst>
                                    <p:set>
                                      <p:cBhvr>
                                        <p:cTn id="162" dur="1" fill="hold">
                                          <p:stCondLst>
                                            <p:cond delay="0"/>
                                          </p:stCondLst>
                                        </p:cTn>
                                        <p:tgtEl>
                                          <p:spTgt spid="278"/>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266"/>
                                        </p:tgtEl>
                                        <p:attrNameLst>
                                          <p:attrName>style.visibility</p:attrName>
                                        </p:attrNameLst>
                                      </p:cBhvr>
                                      <p:to>
                                        <p:strVal val="visible"/>
                                      </p:to>
                                    </p:set>
                                  </p:childTnLst>
                                </p:cTn>
                              </p:par>
                              <p:par>
                                <p:cTn id="165" presetID="1" presetClass="entr" presetSubtype="0" fill="hold" grpId="0" nodeType="withEffect">
                                  <p:stCondLst>
                                    <p:cond delay="0"/>
                                  </p:stCondLst>
                                  <p:childTnLst>
                                    <p:set>
                                      <p:cBhvr>
                                        <p:cTn id="166" dur="1" fill="hold">
                                          <p:stCondLst>
                                            <p:cond delay="0"/>
                                          </p:stCondLst>
                                        </p:cTn>
                                        <p:tgtEl>
                                          <p:spTgt spid="265"/>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268"/>
                                        </p:tgtEl>
                                        <p:attrNameLst>
                                          <p:attrName>style.visibility</p:attrName>
                                        </p:attrNameLst>
                                      </p:cBhvr>
                                      <p:to>
                                        <p:strVal val="visible"/>
                                      </p:to>
                                    </p:set>
                                  </p:childTnLst>
                                </p:cTn>
                              </p:par>
                              <p:par>
                                <p:cTn id="169" presetID="1" presetClass="entr" presetSubtype="0" fill="hold" grpId="0" nodeType="withEffect">
                                  <p:stCondLst>
                                    <p:cond delay="0"/>
                                  </p:stCondLst>
                                  <p:childTnLst>
                                    <p:set>
                                      <p:cBhvr>
                                        <p:cTn id="170" dur="1" fill="hold">
                                          <p:stCondLst>
                                            <p:cond delay="0"/>
                                          </p:stCondLst>
                                        </p:cTn>
                                        <p:tgtEl>
                                          <p:spTgt spid="283"/>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264"/>
                                        </p:tgtEl>
                                        <p:attrNameLst>
                                          <p:attrName>style.visibility</p:attrName>
                                        </p:attrNameLst>
                                      </p:cBhvr>
                                      <p:to>
                                        <p:strVal val="visible"/>
                                      </p:to>
                                    </p:set>
                                  </p:childTnLst>
                                </p:cTn>
                              </p:par>
                              <p:par>
                                <p:cTn id="173" presetID="1" presetClass="entr" presetSubtype="0" fill="hold" grpId="0" nodeType="withEffect">
                                  <p:stCondLst>
                                    <p:cond delay="0"/>
                                  </p:stCondLst>
                                  <p:childTnLst>
                                    <p:set>
                                      <p:cBhvr>
                                        <p:cTn id="174" dur="1" fill="hold">
                                          <p:stCondLst>
                                            <p:cond delay="0"/>
                                          </p:stCondLst>
                                        </p:cTn>
                                        <p:tgtEl>
                                          <p:spTgt spid="263"/>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childTnLst>
                                    <p:set>
                                      <p:cBhvr>
                                        <p:cTn id="178" dur="1" fill="hold">
                                          <p:stCondLst>
                                            <p:cond delay="0"/>
                                          </p:stCondLst>
                                        </p:cTn>
                                        <p:tgtEl>
                                          <p:spTgt spid="276"/>
                                        </p:tgtEl>
                                        <p:attrNameLst>
                                          <p:attrName>style.visibility</p:attrName>
                                        </p:attrNameLst>
                                      </p:cBhvr>
                                      <p:to>
                                        <p:strVal val="visible"/>
                                      </p:to>
                                    </p:set>
                                  </p:childTnLst>
                                </p:cTn>
                              </p:par>
                              <p:par>
                                <p:cTn id="179" presetID="1" presetClass="entr" presetSubtype="0" fill="hold" grpId="0" nodeType="withEffect">
                                  <p:stCondLst>
                                    <p:cond delay="0"/>
                                  </p:stCondLst>
                                  <p:childTnLst>
                                    <p:set>
                                      <p:cBhvr>
                                        <p:cTn id="180" dur="1" fill="hold">
                                          <p:stCondLst>
                                            <p:cond delay="0"/>
                                          </p:stCondLst>
                                        </p:cTn>
                                        <p:tgtEl>
                                          <p:spTgt spid="269"/>
                                        </p:tgtEl>
                                        <p:attrNameLst>
                                          <p:attrName>style.visibility</p:attrName>
                                        </p:attrNameLst>
                                      </p:cBhvr>
                                      <p:to>
                                        <p:strVal val="visible"/>
                                      </p:to>
                                    </p:set>
                                  </p:childTnLst>
                                </p:cTn>
                              </p:par>
                              <p:par>
                                <p:cTn id="181" presetID="1" presetClass="entr" presetSubtype="0" fill="hold" grpId="0" nodeType="withEffect">
                                  <p:stCondLst>
                                    <p:cond delay="0"/>
                                  </p:stCondLst>
                                  <p:childTnLst>
                                    <p:set>
                                      <p:cBhvr>
                                        <p:cTn id="182" dur="1" fill="hold">
                                          <p:stCondLst>
                                            <p:cond delay="0"/>
                                          </p:stCondLst>
                                        </p:cTn>
                                        <p:tgtEl>
                                          <p:spTgt spid="270"/>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271"/>
                                        </p:tgtEl>
                                        <p:attrNameLst>
                                          <p:attrName>style.visibility</p:attrName>
                                        </p:attrNameLst>
                                      </p:cBhvr>
                                      <p:to>
                                        <p:strVal val="visible"/>
                                      </p:to>
                                    </p:set>
                                  </p:childTnLst>
                                </p:cTn>
                              </p:par>
                              <p:par>
                                <p:cTn id="185" presetID="1" presetClass="entr" presetSubtype="0" fill="hold" grpId="0" nodeType="withEffect">
                                  <p:stCondLst>
                                    <p:cond delay="0"/>
                                  </p:stCondLst>
                                  <p:childTnLst>
                                    <p:set>
                                      <p:cBhvr>
                                        <p:cTn id="186" dur="1" fill="hold">
                                          <p:stCondLst>
                                            <p:cond delay="0"/>
                                          </p:stCondLst>
                                        </p:cTn>
                                        <p:tgtEl>
                                          <p:spTgt spid="273"/>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284"/>
                                        </p:tgtEl>
                                        <p:attrNameLst>
                                          <p:attrName>style.visibility</p:attrName>
                                        </p:attrNameLst>
                                      </p:cBhvr>
                                      <p:to>
                                        <p:strVal val="visible"/>
                                      </p:to>
                                    </p:set>
                                  </p:childTnLst>
                                </p:cTn>
                              </p:par>
                              <p:par>
                                <p:cTn id="189" presetID="1" presetClass="entr" presetSubtype="0" fill="hold" grpId="0" nodeType="withEffect">
                                  <p:stCondLst>
                                    <p:cond delay="0"/>
                                  </p:stCondLst>
                                  <p:childTnLst>
                                    <p:set>
                                      <p:cBhvr>
                                        <p:cTn id="190" dur="1" fill="hold">
                                          <p:stCondLst>
                                            <p:cond delay="0"/>
                                          </p:stCondLst>
                                        </p:cTn>
                                        <p:tgtEl>
                                          <p:spTgt spid="272"/>
                                        </p:tgtEl>
                                        <p:attrNameLst>
                                          <p:attrName>style.visibility</p:attrName>
                                        </p:attrNameLst>
                                      </p:cBhvr>
                                      <p:to>
                                        <p:strVal val="visible"/>
                                      </p:to>
                                    </p:set>
                                  </p:childTnLst>
                                </p:cTn>
                              </p:par>
                              <p:par>
                                <p:cTn id="191" presetID="1" presetClass="entr" presetSubtype="0" fill="hold" grpId="0" nodeType="withEffect">
                                  <p:stCondLst>
                                    <p:cond delay="0"/>
                                  </p:stCondLst>
                                  <p:childTnLst>
                                    <p:set>
                                      <p:cBhvr>
                                        <p:cTn id="192" dur="1" fill="hold">
                                          <p:stCondLst>
                                            <p:cond delay="0"/>
                                          </p:stCondLst>
                                        </p:cTn>
                                        <p:tgtEl>
                                          <p:spTgt spid="285"/>
                                        </p:tgtEl>
                                        <p:attrNameLst>
                                          <p:attrName>style.visibility</p:attrName>
                                        </p:attrNameLst>
                                      </p:cBhvr>
                                      <p:to>
                                        <p:strVal val="visible"/>
                                      </p:to>
                                    </p:set>
                                  </p:childTnLst>
                                </p:cTn>
                              </p:par>
                              <p:par>
                                <p:cTn id="193" presetID="1" presetClass="entr" presetSubtype="0" fill="hold" grpId="0" nodeType="withEffect">
                                  <p:stCondLst>
                                    <p:cond delay="0"/>
                                  </p:stCondLst>
                                  <p:childTnLst>
                                    <p:set>
                                      <p:cBhvr>
                                        <p:cTn id="194" dur="1" fill="hold">
                                          <p:stCondLst>
                                            <p:cond delay="0"/>
                                          </p:stCondLst>
                                        </p:cTn>
                                        <p:tgtEl>
                                          <p:spTgt spid="280"/>
                                        </p:tgtEl>
                                        <p:attrNameLst>
                                          <p:attrName>style.visibility</p:attrName>
                                        </p:attrNameLst>
                                      </p:cBhvr>
                                      <p:to>
                                        <p:strVal val="visible"/>
                                      </p:to>
                                    </p:set>
                                  </p:childTnLst>
                                </p:cTn>
                              </p:par>
                              <p:par>
                                <p:cTn id="195" presetID="1" presetClass="entr" presetSubtype="0" fill="hold" grpId="0" nodeType="withEffect">
                                  <p:stCondLst>
                                    <p:cond delay="0"/>
                                  </p:stCondLst>
                                  <p:childTnLst>
                                    <p:set>
                                      <p:cBhvr>
                                        <p:cTn id="196" dur="1" fill="hold">
                                          <p:stCondLst>
                                            <p:cond delay="0"/>
                                          </p:stCondLst>
                                        </p:cTn>
                                        <p:tgtEl>
                                          <p:spTgt spid="277"/>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2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4" grpId="0" animBg="1"/>
      <p:bldP spid="205" grpId="0" animBg="1"/>
      <p:bldP spid="206" grpId="0" animBg="1"/>
      <p:bldP spid="207" grpId="0" animBg="1"/>
      <p:bldP spid="208" grpId="0" animBg="1"/>
      <p:bldP spid="209" grpId="0" animBg="1"/>
      <p:bldP spid="210" grpId="0" animBg="1"/>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222" grpId="0" animBg="1"/>
      <p:bldP spid="223" grpId="0" animBg="1"/>
      <p:bldP spid="224" grpId="0" animBg="1"/>
      <p:bldP spid="225" grpId="0" animBg="1"/>
      <p:bldP spid="226" grpId="0" animBg="1"/>
      <p:bldP spid="227" grpId="0" animBg="1"/>
      <p:bldP spid="228" grpId="0" animBg="1"/>
      <p:bldP spid="229"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3" grpId="0" animBg="1"/>
      <p:bldP spid="244" grpId="0" animBg="1"/>
      <p:bldP spid="245" grpId="0" animBg="1"/>
      <p:bldP spid="246" grpId="0" animBg="1"/>
      <p:bldP spid="247" grpId="0" animBg="1"/>
      <p:bldP spid="248" grpId="0" animBg="1"/>
      <p:bldP spid="249" grpId="0" animBg="1"/>
      <p:bldP spid="250" grpId="0" animBg="1"/>
      <p:bldP spid="251" grpId="0" animBg="1"/>
      <p:bldP spid="252" grpId="0" animBg="1"/>
      <p:bldP spid="253" grpId="0" animBg="1"/>
      <p:bldP spid="254" grpId="0" animBg="1"/>
      <p:bldP spid="255" grpId="0" animBg="1"/>
      <p:bldP spid="256" grpId="0" animBg="1"/>
      <p:bldP spid="257" grpId="0" animBg="1"/>
      <p:bldP spid="258" grpId="0" animBg="1"/>
      <p:bldP spid="259" grpId="0" animBg="1"/>
      <p:bldP spid="260" grpId="0" animBg="1"/>
      <p:bldP spid="261" grpId="0" animBg="1"/>
      <p:bldP spid="262" grpId="0"/>
      <p:bldP spid="263" grpId="0"/>
      <p:bldP spid="264" grpId="0"/>
      <p:bldP spid="265" grpId="0"/>
      <p:bldP spid="266" grpId="0"/>
      <p:bldP spid="267" grpId="0" animBg="1"/>
      <p:bldP spid="268" grpId="0"/>
      <p:bldP spid="269" grpId="0"/>
      <p:bldP spid="270" grpId="0"/>
      <p:bldP spid="271" grpId="0"/>
      <p:bldP spid="272" grpId="0"/>
      <p:bldP spid="273" grpId="0"/>
      <p:bldP spid="274" grpId="0"/>
      <p:bldP spid="275" grpId="0" animBg="1"/>
      <p:bldP spid="276" grpId="0" animBg="1"/>
      <p:bldP spid="277" grpId="0" animBg="1"/>
      <p:bldP spid="278" grpId="0" animBg="1"/>
      <p:bldP spid="279" grpId="0" animBg="1"/>
      <p:bldP spid="280" grpId="0" animBg="1"/>
      <p:bldP spid="281" grpId="0" animBg="1"/>
      <p:bldP spid="282" grpId="0" animBg="1"/>
      <p:bldP spid="283" grpId="0" animBg="1"/>
      <p:bldP spid="284" grpId="0" animBg="1"/>
      <p:bldP spid="28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Coalesced Memory Accesses</a:t>
            </a:r>
          </a:p>
        </p:txBody>
      </p:sp>
      <p:sp>
        <p:nvSpPr>
          <p:cNvPr id="7" name="Rectangle 2"/>
          <p:cNvSpPr>
            <a:spLocks noChangeArrowheads="1"/>
          </p:cNvSpPr>
          <p:nvPr/>
        </p:nvSpPr>
        <p:spPr bwMode="auto">
          <a:xfrm>
            <a:off x="4400125" y="28263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8" name="Rectangle 3"/>
          <p:cNvSpPr>
            <a:spLocks noChangeArrowheads="1"/>
          </p:cNvSpPr>
          <p:nvPr/>
        </p:nvSpPr>
        <p:spPr bwMode="auto">
          <a:xfrm>
            <a:off x="4796125" y="28263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9" name="Rectangle 4"/>
          <p:cNvSpPr>
            <a:spLocks noChangeArrowheads="1"/>
          </p:cNvSpPr>
          <p:nvPr/>
        </p:nvSpPr>
        <p:spPr bwMode="auto">
          <a:xfrm>
            <a:off x="5192125" y="1487176"/>
            <a:ext cx="396000" cy="4464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dirty="0"/>
              <a:t>M</a:t>
            </a:r>
            <a:r>
              <a:rPr lang="en-US" sz="1600" baseline="-25000" dirty="0"/>
              <a:t>2,0</a:t>
            </a:r>
          </a:p>
        </p:txBody>
      </p:sp>
      <p:sp>
        <p:nvSpPr>
          <p:cNvPr id="10" name="Rectangle 5"/>
          <p:cNvSpPr>
            <a:spLocks noChangeArrowheads="1"/>
          </p:cNvSpPr>
          <p:nvPr/>
        </p:nvSpPr>
        <p:spPr bwMode="auto">
          <a:xfrm>
            <a:off x="4796125" y="23799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11" name="Rectangle 6"/>
          <p:cNvSpPr>
            <a:spLocks noChangeArrowheads="1"/>
          </p:cNvSpPr>
          <p:nvPr/>
        </p:nvSpPr>
        <p:spPr bwMode="auto">
          <a:xfrm>
            <a:off x="4796125" y="1933576"/>
            <a:ext cx="396000" cy="4464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1,1</a:t>
            </a:r>
          </a:p>
        </p:txBody>
      </p:sp>
      <p:sp>
        <p:nvSpPr>
          <p:cNvPr id="12" name="Rectangle 7"/>
          <p:cNvSpPr>
            <a:spLocks noChangeArrowheads="1"/>
          </p:cNvSpPr>
          <p:nvPr/>
        </p:nvSpPr>
        <p:spPr bwMode="auto">
          <a:xfrm>
            <a:off x="4796125" y="1487176"/>
            <a:ext cx="396000" cy="4464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1,0</a:t>
            </a:r>
          </a:p>
        </p:txBody>
      </p:sp>
      <p:sp>
        <p:nvSpPr>
          <p:cNvPr id="13" name="Rectangle 8"/>
          <p:cNvSpPr>
            <a:spLocks noChangeArrowheads="1"/>
          </p:cNvSpPr>
          <p:nvPr/>
        </p:nvSpPr>
        <p:spPr bwMode="auto">
          <a:xfrm>
            <a:off x="4400125" y="1487176"/>
            <a:ext cx="396000" cy="4464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dirty="0"/>
              <a:t>M</a:t>
            </a:r>
            <a:r>
              <a:rPr lang="en-US" sz="1600" baseline="-25000" dirty="0"/>
              <a:t>0,0</a:t>
            </a:r>
          </a:p>
        </p:txBody>
      </p:sp>
      <p:sp>
        <p:nvSpPr>
          <p:cNvPr id="14" name="Rectangle 9"/>
          <p:cNvSpPr>
            <a:spLocks noChangeArrowheads="1"/>
          </p:cNvSpPr>
          <p:nvPr/>
        </p:nvSpPr>
        <p:spPr bwMode="auto">
          <a:xfrm>
            <a:off x="4400125" y="1933576"/>
            <a:ext cx="396000" cy="4464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dirty="0">
                <a:solidFill>
                  <a:schemeClr val="bg1"/>
                </a:solidFill>
              </a:rPr>
              <a:t>M</a:t>
            </a:r>
            <a:r>
              <a:rPr lang="en-US" sz="1600" baseline="-25000" dirty="0">
                <a:solidFill>
                  <a:schemeClr val="bg1"/>
                </a:solidFill>
              </a:rPr>
              <a:t>0,1</a:t>
            </a:r>
          </a:p>
        </p:txBody>
      </p:sp>
      <p:sp>
        <p:nvSpPr>
          <p:cNvPr id="15" name="Rectangle 10"/>
          <p:cNvSpPr>
            <a:spLocks noChangeArrowheads="1"/>
          </p:cNvSpPr>
          <p:nvPr/>
        </p:nvSpPr>
        <p:spPr bwMode="auto">
          <a:xfrm>
            <a:off x="4400125" y="23799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16" name="Rectangle 11"/>
          <p:cNvSpPr>
            <a:spLocks noChangeArrowheads="1"/>
          </p:cNvSpPr>
          <p:nvPr/>
        </p:nvSpPr>
        <p:spPr bwMode="auto">
          <a:xfrm>
            <a:off x="5588125" y="1487176"/>
            <a:ext cx="396000" cy="4464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3,0</a:t>
            </a:r>
          </a:p>
        </p:txBody>
      </p:sp>
      <p:sp>
        <p:nvSpPr>
          <p:cNvPr id="17" name="Rectangle 12"/>
          <p:cNvSpPr>
            <a:spLocks noChangeArrowheads="1"/>
          </p:cNvSpPr>
          <p:nvPr/>
        </p:nvSpPr>
        <p:spPr bwMode="auto">
          <a:xfrm>
            <a:off x="5192125" y="28263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18" name="Rectangle 13"/>
          <p:cNvSpPr>
            <a:spLocks noChangeArrowheads="1"/>
          </p:cNvSpPr>
          <p:nvPr/>
        </p:nvSpPr>
        <p:spPr bwMode="auto">
          <a:xfrm>
            <a:off x="5192125" y="23799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19" name="Rectangle 14"/>
          <p:cNvSpPr>
            <a:spLocks noChangeArrowheads="1"/>
          </p:cNvSpPr>
          <p:nvPr/>
        </p:nvSpPr>
        <p:spPr bwMode="auto">
          <a:xfrm>
            <a:off x="5192125" y="1933576"/>
            <a:ext cx="396000" cy="4464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2,1</a:t>
            </a:r>
          </a:p>
        </p:txBody>
      </p:sp>
      <p:sp>
        <p:nvSpPr>
          <p:cNvPr id="20" name="Rectangle 15"/>
          <p:cNvSpPr>
            <a:spLocks noChangeArrowheads="1"/>
          </p:cNvSpPr>
          <p:nvPr/>
        </p:nvSpPr>
        <p:spPr bwMode="auto">
          <a:xfrm>
            <a:off x="5588125" y="28263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1" name="Rectangle 16"/>
          <p:cNvSpPr>
            <a:spLocks noChangeArrowheads="1"/>
          </p:cNvSpPr>
          <p:nvPr/>
        </p:nvSpPr>
        <p:spPr bwMode="auto">
          <a:xfrm>
            <a:off x="5588125" y="23799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2" name="Rectangle 17"/>
          <p:cNvSpPr>
            <a:spLocks noChangeArrowheads="1"/>
          </p:cNvSpPr>
          <p:nvPr/>
        </p:nvSpPr>
        <p:spPr bwMode="auto">
          <a:xfrm>
            <a:off x="5588125" y="1933576"/>
            <a:ext cx="396000" cy="4464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3,1</a:t>
            </a:r>
          </a:p>
        </p:txBody>
      </p:sp>
      <p:sp>
        <p:nvSpPr>
          <p:cNvPr id="23" name="Rectangle 19"/>
          <p:cNvSpPr>
            <a:spLocks noChangeArrowheads="1"/>
          </p:cNvSpPr>
          <p:nvPr/>
        </p:nvSpPr>
        <p:spPr bwMode="auto">
          <a:xfrm>
            <a:off x="1509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4" name="Rectangle 20"/>
          <p:cNvSpPr>
            <a:spLocks noChangeArrowheads="1"/>
          </p:cNvSpPr>
          <p:nvPr/>
        </p:nvSpPr>
        <p:spPr bwMode="auto">
          <a:xfrm>
            <a:off x="1905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5" name="Rectangle 21"/>
          <p:cNvSpPr>
            <a:spLocks noChangeArrowheads="1"/>
          </p:cNvSpPr>
          <p:nvPr/>
        </p:nvSpPr>
        <p:spPr bwMode="auto">
          <a:xfrm>
            <a:off x="2301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6" name="Rectangle 22"/>
          <p:cNvSpPr>
            <a:spLocks noChangeArrowheads="1"/>
          </p:cNvSpPr>
          <p:nvPr/>
        </p:nvSpPr>
        <p:spPr bwMode="auto">
          <a:xfrm>
            <a:off x="2697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7" name="Rectangle 23"/>
          <p:cNvSpPr>
            <a:spLocks noChangeArrowheads="1"/>
          </p:cNvSpPr>
          <p:nvPr/>
        </p:nvSpPr>
        <p:spPr bwMode="auto">
          <a:xfrm>
            <a:off x="3093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8" name="Rectangle 24"/>
          <p:cNvSpPr>
            <a:spLocks noChangeArrowheads="1"/>
          </p:cNvSpPr>
          <p:nvPr/>
        </p:nvSpPr>
        <p:spPr bwMode="auto">
          <a:xfrm>
            <a:off x="3489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9" name="Rectangle 25"/>
          <p:cNvSpPr>
            <a:spLocks noChangeArrowheads="1"/>
          </p:cNvSpPr>
          <p:nvPr/>
        </p:nvSpPr>
        <p:spPr bwMode="auto">
          <a:xfrm>
            <a:off x="3885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30" name="Rectangle 26"/>
          <p:cNvSpPr>
            <a:spLocks noChangeArrowheads="1"/>
          </p:cNvSpPr>
          <p:nvPr/>
        </p:nvSpPr>
        <p:spPr bwMode="auto">
          <a:xfrm>
            <a:off x="4281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31" name="Rectangle 27"/>
          <p:cNvSpPr>
            <a:spLocks noChangeArrowheads="1"/>
          </p:cNvSpPr>
          <p:nvPr/>
        </p:nvSpPr>
        <p:spPr bwMode="auto">
          <a:xfrm>
            <a:off x="4677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32" name="Rectangle 28"/>
          <p:cNvSpPr>
            <a:spLocks noChangeArrowheads="1"/>
          </p:cNvSpPr>
          <p:nvPr/>
        </p:nvSpPr>
        <p:spPr bwMode="auto">
          <a:xfrm>
            <a:off x="5073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33" name="Rectangle 29"/>
          <p:cNvSpPr>
            <a:spLocks noChangeArrowheads="1"/>
          </p:cNvSpPr>
          <p:nvPr/>
        </p:nvSpPr>
        <p:spPr bwMode="auto">
          <a:xfrm>
            <a:off x="5469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34" name="Rectangle 30"/>
          <p:cNvSpPr>
            <a:spLocks noChangeArrowheads="1"/>
          </p:cNvSpPr>
          <p:nvPr/>
        </p:nvSpPr>
        <p:spPr bwMode="auto">
          <a:xfrm>
            <a:off x="5865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35" name="Rectangle 31"/>
          <p:cNvSpPr>
            <a:spLocks noChangeArrowheads="1"/>
          </p:cNvSpPr>
          <p:nvPr/>
        </p:nvSpPr>
        <p:spPr bwMode="auto">
          <a:xfrm>
            <a:off x="2301875" y="5430375"/>
            <a:ext cx="396000" cy="4464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2,0</a:t>
            </a:r>
          </a:p>
        </p:txBody>
      </p:sp>
      <p:sp>
        <p:nvSpPr>
          <p:cNvPr id="36" name="Rectangle 32"/>
          <p:cNvSpPr>
            <a:spLocks noChangeArrowheads="1"/>
          </p:cNvSpPr>
          <p:nvPr/>
        </p:nvSpPr>
        <p:spPr bwMode="auto">
          <a:xfrm>
            <a:off x="1905875" y="5430375"/>
            <a:ext cx="396000" cy="4464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1,0</a:t>
            </a:r>
          </a:p>
        </p:txBody>
      </p:sp>
      <p:sp>
        <p:nvSpPr>
          <p:cNvPr id="37" name="Rectangle 33"/>
          <p:cNvSpPr>
            <a:spLocks noChangeArrowheads="1"/>
          </p:cNvSpPr>
          <p:nvPr/>
        </p:nvSpPr>
        <p:spPr bwMode="auto">
          <a:xfrm>
            <a:off x="1509875" y="5430375"/>
            <a:ext cx="396000" cy="4464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0,0</a:t>
            </a:r>
          </a:p>
        </p:txBody>
      </p:sp>
      <p:sp>
        <p:nvSpPr>
          <p:cNvPr id="38" name="Rectangle 34"/>
          <p:cNvSpPr>
            <a:spLocks noChangeArrowheads="1"/>
          </p:cNvSpPr>
          <p:nvPr/>
        </p:nvSpPr>
        <p:spPr bwMode="auto">
          <a:xfrm>
            <a:off x="2697875" y="5430375"/>
            <a:ext cx="396000" cy="446400"/>
          </a:xfrm>
          <a:prstGeom prst="rect">
            <a:avLst/>
          </a:prstGeom>
          <a:solidFill>
            <a:schemeClr val="accent1">
              <a:lumMod val="60000"/>
              <a:lumOff val="40000"/>
            </a:schemeClr>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3,0</a:t>
            </a:r>
          </a:p>
        </p:txBody>
      </p:sp>
      <p:sp>
        <p:nvSpPr>
          <p:cNvPr id="39" name="Rectangle 35"/>
          <p:cNvSpPr>
            <a:spLocks noChangeArrowheads="1"/>
          </p:cNvSpPr>
          <p:nvPr/>
        </p:nvSpPr>
        <p:spPr bwMode="auto">
          <a:xfrm>
            <a:off x="3489875" y="5430375"/>
            <a:ext cx="396000" cy="4464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1,1</a:t>
            </a:r>
          </a:p>
        </p:txBody>
      </p:sp>
      <p:sp>
        <p:nvSpPr>
          <p:cNvPr id="40" name="Rectangle 36"/>
          <p:cNvSpPr>
            <a:spLocks noChangeArrowheads="1"/>
          </p:cNvSpPr>
          <p:nvPr/>
        </p:nvSpPr>
        <p:spPr bwMode="auto">
          <a:xfrm>
            <a:off x="3093875" y="5430375"/>
            <a:ext cx="396000" cy="4464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0,1</a:t>
            </a:r>
          </a:p>
        </p:txBody>
      </p:sp>
      <p:sp>
        <p:nvSpPr>
          <p:cNvPr id="41" name="Rectangle 37"/>
          <p:cNvSpPr>
            <a:spLocks noChangeArrowheads="1"/>
          </p:cNvSpPr>
          <p:nvPr/>
        </p:nvSpPr>
        <p:spPr bwMode="auto">
          <a:xfrm>
            <a:off x="3885875" y="5430375"/>
            <a:ext cx="396000" cy="4464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2,1</a:t>
            </a:r>
          </a:p>
        </p:txBody>
      </p:sp>
      <p:sp>
        <p:nvSpPr>
          <p:cNvPr id="42" name="Rectangle 38"/>
          <p:cNvSpPr>
            <a:spLocks noChangeArrowheads="1"/>
          </p:cNvSpPr>
          <p:nvPr/>
        </p:nvSpPr>
        <p:spPr bwMode="auto">
          <a:xfrm>
            <a:off x="4281875" y="5430375"/>
            <a:ext cx="396000" cy="446400"/>
          </a:xfrm>
          <a:prstGeom prst="rect">
            <a:avLst/>
          </a:prstGeom>
          <a:solidFill>
            <a:srgbClr val="C0000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3,1</a:t>
            </a:r>
          </a:p>
        </p:txBody>
      </p:sp>
      <p:sp>
        <p:nvSpPr>
          <p:cNvPr id="43" name="Rectangle 39"/>
          <p:cNvSpPr>
            <a:spLocks noChangeArrowheads="1"/>
          </p:cNvSpPr>
          <p:nvPr/>
        </p:nvSpPr>
        <p:spPr bwMode="auto">
          <a:xfrm>
            <a:off x="5073875" y="5430375"/>
            <a:ext cx="396000" cy="4464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1,2</a:t>
            </a:r>
          </a:p>
        </p:txBody>
      </p:sp>
      <p:sp>
        <p:nvSpPr>
          <p:cNvPr id="44" name="Rectangle 40"/>
          <p:cNvSpPr>
            <a:spLocks noChangeArrowheads="1"/>
          </p:cNvSpPr>
          <p:nvPr/>
        </p:nvSpPr>
        <p:spPr bwMode="auto">
          <a:xfrm>
            <a:off x="4677875" y="5430375"/>
            <a:ext cx="396000" cy="4464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0,2</a:t>
            </a:r>
          </a:p>
        </p:txBody>
      </p:sp>
      <p:sp>
        <p:nvSpPr>
          <p:cNvPr id="45" name="Rectangle 41"/>
          <p:cNvSpPr>
            <a:spLocks noChangeArrowheads="1"/>
          </p:cNvSpPr>
          <p:nvPr/>
        </p:nvSpPr>
        <p:spPr bwMode="auto">
          <a:xfrm>
            <a:off x="5469875" y="5430375"/>
            <a:ext cx="396000" cy="4464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2,2</a:t>
            </a:r>
          </a:p>
        </p:txBody>
      </p:sp>
      <p:sp>
        <p:nvSpPr>
          <p:cNvPr id="46" name="Rectangle 42"/>
          <p:cNvSpPr>
            <a:spLocks noChangeArrowheads="1"/>
          </p:cNvSpPr>
          <p:nvPr/>
        </p:nvSpPr>
        <p:spPr bwMode="auto">
          <a:xfrm>
            <a:off x="5865875" y="5430375"/>
            <a:ext cx="396000" cy="4464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3,2</a:t>
            </a:r>
          </a:p>
        </p:txBody>
      </p:sp>
      <p:sp>
        <p:nvSpPr>
          <p:cNvPr id="47" name="Rectangle 43"/>
          <p:cNvSpPr>
            <a:spLocks noChangeArrowheads="1"/>
          </p:cNvSpPr>
          <p:nvPr/>
        </p:nvSpPr>
        <p:spPr bwMode="auto">
          <a:xfrm>
            <a:off x="4400125" y="23799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8" name="Rectangle 44"/>
          <p:cNvSpPr>
            <a:spLocks noChangeArrowheads="1"/>
          </p:cNvSpPr>
          <p:nvPr/>
        </p:nvSpPr>
        <p:spPr bwMode="auto">
          <a:xfrm>
            <a:off x="4796125" y="23799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9" name="Rectangle 45"/>
          <p:cNvSpPr>
            <a:spLocks noChangeArrowheads="1"/>
          </p:cNvSpPr>
          <p:nvPr/>
        </p:nvSpPr>
        <p:spPr bwMode="auto">
          <a:xfrm>
            <a:off x="5192125" y="23799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0" name="Rectangle 46"/>
          <p:cNvSpPr>
            <a:spLocks noChangeArrowheads="1"/>
          </p:cNvSpPr>
          <p:nvPr/>
        </p:nvSpPr>
        <p:spPr bwMode="auto">
          <a:xfrm>
            <a:off x="5588125" y="23799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1" name="Rectangle 47"/>
          <p:cNvSpPr>
            <a:spLocks noChangeArrowheads="1"/>
          </p:cNvSpPr>
          <p:nvPr/>
        </p:nvSpPr>
        <p:spPr bwMode="auto">
          <a:xfrm>
            <a:off x="4796125" y="2379976"/>
            <a:ext cx="396000" cy="4464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1,2</a:t>
            </a:r>
          </a:p>
        </p:txBody>
      </p:sp>
      <p:sp>
        <p:nvSpPr>
          <p:cNvPr id="52" name="Rectangle 48"/>
          <p:cNvSpPr>
            <a:spLocks noChangeArrowheads="1"/>
          </p:cNvSpPr>
          <p:nvPr/>
        </p:nvSpPr>
        <p:spPr bwMode="auto">
          <a:xfrm>
            <a:off x="4400125" y="2379976"/>
            <a:ext cx="396000" cy="4464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dirty="0">
                <a:solidFill>
                  <a:schemeClr val="bg1"/>
                </a:solidFill>
              </a:rPr>
              <a:t>M</a:t>
            </a:r>
            <a:r>
              <a:rPr lang="en-US" sz="1600" baseline="-25000" dirty="0">
                <a:solidFill>
                  <a:schemeClr val="bg1"/>
                </a:solidFill>
              </a:rPr>
              <a:t>0,2</a:t>
            </a:r>
          </a:p>
        </p:txBody>
      </p:sp>
      <p:sp>
        <p:nvSpPr>
          <p:cNvPr id="53" name="Rectangle 49"/>
          <p:cNvSpPr>
            <a:spLocks noChangeArrowheads="1"/>
          </p:cNvSpPr>
          <p:nvPr/>
        </p:nvSpPr>
        <p:spPr bwMode="auto">
          <a:xfrm>
            <a:off x="5192125" y="2379976"/>
            <a:ext cx="396000" cy="4464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2,2</a:t>
            </a:r>
          </a:p>
        </p:txBody>
      </p:sp>
      <p:sp>
        <p:nvSpPr>
          <p:cNvPr id="54" name="Rectangle 50"/>
          <p:cNvSpPr>
            <a:spLocks noChangeArrowheads="1"/>
          </p:cNvSpPr>
          <p:nvPr/>
        </p:nvSpPr>
        <p:spPr bwMode="auto">
          <a:xfrm>
            <a:off x="5588125" y="2379976"/>
            <a:ext cx="396000" cy="4464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sz="1600">
                <a:solidFill>
                  <a:schemeClr val="bg1"/>
                </a:solidFill>
              </a:rPr>
              <a:t>M</a:t>
            </a:r>
            <a:r>
              <a:rPr lang="en-US" sz="1600" baseline="-25000">
                <a:solidFill>
                  <a:schemeClr val="bg1"/>
                </a:solidFill>
              </a:rPr>
              <a:t>3,2</a:t>
            </a:r>
          </a:p>
        </p:txBody>
      </p:sp>
      <p:sp>
        <p:nvSpPr>
          <p:cNvPr id="55" name="Rectangle 51"/>
          <p:cNvSpPr>
            <a:spLocks noChangeArrowheads="1"/>
          </p:cNvSpPr>
          <p:nvPr/>
        </p:nvSpPr>
        <p:spPr bwMode="auto">
          <a:xfrm>
            <a:off x="4400125" y="28263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6" name="Rectangle 52"/>
          <p:cNvSpPr>
            <a:spLocks noChangeArrowheads="1"/>
          </p:cNvSpPr>
          <p:nvPr/>
        </p:nvSpPr>
        <p:spPr bwMode="auto">
          <a:xfrm>
            <a:off x="4796125" y="28263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7" name="Rectangle 53"/>
          <p:cNvSpPr>
            <a:spLocks noChangeArrowheads="1"/>
          </p:cNvSpPr>
          <p:nvPr/>
        </p:nvSpPr>
        <p:spPr bwMode="auto">
          <a:xfrm>
            <a:off x="5192125" y="28263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8" name="Rectangle 54"/>
          <p:cNvSpPr>
            <a:spLocks noChangeArrowheads="1"/>
          </p:cNvSpPr>
          <p:nvPr/>
        </p:nvSpPr>
        <p:spPr bwMode="auto">
          <a:xfrm>
            <a:off x="5588125" y="2826376"/>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9" name="Rectangle 55"/>
          <p:cNvSpPr>
            <a:spLocks noChangeArrowheads="1"/>
          </p:cNvSpPr>
          <p:nvPr/>
        </p:nvSpPr>
        <p:spPr bwMode="auto">
          <a:xfrm>
            <a:off x="4796125" y="2826376"/>
            <a:ext cx="396000" cy="4464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1,3</a:t>
            </a:r>
          </a:p>
        </p:txBody>
      </p:sp>
      <p:sp>
        <p:nvSpPr>
          <p:cNvPr id="60" name="Rectangle 56"/>
          <p:cNvSpPr>
            <a:spLocks noChangeArrowheads="1"/>
          </p:cNvSpPr>
          <p:nvPr/>
        </p:nvSpPr>
        <p:spPr bwMode="auto">
          <a:xfrm>
            <a:off x="4400125" y="2826376"/>
            <a:ext cx="396000" cy="4464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0,3</a:t>
            </a:r>
          </a:p>
        </p:txBody>
      </p:sp>
      <p:sp>
        <p:nvSpPr>
          <p:cNvPr id="61" name="Rectangle 57"/>
          <p:cNvSpPr>
            <a:spLocks noChangeArrowheads="1"/>
          </p:cNvSpPr>
          <p:nvPr/>
        </p:nvSpPr>
        <p:spPr bwMode="auto">
          <a:xfrm>
            <a:off x="5192125" y="2826376"/>
            <a:ext cx="396000" cy="4464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2,3</a:t>
            </a:r>
          </a:p>
        </p:txBody>
      </p:sp>
      <p:sp>
        <p:nvSpPr>
          <p:cNvPr id="62" name="Rectangle 58"/>
          <p:cNvSpPr>
            <a:spLocks noChangeArrowheads="1"/>
          </p:cNvSpPr>
          <p:nvPr/>
        </p:nvSpPr>
        <p:spPr bwMode="auto">
          <a:xfrm>
            <a:off x="5588125" y="2826376"/>
            <a:ext cx="396000" cy="4464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3,3</a:t>
            </a:r>
          </a:p>
        </p:txBody>
      </p:sp>
      <p:sp>
        <p:nvSpPr>
          <p:cNvPr id="63" name="Rectangle 59"/>
          <p:cNvSpPr>
            <a:spLocks noChangeArrowheads="1"/>
          </p:cNvSpPr>
          <p:nvPr/>
        </p:nvSpPr>
        <p:spPr bwMode="auto">
          <a:xfrm>
            <a:off x="6261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4" name="Rectangle 60"/>
          <p:cNvSpPr>
            <a:spLocks noChangeArrowheads="1"/>
          </p:cNvSpPr>
          <p:nvPr/>
        </p:nvSpPr>
        <p:spPr bwMode="auto">
          <a:xfrm>
            <a:off x="6657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5" name="Rectangle 61"/>
          <p:cNvSpPr>
            <a:spLocks noChangeArrowheads="1"/>
          </p:cNvSpPr>
          <p:nvPr/>
        </p:nvSpPr>
        <p:spPr bwMode="auto">
          <a:xfrm>
            <a:off x="7053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6" name="Rectangle 62"/>
          <p:cNvSpPr>
            <a:spLocks noChangeArrowheads="1"/>
          </p:cNvSpPr>
          <p:nvPr/>
        </p:nvSpPr>
        <p:spPr bwMode="auto">
          <a:xfrm>
            <a:off x="7449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7" name="Rectangle 63"/>
          <p:cNvSpPr>
            <a:spLocks noChangeArrowheads="1"/>
          </p:cNvSpPr>
          <p:nvPr/>
        </p:nvSpPr>
        <p:spPr bwMode="auto">
          <a:xfrm>
            <a:off x="6261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8" name="Rectangle 64"/>
          <p:cNvSpPr>
            <a:spLocks noChangeArrowheads="1"/>
          </p:cNvSpPr>
          <p:nvPr/>
        </p:nvSpPr>
        <p:spPr bwMode="auto">
          <a:xfrm>
            <a:off x="6657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9" name="Rectangle 65"/>
          <p:cNvSpPr>
            <a:spLocks noChangeArrowheads="1"/>
          </p:cNvSpPr>
          <p:nvPr/>
        </p:nvSpPr>
        <p:spPr bwMode="auto">
          <a:xfrm>
            <a:off x="7053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70" name="Rectangle 66"/>
          <p:cNvSpPr>
            <a:spLocks noChangeArrowheads="1"/>
          </p:cNvSpPr>
          <p:nvPr/>
        </p:nvSpPr>
        <p:spPr bwMode="auto">
          <a:xfrm>
            <a:off x="7449875" y="5430375"/>
            <a:ext cx="396000" cy="4464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71" name="Rectangle 67"/>
          <p:cNvSpPr>
            <a:spLocks noChangeArrowheads="1"/>
          </p:cNvSpPr>
          <p:nvPr/>
        </p:nvSpPr>
        <p:spPr bwMode="auto">
          <a:xfrm>
            <a:off x="6657875" y="5430375"/>
            <a:ext cx="396000" cy="4464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1,3</a:t>
            </a:r>
          </a:p>
        </p:txBody>
      </p:sp>
      <p:sp>
        <p:nvSpPr>
          <p:cNvPr id="72" name="Rectangle 68"/>
          <p:cNvSpPr>
            <a:spLocks noChangeArrowheads="1"/>
          </p:cNvSpPr>
          <p:nvPr/>
        </p:nvSpPr>
        <p:spPr bwMode="auto">
          <a:xfrm>
            <a:off x="6261875" y="5430375"/>
            <a:ext cx="396000" cy="4464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0,3</a:t>
            </a:r>
          </a:p>
        </p:txBody>
      </p:sp>
      <p:sp>
        <p:nvSpPr>
          <p:cNvPr id="73" name="Rectangle 69"/>
          <p:cNvSpPr>
            <a:spLocks noChangeArrowheads="1"/>
          </p:cNvSpPr>
          <p:nvPr/>
        </p:nvSpPr>
        <p:spPr bwMode="auto">
          <a:xfrm>
            <a:off x="7053875" y="5430375"/>
            <a:ext cx="396000" cy="4464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2,3</a:t>
            </a:r>
          </a:p>
        </p:txBody>
      </p:sp>
      <p:sp>
        <p:nvSpPr>
          <p:cNvPr id="74" name="Rectangle 70"/>
          <p:cNvSpPr>
            <a:spLocks noChangeArrowheads="1"/>
          </p:cNvSpPr>
          <p:nvPr/>
        </p:nvSpPr>
        <p:spPr bwMode="auto">
          <a:xfrm>
            <a:off x="7449875" y="5430375"/>
            <a:ext cx="396000" cy="446400"/>
          </a:xfrm>
          <a:prstGeom prst="rect">
            <a:avLst/>
          </a:prstGeom>
          <a:solidFill>
            <a:srgbClr val="7AC96C"/>
          </a:solidFill>
          <a:ln w="9525">
            <a:solidFill>
              <a:schemeClr val="tx1"/>
            </a:solidFill>
            <a:miter lim="800000"/>
            <a:headEnd/>
            <a:tailEnd/>
          </a:ln>
          <a:effectLst/>
        </p:spPr>
        <p:txBody>
          <a:bodyPr wrap="none" anchor="ctr">
            <a:prstTxWarp prst="textNoShape">
              <a:avLst/>
            </a:prstTxWarp>
          </a:bodyPr>
          <a:lstStyle/>
          <a:p>
            <a:pPr algn="ctr"/>
            <a:r>
              <a:rPr lang="en-US" sz="1600"/>
              <a:t>M</a:t>
            </a:r>
            <a:r>
              <a:rPr lang="en-US" sz="1600" baseline="-25000"/>
              <a:t>3,3</a:t>
            </a:r>
          </a:p>
        </p:txBody>
      </p:sp>
      <p:sp>
        <p:nvSpPr>
          <p:cNvPr id="75" name="Line 71"/>
          <p:cNvSpPr>
            <a:spLocks noChangeShapeType="1"/>
          </p:cNvSpPr>
          <p:nvPr/>
        </p:nvSpPr>
        <p:spPr bwMode="auto">
          <a:xfrm>
            <a:off x="1509875" y="5058375"/>
            <a:ext cx="0" cy="2976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6" name="Text Box 72"/>
          <p:cNvSpPr txBox="1">
            <a:spLocks noChangeArrowheads="1"/>
          </p:cNvSpPr>
          <p:nvPr/>
        </p:nvSpPr>
        <p:spPr bwMode="auto">
          <a:xfrm>
            <a:off x="1298125" y="4686375"/>
            <a:ext cx="382023" cy="346948"/>
          </a:xfrm>
          <a:prstGeom prst="rect">
            <a:avLst/>
          </a:prstGeom>
          <a:noFill/>
          <a:ln w="9525">
            <a:noFill/>
            <a:miter lim="800000"/>
            <a:headEnd/>
            <a:tailEnd/>
          </a:ln>
          <a:effectLst/>
        </p:spPr>
        <p:txBody>
          <a:bodyPr wrap="none">
            <a:prstTxWarp prst="textNoShape">
              <a:avLst/>
            </a:prstTxWarp>
            <a:spAutoFit/>
          </a:bodyPr>
          <a:lstStyle/>
          <a:p>
            <a:r>
              <a:rPr lang="en-US" dirty="0"/>
              <a:t>M</a:t>
            </a:r>
          </a:p>
        </p:txBody>
      </p:sp>
      <p:sp>
        <p:nvSpPr>
          <p:cNvPr id="77" name="Text Box 73"/>
          <p:cNvSpPr txBox="1">
            <a:spLocks noChangeArrowheads="1"/>
          </p:cNvSpPr>
          <p:nvPr/>
        </p:nvSpPr>
        <p:spPr bwMode="auto">
          <a:xfrm>
            <a:off x="1509875" y="4076100"/>
            <a:ext cx="396312" cy="375861"/>
          </a:xfrm>
          <a:prstGeom prst="rect">
            <a:avLst/>
          </a:prstGeom>
          <a:noFill/>
          <a:ln w="9525">
            <a:noFill/>
            <a:miter lim="800000"/>
            <a:headEnd/>
            <a:tailEnd/>
          </a:ln>
          <a:effectLst/>
        </p:spPr>
        <p:txBody>
          <a:bodyPr wrap="none">
            <a:prstTxWarp prst="textNoShape">
              <a:avLst/>
            </a:prstTxWarp>
            <a:spAutoFit/>
          </a:bodyPr>
          <a:lstStyle/>
          <a:p>
            <a:r>
              <a:rPr lang="en-US" sz="2000" dirty="0"/>
              <a:t>T</a:t>
            </a:r>
            <a:r>
              <a:rPr lang="en-US" sz="2000" baseline="-25000" dirty="0"/>
              <a:t>1</a:t>
            </a:r>
          </a:p>
        </p:txBody>
      </p:sp>
      <p:sp>
        <p:nvSpPr>
          <p:cNvPr id="78" name="Text Box 74"/>
          <p:cNvSpPr txBox="1">
            <a:spLocks noChangeArrowheads="1"/>
          </p:cNvSpPr>
          <p:nvPr/>
        </p:nvSpPr>
        <p:spPr bwMode="auto">
          <a:xfrm>
            <a:off x="1905875" y="4076100"/>
            <a:ext cx="396312"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2</a:t>
            </a:r>
          </a:p>
        </p:txBody>
      </p:sp>
      <p:sp>
        <p:nvSpPr>
          <p:cNvPr id="79" name="Text Box 75"/>
          <p:cNvSpPr txBox="1">
            <a:spLocks noChangeArrowheads="1"/>
          </p:cNvSpPr>
          <p:nvPr/>
        </p:nvSpPr>
        <p:spPr bwMode="auto">
          <a:xfrm>
            <a:off x="2301875" y="4076100"/>
            <a:ext cx="396312"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3</a:t>
            </a:r>
          </a:p>
        </p:txBody>
      </p:sp>
      <p:sp>
        <p:nvSpPr>
          <p:cNvPr id="80" name="Text Box 76"/>
          <p:cNvSpPr txBox="1">
            <a:spLocks noChangeArrowheads="1"/>
          </p:cNvSpPr>
          <p:nvPr/>
        </p:nvSpPr>
        <p:spPr bwMode="auto">
          <a:xfrm>
            <a:off x="2697875" y="4076100"/>
            <a:ext cx="402674"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4</a:t>
            </a:r>
          </a:p>
        </p:txBody>
      </p:sp>
      <p:sp>
        <p:nvSpPr>
          <p:cNvPr id="81" name="Line 77"/>
          <p:cNvSpPr>
            <a:spLocks noChangeShapeType="1"/>
          </p:cNvSpPr>
          <p:nvPr/>
        </p:nvSpPr>
        <p:spPr bwMode="auto">
          <a:xfrm>
            <a:off x="4598125" y="1412776"/>
            <a:ext cx="0" cy="2083200"/>
          </a:xfrm>
          <a:prstGeom prst="line">
            <a:avLst/>
          </a:prstGeom>
          <a:noFill/>
          <a:ln w="44450">
            <a:solidFill>
              <a:schemeClr val="tx1"/>
            </a:solidFill>
            <a:round/>
            <a:headEnd/>
            <a:tailEnd type="triangle" w="med" len="med"/>
          </a:ln>
          <a:effectLst/>
        </p:spPr>
        <p:txBody>
          <a:bodyPr>
            <a:prstTxWarp prst="textNoShape">
              <a:avLst/>
            </a:prstTxWarp>
          </a:bodyPr>
          <a:lstStyle/>
          <a:p>
            <a:endParaRPr lang="es-ES_tradnl"/>
          </a:p>
        </p:txBody>
      </p:sp>
      <p:sp>
        <p:nvSpPr>
          <p:cNvPr id="82" name="Text Box 78"/>
          <p:cNvSpPr txBox="1">
            <a:spLocks noChangeArrowheads="1"/>
          </p:cNvSpPr>
          <p:nvPr/>
        </p:nvSpPr>
        <p:spPr bwMode="auto">
          <a:xfrm>
            <a:off x="1575875" y="3793575"/>
            <a:ext cx="1481295" cy="346948"/>
          </a:xfrm>
          <a:prstGeom prst="rect">
            <a:avLst/>
          </a:prstGeom>
          <a:noFill/>
          <a:ln w="9525">
            <a:noFill/>
            <a:miter lim="800000"/>
            <a:headEnd/>
            <a:tailEnd/>
          </a:ln>
          <a:effectLst/>
        </p:spPr>
        <p:txBody>
          <a:bodyPr wrap="none">
            <a:prstTxWarp prst="textNoShape">
              <a:avLst/>
            </a:prstTxWarp>
            <a:spAutoFit/>
          </a:bodyPr>
          <a:lstStyle/>
          <a:p>
            <a:r>
              <a:rPr lang="en-US" sz="1800" dirty="0"/>
              <a:t>Time Period 1</a:t>
            </a:r>
          </a:p>
        </p:txBody>
      </p:sp>
      <p:sp>
        <p:nvSpPr>
          <p:cNvPr id="83" name="Text Box 79"/>
          <p:cNvSpPr txBox="1">
            <a:spLocks noChangeArrowheads="1"/>
          </p:cNvSpPr>
          <p:nvPr/>
        </p:nvSpPr>
        <p:spPr bwMode="auto">
          <a:xfrm>
            <a:off x="3159875" y="4076100"/>
            <a:ext cx="396312"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1</a:t>
            </a:r>
          </a:p>
        </p:txBody>
      </p:sp>
      <p:sp>
        <p:nvSpPr>
          <p:cNvPr id="84" name="Text Box 80"/>
          <p:cNvSpPr txBox="1">
            <a:spLocks noChangeArrowheads="1"/>
          </p:cNvSpPr>
          <p:nvPr/>
        </p:nvSpPr>
        <p:spPr bwMode="auto">
          <a:xfrm>
            <a:off x="3555875" y="4076100"/>
            <a:ext cx="396312"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2</a:t>
            </a:r>
          </a:p>
        </p:txBody>
      </p:sp>
      <p:sp>
        <p:nvSpPr>
          <p:cNvPr id="85" name="Text Box 81"/>
          <p:cNvSpPr txBox="1">
            <a:spLocks noChangeArrowheads="1"/>
          </p:cNvSpPr>
          <p:nvPr/>
        </p:nvSpPr>
        <p:spPr bwMode="auto">
          <a:xfrm>
            <a:off x="3951875" y="4076100"/>
            <a:ext cx="396312"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3</a:t>
            </a:r>
          </a:p>
        </p:txBody>
      </p:sp>
      <p:sp>
        <p:nvSpPr>
          <p:cNvPr id="86" name="Text Box 82"/>
          <p:cNvSpPr txBox="1">
            <a:spLocks noChangeArrowheads="1"/>
          </p:cNvSpPr>
          <p:nvPr/>
        </p:nvSpPr>
        <p:spPr bwMode="auto">
          <a:xfrm>
            <a:off x="4347875" y="4076100"/>
            <a:ext cx="402674" cy="375861"/>
          </a:xfrm>
          <a:prstGeom prst="rect">
            <a:avLst/>
          </a:prstGeom>
          <a:noFill/>
          <a:ln w="9525">
            <a:noFill/>
            <a:miter lim="800000"/>
            <a:headEnd/>
            <a:tailEnd/>
          </a:ln>
          <a:effectLst/>
        </p:spPr>
        <p:txBody>
          <a:bodyPr wrap="none">
            <a:prstTxWarp prst="textNoShape">
              <a:avLst/>
            </a:prstTxWarp>
            <a:spAutoFit/>
          </a:bodyPr>
          <a:lstStyle/>
          <a:p>
            <a:r>
              <a:rPr lang="en-US" sz="2000"/>
              <a:t>T</a:t>
            </a:r>
            <a:r>
              <a:rPr lang="en-US" sz="2000" baseline="-25000"/>
              <a:t>4</a:t>
            </a:r>
          </a:p>
        </p:txBody>
      </p:sp>
      <p:sp>
        <p:nvSpPr>
          <p:cNvPr id="87" name="Text Box 83"/>
          <p:cNvSpPr txBox="1">
            <a:spLocks noChangeArrowheads="1"/>
          </p:cNvSpPr>
          <p:nvPr/>
        </p:nvSpPr>
        <p:spPr bwMode="auto">
          <a:xfrm>
            <a:off x="3225875" y="3793575"/>
            <a:ext cx="1481295" cy="346948"/>
          </a:xfrm>
          <a:prstGeom prst="rect">
            <a:avLst/>
          </a:prstGeom>
          <a:noFill/>
          <a:ln w="9525">
            <a:noFill/>
            <a:miter lim="800000"/>
            <a:headEnd/>
            <a:tailEnd/>
          </a:ln>
          <a:effectLst/>
        </p:spPr>
        <p:txBody>
          <a:bodyPr wrap="none">
            <a:prstTxWarp prst="textNoShape">
              <a:avLst/>
            </a:prstTxWarp>
            <a:spAutoFit/>
          </a:bodyPr>
          <a:lstStyle/>
          <a:p>
            <a:r>
              <a:rPr lang="en-US" sz="1800" dirty="0"/>
              <a:t>Time Period 2</a:t>
            </a:r>
          </a:p>
        </p:txBody>
      </p:sp>
      <p:sp>
        <p:nvSpPr>
          <p:cNvPr id="88" name="Text Box 84"/>
          <p:cNvSpPr txBox="1">
            <a:spLocks noChangeArrowheads="1"/>
          </p:cNvSpPr>
          <p:nvPr/>
        </p:nvSpPr>
        <p:spPr bwMode="auto">
          <a:xfrm>
            <a:off x="2948125" y="1487176"/>
            <a:ext cx="1320000" cy="1243231"/>
          </a:xfrm>
          <a:prstGeom prst="rect">
            <a:avLst/>
          </a:prstGeom>
          <a:noFill/>
          <a:ln w="9525">
            <a:noFill/>
            <a:miter lim="800000"/>
            <a:headEnd/>
            <a:tailEnd/>
          </a:ln>
          <a:effectLst/>
        </p:spPr>
        <p:txBody>
          <a:bodyPr wrap="square">
            <a:prstTxWarp prst="textNoShape">
              <a:avLst/>
            </a:prstTxWarp>
            <a:spAutoFit/>
          </a:bodyPr>
          <a:lstStyle/>
          <a:p>
            <a:r>
              <a:rPr lang="en-US" sz="2000" dirty="0"/>
              <a:t>Access direction in Kernel code</a:t>
            </a:r>
          </a:p>
        </p:txBody>
      </p:sp>
      <p:sp>
        <p:nvSpPr>
          <p:cNvPr id="89" name="Line 85"/>
          <p:cNvSpPr>
            <a:spLocks noChangeShapeType="1"/>
          </p:cNvSpPr>
          <p:nvPr/>
        </p:nvSpPr>
        <p:spPr bwMode="auto">
          <a:xfrm flipV="1">
            <a:off x="1707875" y="4537575"/>
            <a:ext cx="0" cy="8184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90" name="Line 86"/>
          <p:cNvSpPr>
            <a:spLocks noChangeShapeType="1"/>
          </p:cNvSpPr>
          <p:nvPr/>
        </p:nvSpPr>
        <p:spPr bwMode="auto">
          <a:xfrm flipV="1">
            <a:off x="2103875" y="4537575"/>
            <a:ext cx="0" cy="8184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91" name="Line 87"/>
          <p:cNvSpPr>
            <a:spLocks noChangeShapeType="1"/>
          </p:cNvSpPr>
          <p:nvPr/>
        </p:nvSpPr>
        <p:spPr bwMode="auto">
          <a:xfrm flipV="1">
            <a:off x="2499875" y="4537575"/>
            <a:ext cx="0" cy="8184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92" name="Line 88"/>
          <p:cNvSpPr>
            <a:spLocks noChangeShapeType="1"/>
          </p:cNvSpPr>
          <p:nvPr/>
        </p:nvSpPr>
        <p:spPr bwMode="auto">
          <a:xfrm flipV="1">
            <a:off x="2895875" y="4537575"/>
            <a:ext cx="0" cy="8184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93" name="Line 89"/>
          <p:cNvSpPr>
            <a:spLocks noChangeShapeType="1"/>
          </p:cNvSpPr>
          <p:nvPr/>
        </p:nvSpPr>
        <p:spPr bwMode="auto">
          <a:xfrm flipV="1">
            <a:off x="3357875" y="4537575"/>
            <a:ext cx="0" cy="8184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94" name="Line 90"/>
          <p:cNvSpPr>
            <a:spLocks noChangeShapeType="1"/>
          </p:cNvSpPr>
          <p:nvPr/>
        </p:nvSpPr>
        <p:spPr bwMode="auto">
          <a:xfrm flipV="1">
            <a:off x="3753875" y="4537575"/>
            <a:ext cx="0" cy="8184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95" name="Line 91"/>
          <p:cNvSpPr>
            <a:spLocks noChangeShapeType="1"/>
          </p:cNvSpPr>
          <p:nvPr/>
        </p:nvSpPr>
        <p:spPr bwMode="auto">
          <a:xfrm flipV="1">
            <a:off x="4149875" y="4537575"/>
            <a:ext cx="0" cy="8184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96" name="Line 92"/>
          <p:cNvSpPr>
            <a:spLocks noChangeShapeType="1"/>
          </p:cNvSpPr>
          <p:nvPr/>
        </p:nvSpPr>
        <p:spPr bwMode="auto">
          <a:xfrm flipV="1">
            <a:off x="4545875" y="4537575"/>
            <a:ext cx="0" cy="8184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97" name="Rectangle 93"/>
          <p:cNvSpPr>
            <a:spLocks noChangeArrowheads="1"/>
          </p:cNvSpPr>
          <p:nvPr/>
        </p:nvSpPr>
        <p:spPr bwMode="auto">
          <a:xfrm>
            <a:off x="1509875" y="3793575"/>
            <a:ext cx="1584000" cy="744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98" name="Rectangle 94"/>
          <p:cNvSpPr>
            <a:spLocks noChangeArrowheads="1"/>
          </p:cNvSpPr>
          <p:nvPr/>
        </p:nvSpPr>
        <p:spPr bwMode="auto">
          <a:xfrm>
            <a:off x="3159875" y="3793575"/>
            <a:ext cx="1584000" cy="744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99" name="Text Box 95"/>
          <p:cNvSpPr txBox="1">
            <a:spLocks noChangeArrowheads="1"/>
          </p:cNvSpPr>
          <p:nvPr/>
        </p:nvSpPr>
        <p:spPr bwMode="auto">
          <a:xfrm>
            <a:off x="5051965" y="3905175"/>
            <a:ext cx="348886" cy="346948"/>
          </a:xfrm>
          <a:prstGeom prst="rect">
            <a:avLst/>
          </a:prstGeom>
          <a:noFill/>
          <a:ln w="9525">
            <a:noFill/>
            <a:miter lim="800000"/>
            <a:headEnd/>
            <a:tailEnd/>
          </a:ln>
          <a:effectLst/>
        </p:spPr>
        <p:txBody>
          <a:bodyPr wrap="none">
            <a:prstTxWarp prst="textNoShape">
              <a:avLst/>
            </a:prstTxWarp>
            <a:spAutoFit/>
          </a:bodyPr>
          <a:lstStyle/>
          <a:p>
            <a:r>
              <a:rPr lang="en-US" b="1" dirty="0"/>
              <a:t>…</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37</a:t>
            </a:fld>
            <a:endParaRPr lang="en-US" altLang="en-US" dirty="0"/>
          </a:p>
        </p:txBody>
      </p:sp>
      <p:sp>
        <p:nvSpPr>
          <p:cNvPr id="101" name="CuadroTexto 26">
            <a:extLst>
              <a:ext uri="{FF2B5EF4-FFF2-40B4-BE49-F238E27FC236}">
                <a16:creationId xmlns:a16="http://schemas.microsoft.com/office/drawing/2014/main" id="{049227E1-60AC-014F-A4FA-264A9F51CE83}"/>
              </a:ext>
            </a:extLst>
          </p:cNvPr>
          <p:cNvSpPr txBox="1"/>
          <p:nvPr/>
        </p:nvSpPr>
        <p:spPr>
          <a:xfrm>
            <a:off x="228600" y="6495225"/>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981338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6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88"/>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8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76"/>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7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4"/>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32"/>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33"/>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34"/>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35"/>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37"/>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38"/>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39"/>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40"/>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41"/>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42"/>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43"/>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44"/>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46"/>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63"/>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64"/>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65"/>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66"/>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67"/>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68"/>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69"/>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0"/>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71"/>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72"/>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73"/>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74"/>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grpId="0" nodeType="clickEffect">
                                  <p:stCondLst>
                                    <p:cond delay="0"/>
                                  </p:stCondLst>
                                  <p:childTnLst>
                                    <p:set>
                                      <p:cBhvr>
                                        <p:cTn id="156" dur="1" fill="hold">
                                          <p:stCondLst>
                                            <p:cond delay="0"/>
                                          </p:stCondLst>
                                        </p:cTn>
                                        <p:tgtEl>
                                          <p:spTgt spid="82"/>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97"/>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77"/>
                                        </p:tgtEl>
                                        <p:attrNameLst>
                                          <p:attrName>style.visibility</p:attrName>
                                        </p:attrNameLst>
                                      </p:cBhvr>
                                      <p:to>
                                        <p:strVal val="visible"/>
                                      </p:to>
                                    </p:set>
                                  </p:childTnLst>
                                </p:cTn>
                              </p:par>
                              <p:par>
                                <p:cTn id="161" presetID="1" presetClass="entr" presetSubtype="0" fill="hold" grpId="0" nodeType="withEffect">
                                  <p:stCondLst>
                                    <p:cond delay="0"/>
                                  </p:stCondLst>
                                  <p:childTnLst>
                                    <p:set>
                                      <p:cBhvr>
                                        <p:cTn id="162" dur="1" fill="hold">
                                          <p:stCondLst>
                                            <p:cond delay="0"/>
                                          </p:stCondLst>
                                        </p:cTn>
                                        <p:tgtEl>
                                          <p:spTgt spid="78"/>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79"/>
                                        </p:tgtEl>
                                        <p:attrNameLst>
                                          <p:attrName>style.visibility</p:attrName>
                                        </p:attrNameLst>
                                      </p:cBhvr>
                                      <p:to>
                                        <p:strVal val="visible"/>
                                      </p:to>
                                    </p:set>
                                  </p:childTnLst>
                                </p:cTn>
                              </p:par>
                              <p:par>
                                <p:cTn id="165" presetID="1" presetClass="entr" presetSubtype="0" fill="hold" grpId="0" nodeType="withEffect">
                                  <p:stCondLst>
                                    <p:cond delay="0"/>
                                  </p:stCondLst>
                                  <p:childTnLst>
                                    <p:set>
                                      <p:cBhvr>
                                        <p:cTn id="166" dur="1" fill="hold">
                                          <p:stCondLst>
                                            <p:cond delay="0"/>
                                          </p:stCondLst>
                                        </p:cTn>
                                        <p:tgtEl>
                                          <p:spTgt spid="80"/>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89"/>
                                        </p:tgtEl>
                                        <p:attrNameLst>
                                          <p:attrName>style.visibility</p:attrName>
                                        </p:attrNameLst>
                                      </p:cBhvr>
                                      <p:to>
                                        <p:strVal val="visible"/>
                                      </p:to>
                                    </p:set>
                                  </p:childTnLst>
                                </p:cTn>
                              </p:par>
                              <p:par>
                                <p:cTn id="169" presetID="1" presetClass="entr" presetSubtype="0" fill="hold" grpId="0" nodeType="withEffect">
                                  <p:stCondLst>
                                    <p:cond delay="0"/>
                                  </p:stCondLst>
                                  <p:childTnLst>
                                    <p:set>
                                      <p:cBhvr>
                                        <p:cTn id="170" dur="1" fill="hold">
                                          <p:stCondLst>
                                            <p:cond delay="0"/>
                                          </p:stCondLst>
                                        </p:cTn>
                                        <p:tgtEl>
                                          <p:spTgt spid="90"/>
                                        </p:tgtEl>
                                        <p:attrNameLst>
                                          <p:attrName>style.visibility</p:attrName>
                                        </p:attrNameLst>
                                      </p:cBhvr>
                                      <p:to>
                                        <p:strVal val="visible"/>
                                      </p:to>
                                    </p:set>
                                  </p:childTnLst>
                                </p:cTn>
                              </p:par>
                              <p:par>
                                <p:cTn id="171" presetID="1" presetClass="entr" presetSubtype="0" fill="hold" grpId="0" nodeType="withEffect">
                                  <p:stCondLst>
                                    <p:cond delay="0"/>
                                  </p:stCondLst>
                                  <p:childTnLst>
                                    <p:set>
                                      <p:cBhvr>
                                        <p:cTn id="172" dur="1" fill="hold">
                                          <p:stCondLst>
                                            <p:cond delay="0"/>
                                          </p:stCondLst>
                                        </p:cTn>
                                        <p:tgtEl>
                                          <p:spTgt spid="91"/>
                                        </p:tgtEl>
                                        <p:attrNameLst>
                                          <p:attrName>style.visibility</p:attrName>
                                        </p:attrNameLst>
                                      </p:cBhvr>
                                      <p:to>
                                        <p:strVal val="visible"/>
                                      </p:to>
                                    </p:set>
                                  </p:childTnLst>
                                </p:cTn>
                              </p:par>
                              <p:par>
                                <p:cTn id="173" presetID="1" presetClass="entr" presetSubtype="0" fill="hold" grpId="0" nodeType="withEffect">
                                  <p:stCondLst>
                                    <p:cond delay="0"/>
                                  </p:stCondLst>
                                  <p:childTnLst>
                                    <p:set>
                                      <p:cBhvr>
                                        <p:cTn id="174" dur="1" fill="hold">
                                          <p:stCondLst>
                                            <p:cond delay="0"/>
                                          </p:stCondLst>
                                        </p:cTn>
                                        <p:tgtEl>
                                          <p:spTgt spid="92"/>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grpId="0" nodeType="clickEffect">
                                  <p:stCondLst>
                                    <p:cond delay="0"/>
                                  </p:stCondLst>
                                  <p:childTnLst>
                                    <p:set>
                                      <p:cBhvr>
                                        <p:cTn id="178" dur="1" fill="hold">
                                          <p:stCondLst>
                                            <p:cond delay="0"/>
                                          </p:stCondLst>
                                        </p:cTn>
                                        <p:tgtEl>
                                          <p:spTgt spid="87"/>
                                        </p:tgtEl>
                                        <p:attrNameLst>
                                          <p:attrName>style.visibility</p:attrName>
                                        </p:attrNameLst>
                                      </p:cBhvr>
                                      <p:to>
                                        <p:strVal val="visible"/>
                                      </p:to>
                                    </p:set>
                                  </p:childTnLst>
                                </p:cTn>
                              </p:par>
                              <p:par>
                                <p:cTn id="179" presetID="1" presetClass="entr" presetSubtype="0" fill="hold" grpId="0" nodeType="withEffect">
                                  <p:stCondLst>
                                    <p:cond delay="0"/>
                                  </p:stCondLst>
                                  <p:childTnLst>
                                    <p:set>
                                      <p:cBhvr>
                                        <p:cTn id="180" dur="1" fill="hold">
                                          <p:stCondLst>
                                            <p:cond delay="0"/>
                                          </p:stCondLst>
                                        </p:cTn>
                                        <p:tgtEl>
                                          <p:spTgt spid="83"/>
                                        </p:tgtEl>
                                        <p:attrNameLst>
                                          <p:attrName>style.visibility</p:attrName>
                                        </p:attrNameLst>
                                      </p:cBhvr>
                                      <p:to>
                                        <p:strVal val="visible"/>
                                      </p:to>
                                    </p:set>
                                  </p:childTnLst>
                                </p:cTn>
                              </p:par>
                              <p:par>
                                <p:cTn id="181" presetID="1" presetClass="entr" presetSubtype="0" fill="hold" grpId="0" nodeType="withEffect">
                                  <p:stCondLst>
                                    <p:cond delay="0"/>
                                  </p:stCondLst>
                                  <p:childTnLst>
                                    <p:set>
                                      <p:cBhvr>
                                        <p:cTn id="182" dur="1" fill="hold">
                                          <p:stCondLst>
                                            <p:cond delay="0"/>
                                          </p:stCondLst>
                                        </p:cTn>
                                        <p:tgtEl>
                                          <p:spTgt spid="84"/>
                                        </p:tgtEl>
                                        <p:attrNameLst>
                                          <p:attrName>style.visibility</p:attrName>
                                        </p:attrNameLst>
                                      </p:cBhvr>
                                      <p:to>
                                        <p:strVal val="visible"/>
                                      </p:to>
                                    </p:set>
                                  </p:childTnLst>
                                </p:cTn>
                              </p:par>
                              <p:par>
                                <p:cTn id="183" presetID="1" presetClass="entr" presetSubtype="0" fill="hold" grpId="0" nodeType="withEffect">
                                  <p:stCondLst>
                                    <p:cond delay="0"/>
                                  </p:stCondLst>
                                  <p:childTnLst>
                                    <p:set>
                                      <p:cBhvr>
                                        <p:cTn id="184" dur="1" fill="hold">
                                          <p:stCondLst>
                                            <p:cond delay="0"/>
                                          </p:stCondLst>
                                        </p:cTn>
                                        <p:tgtEl>
                                          <p:spTgt spid="85"/>
                                        </p:tgtEl>
                                        <p:attrNameLst>
                                          <p:attrName>style.visibility</p:attrName>
                                        </p:attrNameLst>
                                      </p:cBhvr>
                                      <p:to>
                                        <p:strVal val="visible"/>
                                      </p:to>
                                    </p:set>
                                  </p:childTnLst>
                                </p:cTn>
                              </p:par>
                              <p:par>
                                <p:cTn id="185" presetID="1" presetClass="entr" presetSubtype="0" fill="hold" grpId="0" nodeType="withEffect">
                                  <p:stCondLst>
                                    <p:cond delay="0"/>
                                  </p:stCondLst>
                                  <p:childTnLst>
                                    <p:set>
                                      <p:cBhvr>
                                        <p:cTn id="186" dur="1" fill="hold">
                                          <p:stCondLst>
                                            <p:cond delay="0"/>
                                          </p:stCondLst>
                                        </p:cTn>
                                        <p:tgtEl>
                                          <p:spTgt spid="86"/>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98"/>
                                        </p:tgtEl>
                                        <p:attrNameLst>
                                          <p:attrName>style.visibility</p:attrName>
                                        </p:attrNameLst>
                                      </p:cBhvr>
                                      <p:to>
                                        <p:strVal val="visible"/>
                                      </p:to>
                                    </p:set>
                                  </p:childTnLst>
                                </p:cTn>
                              </p:par>
                              <p:par>
                                <p:cTn id="189" presetID="1" presetClass="entr" presetSubtype="0" fill="hold" grpId="0" nodeType="withEffect">
                                  <p:stCondLst>
                                    <p:cond delay="0"/>
                                  </p:stCondLst>
                                  <p:childTnLst>
                                    <p:set>
                                      <p:cBhvr>
                                        <p:cTn id="190" dur="1" fill="hold">
                                          <p:stCondLst>
                                            <p:cond delay="0"/>
                                          </p:stCondLst>
                                        </p:cTn>
                                        <p:tgtEl>
                                          <p:spTgt spid="96"/>
                                        </p:tgtEl>
                                        <p:attrNameLst>
                                          <p:attrName>style.visibility</p:attrName>
                                        </p:attrNameLst>
                                      </p:cBhvr>
                                      <p:to>
                                        <p:strVal val="visible"/>
                                      </p:to>
                                    </p:set>
                                  </p:childTnLst>
                                </p:cTn>
                              </p:par>
                              <p:par>
                                <p:cTn id="191" presetID="1" presetClass="entr" presetSubtype="0" fill="hold" grpId="0" nodeType="withEffect">
                                  <p:stCondLst>
                                    <p:cond delay="0"/>
                                  </p:stCondLst>
                                  <p:childTnLst>
                                    <p:set>
                                      <p:cBhvr>
                                        <p:cTn id="192" dur="1" fill="hold">
                                          <p:stCondLst>
                                            <p:cond delay="0"/>
                                          </p:stCondLst>
                                        </p:cTn>
                                        <p:tgtEl>
                                          <p:spTgt spid="95"/>
                                        </p:tgtEl>
                                        <p:attrNameLst>
                                          <p:attrName>style.visibility</p:attrName>
                                        </p:attrNameLst>
                                      </p:cBhvr>
                                      <p:to>
                                        <p:strVal val="visible"/>
                                      </p:to>
                                    </p:set>
                                  </p:childTnLst>
                                </p:cTn>
                              </p:par>
                              <p:par>
                                <p:cTn id="193" presetID="1" presetClass="entr" presetSubtype="0" fill="hold" grpId="0" nodeType="withEffect">
                                  <p:stCondLst>
                                    <p:cond delay="0"/>
                                  </p:stCondLst>
                                  <p:childTnLst>
                                    <p:set>
                                      <p:cBhvr>
                                        <p:cTn id="194" dur="1" fill="hold">
                                          <p:stCondLst>
                                            <p:cond delay="0"/>
                                          </p:stCondLst>
                                        </p:cTn>
                                        <p:tgtEl>
                                          <p:spTgt spid="94"/>
                                        </p:tgtEl>
                                        <p:attrNameLst>
                                          <p:attrName>style.visibility</p:attrName>
                                        </p:attrNameLst>
                                      </p:cBhvr>
                                      <p:to>
                                        <p:strVal val="visible"/>
                                      </p:to>
                                    </p:set>
                                  </p:childTnLst>
                                </p:cTn>
                              </p:par>
                              <p:par>
                                <p:cTn id="195" presetID="1" presetClass="entr" presetSubtype="0" fill="hold" grpId="0" nodeType="withEffect">
                                  <p:stCondLst>
                                    <p:cond delay="0"/>
                                  </p:stCondLst>
                                  <p:childTnLst>
                                    <p:set>
                                      <p:cBhvr>
                                        <p:cTn id="196" dur="1" fill="hold">
                                          <p:stCondLst>
                                            <p:cond delay="0"/>
                                          </p:stCondLst>
                                        </p:cTn>
                                        <p:tgtEl>
                                          <p:spTgt spid="93"/>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p:bldP spid="77" grpId="0"/>
      <p:bldP spid="78" grpId="0"/>
      <p:bldP spid="79" grpId="0"/>
      <p:bldP spid="80" grpId="0"/>
      <p:bldP spid="81" grpId="0" animBg="1"/>
      <p:bldP spid="82" grpId="0"/>
      <p:bldP spid="83" grpId="0"/>
      <p:bldP spid="84" grpId="0"/>
      <p:bldP spid="85" grpId="0"/>
      <p:bldP spid="86" grpId="0"/>
      <p:bldP spid="87" grpId="0"/>
      <p:bldP spid="88" grpId="0"/>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err="1"/>
              <a:t>AoS</a:t>
            </a:r>
            <a:r>
              <a:rPr lang="en-US" dirty="0"/>
              <a:t> vs. </a:t>
            </a:r>
            <a:r>
              <a:rPr lang="en-US" dirty="0" err="1"/>
              <a:t>SoA</a:t>
            </a:r>
            <a:endParaRPr lang="en-US" dirty="0"/>
          </a:p>
        </p:txBody>
      </p:sp>
      <p:sp>
        <p:nvSpPr>
          <p:cNvPr id="3" name="Marcador de contenido 2"/>
          <p:cNvSpPr>
            <a:spLocks noGrp="1"/>
          </p:cNvSpPr>
          <p:nvPr>
            <p:ph idx="1"/>
          </p:nvPr>
        </p:nvSpPr>
        <p:spPr>
          <a:xfrm>
            <a:off x="251521" y="908720"/>
            <a:ext cx="8568952" cy="5472534"/>
          </a:xfrm>
        </p:spPr>
        <p:txBody>
          <a:bodyPr>
            <a:normAutofit/>
          </a:bodyPr>
          <a:lstStyle/>
          <a:p>
            <a:r>
              <a:rPr lang="en-US" dirty="0">
                <a:solidFill>
                  <a:srgbClr val="0000FF"/>
                </a:solidFill>
              </a:rPr>
              <a:t>Array of Structures vs. Structure of Arrays</a:t>
            </a:r>
          </a:p>
        </p:txBody>
      </p:sp>
      <p:pic>
        <p:nvPicPr>
          <p:cNvPr id="5" name="Imagen 4"/>
          <p:cNvPicPr>
            <a:picLocks/>
          </p:cNvPicPr>
          <p:nvPr/>
        </p:nvPicPr>
        <p:blipFill>
          <a:blip r:embed="rId2"/>
          <a:stretch>
            <a:fillRect/>
          </a:stretch>
        </p:blipFill>
        <p:spPr>
          <a:xfrm>
            <a:off x="755097" y="2132856"/>
            <a:ext cx="7633813" cy="3023993"/>
          </a:xfrm>
          <a:prstGeom prst="rect">
            <a:avLst/>
          </a:prstGeom>
        </p:spPr>
      </p:pic>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38</a:t>
            </a:fld>
            <a:endParaRPr lang="en-US" altLang="en-US"/>
          </a:p>
        </p:txBody>
      </p:sp>
      <p:sp>
        <p:nvSpPr>
          <p:cNvPr id="6" name="TextBox 6">
            <a:extLst>
              <a:ext uri="{FF2B5EF4-FFF2-40B4-BE49-F238E27FC236}">
                <a16:creationId xmlns:a16="http://schemas.microsoft.com/office/drawing/2014/main" id="{62D19D80-09C9-6C44-8A3A-BB19E83C1690}"/>
              </a:ext>
            </a:extLst>
          </p:cNvPr>
          <p:cNvSpPr txBox="1">
            <a:spLocks noChangeArrowheads="1"/>
          </p:cNvSpPr>
          <p:nvPr/>
        </p:nvSpPr>
        <p:spPr bwMode="auto">
          <a:xfrm>
            <a:off x="165100" y="6381328"/>
            <a:ext cx="77319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Sung+, </a:t>
            </a:r>
            <a:r>
              <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lang="en-US" sz="1200" dirty="0">
                <a:solidFill>
                  <a:srgbClr val="0000FF"/>
                </a:solidFill>
              </a:rPr>
              <a:t>DL: A data layout transformation system for heterogeneous computing</a:t>
            </a: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INPAR 2012</a:t>
            </a:r>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 name="TextBox 6">
            <a:extLst>
              <a:ext uri="{FF2B5EF4-FFF2-40B4-BE49-F238E27FC236}">
                <a16:creationId xmlns:a16="http://schemas.microsoft.com/office/drawing/2014/main" id="{3EBDF3EB-4586-3540-9D4A-8C4F59C67136}"/>
              </a:ext>
            </a:extLst>
          </p:cNvPr>
          <p:cNvSpPr txBox="1">
            <a:spLocks noChangeArrowheads="1"/>
          </p:cNvSpPr>
          <p:nvPr/>
        </p:nvSpPr>
        <p:spPr bwMode="auto">
          <a:xfrm>
            <a:off x="165100" y="6551305"/>
            <a:ext cx="77319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Gómez-Luna+, </a:t>
            </a:r>
            <a:r>
              <a:rPr kumimoji="0" lang="ja-JP"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lang="en-US" sz="1200" dirty="0">
                <a:solidFill>
                  <a:srgbClr val="0000FF"/>
                </a:solidFill>
              </a:rPr>
              <a:t>Ch.8: Application Use Cases: Platform Atomics. Heterogeneous System Architecture</a:t>
            </a: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ja-JP"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2016</a:t>
            </a:r>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3147907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28600" y="0"/>
            <a:ext cx="8610600" cy="908720"/>
          </a:xfrm>
        </p:spPr>
        <p:txBody>
          <a:bodyPr anchor="ctr" anchorCtr="0"/>
          <a:lstStyle/>
          <a:p>
            <a:r>
              <a:rPr lang="en-US" dirty="0">
                <a:latin typeface="Garamond" charset="0"/>
                <a:ea typeface="ＭＳ Ｐゴシック" charset="0"/>
                <a:cs typeface="ＭＳ Ｐゴシック" charset="0"/>
              </a:rPr>
              <a:t>CPUs Prefer </a:t>
            </a:r>
            <a:r>
              <a:rPr lang="en-US" dirty="0" err="1">
                <a:latin typeface="Garamond" charset="0"/>
                <a:ea typeface="ＭＳ Ｐゴシック" charset="0"/>
                <a:cs typeface="ＭＳ Ｐゴシック" charset="0"/>
              </a:rPr>
              <a:t>AoS</a:t>
            </a:r>
            <a:r>
              <a:rPr lang="en-US" dirty="0">
                <a:latin typeface="Garamond" charset="0"/>
                <a:ea typeface="ＭＳ Ｐゴシック" charset="0"/>
                <a:cs typeface="ＭＳ Ｐゴシック" charset="0"/>
              </a:rPr>
              <a:t>, GPUs Prefer </a:t>
            </a:r>
            <a:r>
              <a:rPr lang="en-US" dirty="0" err="1">
                <a:latin typeface="Garamond" charset="0"/>
                <a:ea typeface="ＭＳ Ｐゴシック" charset="0"/>
                <a:cs typeface="ＭＳ Ｐゴシック" charset="0"/>
              </a:rPr>
              <a:t>SoA</a:t>
            </a:r>
            <a:endParaRPr lang="en-US" dirty="0">
              <a:latin typeface="Garamond" charset="0"/>
              <a:ea typeface="ＭＳ Ｐゴシック" charset="0"/>
              <a:cs typeface="ＭＳ Ｐゴシック" charset="0"/>
            </a:endParaRPr>
          </a:p>
        </p:txBody>
      </p:sp>
      <p:sp>
        <p:nvSpPr>
          <p:cNvPr id="3" name="Content Placeholder 2"/>
          <p:cNvSpPr>
            <a:spLocks noGrp="1"/>
          </p:cNvSpPr>
          <p:nvPr>
            <p:ph idx="1"/>
          </p:nvPr>
        </p:nvSpPr>
        <p:spPr>
          <a:xfrm>
            <a:off x="228600" y="908720"/>
            <a:ext cx="8610600" cy="5472608"/>
          </a:xfrm>
        </p:spPr>
        <p:txBody>
          <a:bodyPr>
            <a:normAutofit/>
          </a:bodyPr>
          <a:lstStyle/>
          <a:p>
            <a:r>
              <a:rPr lang="en-US" dirty="0">
                <a:solidFill>
                  <a:srgbClr val="FF0000"/>
                </a:solidFill>
                <a:latin typeface="Tahoma" charset="0"/>
                <a:ea typeface="ＭＳ Ｐゴシック" charset="0"/>
                <a:cs typeface="ＭＳ Ｐゴシック" charset="0"/>
              </a:rPr>
              <a:t>Linear and </a:t>
            </a:r>
            <a:r>
              <a:rPr lang="en-US" dirty="0" err="1">
                <a:solidFill>
                  <a:srgbClr val="FF0000"/>
                </a:solidFill>
                <a:latin typeface="Tahoma" charset="0"/>
                <a:ea typeface="ＭＳ Ｐゴシック" charset="0"/>
                <a:cs typeface="ＭＳ Ｐゴシック" charset="0"/>
              </a:rPr>
              <a:t>strided</a:t>
            </a:r>
            <a:r>
              <a:rPr lang="en-US" dirty="0">
                <a:solidFill>
                  <a:srgbClr val="FF0000"/>
                </a:solidFill>
                <a:latin typeface="Tahoma" charset="0"/>
                <a:ea typeface="ＭＳ Ｐゴシック" charset="0"/>
                <a:cs typeface="ＭＳ Ｐゴシック" charset="0"/>
              </a:rPr>
              <a:t> accesses</a:t>
            </a:r>
          </a:p>
        </p:txBody>
      </p:sp>
      <p:pic>
        <p:nvPicPr>
          <p:cNvPr id="4" name="Imagen 3" descr="transpose_motivation.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300" y="2193816"/>
            <a:ext cx="8661400" cy="2908300"/>
          </a:xfrm>
          <a:prstGeom prst="rect">
            <a:avLst/>
          </a:prstGeom>
        </p:spPr>
      </p:pic>
      <p:sp>
        <p:nvSpPr>
          <p:cNvPr id="6" name="CuadroTexto 5"/>
          <p:cNvSpPr txBox="1"/>
          <p:nvPr/>
        </p:nvSpPr>
        <p:spPr>
          <a:xfrm>
            <a:off x="3275856" y="5229200"/>
            <a:ext cx="2544286" cy="369332"/>
          </a:xfrm>
          <a:prstGeom prst="rect">
            <a:avLst/>
          </a:prstGeom>
          <a:noFill/>
        </p:spPr>
        <p:txBody>
          <a:bodyPr wrap="none" rtlCol="0">
            <a:spAutoFit/>
          </a:bodyPr>
          <a:lstStyle/>
          <a:p>
            <a:r>
              <a:rPr lang="en-US" dirty="0"/>
              <a:t>AMD </a:t>
            </a:r>
            <a:r>
              <a:rPr lang="en-US" dirty="0" err="1"/>
              <a:t>Kaveri</a:t>
            </a:r>
            <a:r>
              <a:rPr lang="en-US" dirty="0"/>
              <a:t> A10-7850K</a:t>
            </a:r>
          </a:p>
        </p:txBody>
      </p:sp>
      <p:sp>
        <p:nvSpPr>
          <p:cNvPr id="7" name="CuadroTexto 6"/>
          <p:cNvSpPr txBox="1"/>
          <p:nvPr/>
        </p:nvSpPr>
        <p:spPr>
          <a:xfrm>
            <a:off x="2051720" y="1782108"/>
            <a:ext cx="617364" cy="369332"/>
          </a:xfrm>
          <a:prstGeom prst="rect">
            <a:avLst/>
          </a:prstGeom>
          <a:noFill/>
        </p:spPr>
        <p:txBody>
          <a:bodyPr wrap="none" rtlCol="0">
            <a:spAutoFit/>
          </a:bodyPr>
          <a:lstStyle/>
          <a:p>
            <a:r>
              <a:rPr lang="en-US" dirty="0"/>
              <a:t>GPU</a:t>
            </a:r>
          </a:p>
        </p:txBody>
      </p:sp>
      <p:sp>
        <p:nvSpPr>
          <p:cNvPr id="8" name="CuadroTexto 7"/>
          <p:cNvSpPr txBox="1"/>
          <p:nvPr/>
        </p:nvSpPr>
        <p:spPr>
          <a:xfrm>
            <a:off x="6516216" y="1772816"/>
            <a:ext cx="601923" cy="369332"/>
          </a:xfrm>
          <a:prstGeom prst="rect">
            <a:avLst/>
          </a:prstGeom>
          <a:noFill/>
        </p:spPr>
        <p:txBody>
          <a:bodyPr wrap="none" rtlCol="0">
            <a:spAutoFit/>
          </a:bodyPr>
          <a:lstStyle/>
          <a:p>
            <a:r>
              <a:rPr lang="en-US" dirty="0"/>
              <a:t>CPU</a:t>
            </a:r>
          </a:p>
        </p:txBody>
      </p:sp>
      <p:sp>
        <p:nvSpPr>
          <p:cNvPr id="2" name="Marcador de número de diapositiva 1"/>
          <p:cNvSpPr>
            <a:spLocks noGrp="1"/>
          </p:cNvSpPr>
          <p:nvPr>
            <p:ph type="sldNum" sz="quarter" idx="11"/>
          </p:nvPr>
        </p:nvSpPr>
        <p:spPr/>
        <p:txBody>
          <a:bodyPr/>
          <a:lstStyle/>
          <a:p>
            <a:fld id="{323594FA-E141-4234-AE05-360401972BE7}" type="slidenum">
              <a:rPr lang="en-US" altLang="en-US" smtClean="0">
                <a:solidFill>
                  <a:srgbClr val="000000"/>
                </a:solidFill>
              </a:rPr>
              <a:pPr/>
              <a:t>39</a:t>
            </a:fld>
            <a:endParaRPr lang="en-US" altLang="en-US">
              <a:solidFill>
                <a:srgbClr val="000000"/>
              </a:solidFill>
            </a:endParaRPr>
          </a:p>
        </p:txBody>
      </p:sp>
      <p:sp>
        <p:nvSpPr>
          <p:cNvPr id="9" name="TextBox 6">
            <a:extLst>
              <a:ext uri="{FF2B5EF4-FFF2-40B4-BE49-F238E27FC236}">
                <a16:creationId xmlns:a16="http://schemas.microsoft.com/office/drawing/2014/main" id="{0056C7BF-EB4B-CC47-857E-6C44BBEDEFB5}"/>
              </a:ext>
            </a:extLst>
          </p:cNvPr>
          <p:cNvSpPr txBox="1">
            <a:spLocks noChangeArrowheads="1"/>
          </p:cNvSpPr>
          <p:nvPr/>
        </p:nvSpPr>
        <p:spPr bwMode="auto">
          <a:xfrm>
            <a:off x="165100" y="6381328"/>
            <a:ext cx="77319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Sung+, </a:t>
            </a:r>
            <a:r>
              <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lang="en-US" sz="1200" dirty="0">
                <a:solidFill>
                  <a:srgbClr val="0000FF"/>
                </a:solidFill>
              </a:rPr>
              <a:t>DL: A data layout transformation system for heterogeneous computing</a:t>
            </a: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ja-JP"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INPAR 2012</a:t>
            </a:r>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0" name="TextBox 6">
            <a:extLst>
              <a:ext uri="{FF2B5EF4-FFF2-40B4-BE49-F238E27FC236}">
                <a16:creationId xmlns:a16="http://schemas.microsoft.com/office/drawing/2014/main" id="{E8B4BFB2-4749-0047-AC71-6D99BCCAD6AA}"/>
              </a:ext>
            </a:extLst>
          </p:cNvPr>
          <p:cNvSpPr txBox="1">
            <a:spLocks noChangeArrowheads="1"/>
          </p:cNvSpPr>
          <p:nvPr/>
        </p:nvSpPr>
        <p:spPr bwMode="auto">
          <a:xfrm>
            <a:off x="165100" y="6551305"/>
            <a:ext cx="77319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fontAlgn="base" hangingPunct="1">
              <a:spcBef>
                <a:spcPct val="0"/>
              </a:spcBef>
              <a:spcAft>
                <a:spcPct val="0"/>
              </a:spcAft>
              <a:defRPr/>
            </a:pPr>
            <a:r>
              <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Gómez-Luna+, </a:t>
            </a:r>
            <a:r>
              <a:rPr kumimoji="0" lang="ja-JP"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lang="en-US" sz="1200" dirty="0">
                <a:solidFill>
                  <a:srgbClr val="0000FF"/>
                </a:solidFill>
              </a:rPr>
              <a:t>Ch.8: Application Use Cases: Platform Atomics. Heterogeneous System Architecture</a:t>
            </a: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ja-JP"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2016</a:t>
            </a:r>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459820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Memory Hierarchy in CUDA Programs</a:t>
            </a:r>
          </a:p>
        </p:txBody>
      </p:sp>
      <p:pic>
        <p:nvPicPr>
          <p:cNvPr id="6" name="Imagen 5" descr="CUDA_progmodel.eps"/>
          <p:cNvPicPr>
            <a:picLocks noChangeAspect="1"/>
          </p:cNvPicPr>
          <p:nvPr/>
        </p:nvPicPr>
        <p:blipFill>
          <a:blip r:embed="rId2"/>
          <a:stretch>
            <a:fillRect/>
          </a:stretch>
        </p:blipFill>
        <p:spPr>
          <a:xfrm>
            <a:off x="1224518" y="1341288"/>
            <a:ext cx="6694965" cy="4680000"/>
          </a:xfrm>
          <a:prstGeom prst="rect">
            <a:avLst/>
          </a:prstGeom>
        </p:spPr>
      </p:pic>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4</a:t>
            </a:fld>
            <a:endParaRPr lang="en-US" altLang="en-US"/>
          </a:p>
        </p:txBody>
      </p:sp>
    </p:spTree>
    <p:extLst>
      <p:ext uri="{BB962C8B-B14F-4D97-AF65-F5344CB8AC3E}">
        <p14:creationId xmlns:p14="http://schemas.microsoft.com/office/powerpoint/2010/main" val="37703536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a:xfrm>
            <a:off x="231504" y="0"/>
            <a:ext cx="8732984" cy="919370"/>
          </a:xfrm>
        </p:spPr>
        <p:txBody>
          <a:bodyPr>
            <a:normAutofit/>
          </a:bodyPr>
          <a:lstStyle/>
          <a:p>
            <a:r>
              <a:rPr lang="en-US" sz="3800" dirty="0"/>
              <a:t>Use Shared Memory to Improve Coalescing</a:t>
            </a:r>
          </a:p>
        </p:txBody>
      </p:sp>
      <p:sp>
        <p:nvSpPr>
          <p:cNvPr id="260099" name="Line 3"/>
          <p:cNvSpPr>
            <a:spLocks noChangeShapeType="1"/>
          </p:cNvSpPr>
          <p:nvPr/>
        </p:nvSpPr>
        <p:spPr bwMode="auto">
          <a:xfrm flipH="1">
            <a:off x="6934200" y="1124744"/>
            <a:ext cx="45719" cy="5105400"/>
          </a:xfrm>
          <a:prstGeom prst="line">
            <a:avLst/>
          </a:prstGeom>
          <a:noFill/>
          <a:ln w="9525">
            <a:solidFill>
              <a:schemeClr val="tx1"/>
            </a:solidFill>
            <a:prstDash val="dash"/>
            <a:round/>
            <a:headEnd/>
            <a:tailEnd/>
          </a:ln>
          <a:effectLst/>
        </p:spPr>
        <p:txBody>
          <a:bodyPr>
            <a:prstTxWarp prst="textNoShape">
              <a:avLst/>
            </a:prstTxWarp>
          </a:bodyPr>
          <a:lstStyle/>
          <a:p>
            <a:endParaRPr lang="es-ES_tradnl"/>
          </a:p>
        </p:txBody>
      </p:sp>
      <p:sp>
        <p:nvSpPr>
          <p:cNvPr id="260101" name="Freeform 5"/>
          <p:cNvSpPr>
            <a:spLocks/>
          </p:cNvSpPr>
          <p:nvPr/>
        </p:nvSpPr>
        <p:spPr bwMode="auto">
          <a:xfrm>
            <a:off x="2103438" y="1334294"/>
            <a:ext cx="2143125" cy="1974850"/>
          </a:xfrm>
          <a:custGeom>
            <a:avLst/>
            <a:gdLst/>
            <a:ahLst/>
            <a:cxnLst>
              <a:cxn ang="0">
                <a:pos x="0" y="0"/>
              </a:cxn>
              <a:cxn ang="0">
                <a:pos x="0" y="1244"/>
              </a:cxn>
              <a:cxn ang="0">
                <a:pos x="1350" y="1244"/>
              </a:cxn>
              <a:cxn ang="0">
                <a:pos x="1350" y="0"/>
              </a:cxn>
              <a:cxn ang="0">
                <a:pos x="0" y="0"/>
              </a:cxn>
              <a:cxn ang="0">
                <a:pos x="0" y="0"/>
              </a:cxn>
            </a:cxnLst>
            <a:rect l="0" t="0" r="r" b="b"/>
            <a:pathLst>
              <a:path w="1350" h="1244">
                <a:moveTo>
                  <a:pt x="0" y="0"/>
                </a:moveTo>
                <a:lnTo>
                  <a:pt x="0" y="1244"/>
                </a:lnTo>
                <a:lnTo>
                  <a:pt x="1350" y="1244"/>
                </a:lnTo>
                <a:lnTo>
                  <a:pt x="1350" y="0"/>
                </a:lnTo>
                <a:lnTo>
                  <a:pt x="0" y="0"/>
                </a:lnTo>
                <a:lnTo>
                  <a:pt x="0" y="0"/>
                </a:lnTo>
                <a:close/>
              </a:path>
            </a:pathLst>
          </a:custGeom>
          <a:solidFill>
            <a:schemeClr val="accent2">
              <a:lumMod val="40000"/>
              <a:lumOff val="60000"/>
            </a:schemeClr>
          </a:solidFill>
          <a:ln w="9525">
            <a:noFill/>
            <a:round/>
            <a:headEnd/>
            <a:tailEnd/>
          </a:ln>
        </p:spPr>
        <p:txBody>
          <a:bodyPr>
            <a:prstTxWarp prst="textNoShape">
              <a:avLst/>
            </a:prstTxWarp>
          </a:bodyPr>
          <a:lstStyle/>
          <a:p>
            <a:endParaRPr lang="es-ES_tradnl"/>
          </a:p>
        </p:txBody>
      </p:sp>
      <p:sp>
        <p:nvSpPr>
          <p:cNvPr id="260102" name="Rectangle 6"/>
          <p:cNvSpPr>
            <a:spLocks noChangeArrowheads="1"/>
          </p:cNvSpPr>
          <p:nvPr/>
        </p:nvSpPr>
        <p:spPr bwMode="auto">
          <a:xfrm>
            <a:off x="2103438" y="1334294"/>
            <a:ext cx="2143125" cy="1974850"/>
          </a:xfrm>
          <a:prstGeom prst="rect">
            <a:avLst/>
          </a:prstGeom>
          <a:noFill/>
          <a:ln w="9525" cap="rnd">
            <a:solidFill>
              <a:srgbClr val="969696"/>
            </a:solidFill>
            <a:round/>
            <a:headEnd/>
            <a:tailEnd/>
          </a:ln>
        </p:spPr>
        <p:txBody>
          <a:bodyPr>
            <a:prstTxWarp prst="textNoShape">
              <a:avLst/>
            </a:prstTxWarp>
          </a:bodyPr>
          <a:lstStyle/>
          <a:p>
            <a:endParaRPr lang="es-ES_tradnl"/>
          </a:p>
        </p:txBody>
      </p:sp>
      <p:sp>
        <p:nvSpPr>
          <p:cNvPr id="260103" name="Rectangle 7"/>
          <p:cNvSpPr>
            <a:spLocks noChangeArrowheads="1"/>
          </p:cNvSpPr>
          <p:nvPr/>
        </p:nvSpPr>
        <p:spPr bwMode="auto">
          <a:xfrm>
            <a:off x="2230438" y="1389857"/>
            <a:ext cx="184150" cy="152400"/>
          </a:xfrm>
          <a:prstGeom prst="rect">
            <a:avLst/>
          </a:prstGeom>
          <a:noFill/>
          <a:ln w="9525">
            <a:noFill/>
            <a:miter lim="800000"/>
            <a:headEnd/>
            <a:tailEnd/>
          </a:ln>
        </p:spPr>
        <p:txBody>
          <a:bodyPr wrap="none" lIns="0" tIns="0" rIns="0" bIns="0">
            <a:prstTxWarp prst="textNoShape">
              <a:avLst/>
            </a:prstTxWarp>
            <a:spAutoFit/>
          </a:bodyPr>
          <a:lstStyle/>
          <a:p>
            <a:r>
              <a:rPr lang="en-US" sz="1000" b="1">
                <a:solidFill>
                  <a:srgbClr val="FFFFFF"/>
                </a:solidFill>
                <a:latin typeface="Arial" pitchFamily="-111" charset="0"/>
              </a:rPr>
              <a:t>Md</a:t>
            </a:r>
            <a:endParaRPr lang="en-US"/>
          </a:p>
        </p:txBody>
      </p:sp>
      <p:sp>
        <p:nvSpPr>
          <p:cNvPr id="260104" name="Freeform 8"/>
          <p:cNvSpPr>
            <a:spLocks/>
          </p:cNvSpPr>
          <p:nvPr/>
        </p:nvSpPr>
        <p:spPr bwMode="auto">
          <a:xfrm>
            <a:off x="4567238" y="1337469"/>
            <a:ext cx="2144712" cy="1971675"/>
          </a:xfrm>
          <a:custGeom>
            <a:avLst/>
            <a:gdLst/>
            <a:ahLst/>
            <a:cxnLst>
              <a:cxn ang="0">
                <a:pos x="0" y="0"/>
              </a:cxn>
              <a:cxn ang="0">
                <a:pos x="0" y="1242"/>
              </a:cxn>
              <a:cxn ang="0">
                <a:pos x="1351" y="1242"/>
              </a:cxn>
              <a:cxn ang="0">
                <a:pos x="1351" y="0"/>
              </a:cxn>
              <a:cxn ang="0">
                <a:pos x="0" y="0"/>
              </a:cxn>
              <a:cxn ang="0">
                <a:pos x="0" y="0"/>
              </a:cxn>
            </a:cxnLst>
            <a:rect l="0" t="0" r="r" b="b"/>
            <a:pathLst>
              <a:path w="1351" h="1242">
                <a:moveTo>
                  <a:pt x="0" y="0"/>
                </a:moveTo>
                <a:lnTo>
                  <a:pt x="0" y="1242"/>
                </a:lnTo>
                <a:lnTo>
                  <a:pt x="1351" y="1242"/>
                </a:lnTo>
                <a:lnTo>
                  <a:pt x="1351" y="0"/>
                </a:lnTo>
                <a:lnTo>
                  <a:pt x="0" y="0"/>
                </a:lnTo>
                <a:lnTo>
                  <a:pt x="0" y="0"/>
                </a:lnTo>
                <a:close/>
              </a:path>
            </a:pathLst>
          </a:custGeom>
          <a:solidFill>
            <a:schemeClr val="accent2">
              <a:lumMod val="40000"/>
              <a:lumOff val="60000"/>
            </a:schemeClr>
          </a:solidFill>
          <a:ln w="9525">
            <a:noFill/>
            <a:round/>
            <a:headEnd/>
            <a:tailEnd/>
          </a:ln>
        </p:spPr>
        <p:txBody>
          <a:bodyPr>
            <a:prstTxWarp prst="textNoShape">
              <a:avLst/>
            </a:prstTxWarp>
          </a:bodyPr>
          <a:lstStyle/>
          <a:p>
            <a:endParaRPr lang="es-ES_tradnl"/>
          </a:p>
        </p:txBody>
      </p:sp>
      <p:sp>
        <p:nvSpPr>
          <p:cNvPr id="260105" name="Rectangle 9"/>
          <p:cNvSpPr>
            <a:spLocks noChangeArrowheads="1"/>
          </p:cNvSpPr>
          <p:nvPr/>
        </p:nvSpPr>
        <p:spPr bwMode="auto">
          <a:xfrm>
            <a:off x="4567238" y="1337469"/>
            <a:ext cx="2144712" cy="1971675"/>
          </a:xfrm>
          <a:prstGeom prst="rect">
            <a:avLst/>
          </a:prstGeom>
          <a:noFill/>
          <a:ln w="9525" cap="rnd">
            <a:solidFill>
              <a:srgbClr val="969696"/>
            </a:solidFill>
            <a:round/>
            <a:headEnd/>
            <a:tailEnd/>
          </a:ln>
        </p:spPr>
        <p:txBody>
          <a:bodyPr>
            <a:prstTxWarp prst="textNoShape">
              <a:avLst/>
            </a:prstTxWarp>
          </a:bodyPr>
          <a:lstStyle/>
          <a:p>
            <a:endParaRPr lang="es-ES_tradnl"/>
          </a:p>
        </p:txBody>
      </p:sp>
      <p:sp>
        <p:nvSpPr>
          <p:cNvPr id="260106" name="Rectangle 10"/>
          <p:cNvSpPr>
            <a:spLocks noChangeArrowheads="1"/>
          </p:cNvSpPr>
          <p:nvPr/>
        </p:nvSpPr>
        <p:spPr bwMode="auto">
          <a:xfrm>
            <a:off x="4695825" y="1396207"/>
            <a:ext cx="169863" cy="152400"/>
          </a:xfrm>
          <a:prstGeom prst="rect">
            <a:avLst/>
          </a:prstGeom>
          <a:noFill/>
          <a:ln w="9525">
            <a:noFill/>
            <a:miter lim="800000"/>
            <a:headEnd/>
            <a:tailEnd/>
          </a:ln>
        </p:spPr>
        <p:txBody>
          <a:bodyPr wrap="none" lIns="0" tIns="0" rIns="0" bIns="0">
            <a:prstTxWarp prst="textNoShape">
              <a:avLst/>
            </a:prstTxWarp>
            <a:spAutoFit/>
          </a:bodyPr>
          <a:lstStyle/>
          <a:p>
            <a:r>
              <a:rPr lang="en-US" sz="1000" b="1">
                <a:solidFill>
                  <a:srgbClr val="FFFFFF"/>
                </a:solidFill>
                <a:latin typeface="Arial" pitchFamily="-111" charset="0"/>
              </a:rPr>
              <a:t>Nd</a:t>
            </a:r>
            <a:endParaRPr lang="en-US"/>
          </a:p>
        </p:txBody>
      </p:sp>
      <p:sp>
        <p:nvSpPr>
          <p:cNvPr id="260107" name="Freeform 11"/>
          <p:cNvSpPr>
            <a:spLocks/>
          </p:cNvSpPr>
          <p:nvPr/>
        </p:nvSpPr>
        <p:spPr bwMode="auto">
          <a:xfrm>
            <a:off x="5746750" y="1334294"/>
            <a:ext cx="53975" cy="1974850"/>
          </a:xfrm>
          <a:custGeom>
            <a:avLst/>
            <a:gdLst/>
            <a:ahLst/>
            <a:cxnLst>
              <a:cxn ang="0">
                <a:pos x="0" y="0"/>
              </a:cxn>
              <a:cxn ang="0">
                <a:pos x="0" y="1244"/>
              </a:cxn>
              <a:cxn ang="0">
                <a:pos x="34" y="1244"/>
              </a:cxn>
              <a:cxn ang="0">
                <a:pos x="34" y="0"/>
              </a:cxn>
              <a:cxn ang="0">
                <a:pos x="0" y="0"/>
              </a:cxn>
              <a:cxn ang="0">
                <a:pos x="0" y="0"/>
              </a:cxn>
            </a:cxnLst>
            <a:rect l="0" t="0" r="r" b="b"/>
            <a:pathLst>
              <a:path w="34" h="1244">
                <a:moveTo>
                  <a:pt x="0" y="0"/>
                </a:moveTo>
                <a:lnTo>
                  <a:pt x="0" y="1244"/>
                </a:lnTo>
                <a:lnTo>
                  <a:pt x="34" y="1244"/>
                </a:lnTo>
                <a:lnTo>
                  <a:pt x="34" y="0"/>
                </a:lnTo>
                <a:lnTo>
                  <a:pt x="0" y="0"/>
                </a:lnTo>
                <a:lnTo>
                  <a:pt x="0" y="0"/>
                </a:lnTo>
                <a:close/>
              </a:path>
            </a:pathLst>
          </a:custGeom>
          <a:solidFill>
            <a:srgbClr val="FF6600"/>
          </a:solidFill>
          <a:ln w="9525">
            <a:noFill/>
            <a:round/>
            <a:headEnd/>
            <a:tailEnd/>
          </a:ln>
        </p:spPr>
        <p:txBody>
          <a:bodyPr>
            <a:prstTxWarp prst="textNoShape">
              <a:avLst/>
            </a:prstTxWarp>
          </a:bodyPr>
          <a:lstStyle/>
          <a:p>
            <a:endParaRPr lang="es-ES_tradnl"/>
          </a:p>
        </p:txBody>
      </p:sp>
      <p:sp>
        <p:nvSpPr>
          <p:cNvPr id="260108" name="Freeform 12"/>
          <p:cNvSpPr>
            <a:spLocks/>
          </p:cNvSpPr>
          <p:nvPr/>
        </p:nvSpPr>
        <p:spPr bwMode="auto">
          <a:xfrm>
            <a:off x="2103438" y="2520157"/>
            <a:ext cx="2143125" cy="47625"/>
          </a:xfrm>
          <a:custGeom>
            <a:avLst/>
            <a:gdLst/>
            <a:ahLst/>
            <a:cxnLst>
              <a:cxn ang="0">
                <a:pos x="0" y="0"/>
              </a:cxn>
              <a:cxn ang="0">
                <a:pos x="0" y="30"/>
              </a:cxn>
              <a:cxn ang="0">
                <a:pos x="1350" y="30"/>
              </a:cxn>
              <a:cxn ang="0">
                <a:pos x="1350" y="0"/>
              </a:cxn>
              <a:cxn ang="0">
                <a:pos x="0" y="0"/>
              </a:cxn>
              <a:cxn ang="0">
                <a:pos x="0" y="0"/>
              </a:cxn>
            </a:cxnLst>
            <a:rect l="0" t="0" r="r" b="b"/>
            <a:pathLst>
              <a:path w="1350" h="30">
                <a:moveTo>
                  <a:pt x="0" y="0"/>
                </a:moveTo>
                <a:lnTo>
                  <a:pt x="0" y="30"/>
                </a:lnTo>
                <a:lnTo>
                  <a:pt x="1350" y="30"/>
                </a:lnTo>
                <a:lnTo>
                  <a:pt x="1350" y="0"/>
                </a:lnTo>
                <a:lnTo>
                  <a:pt x="0" y="0"/>
                </a:lnTo>
                <a:lnTo>
                  <a:pt x="0" y="0"/>
                </a:lnTo>
                <a:close/>
              </a:path>
            </a:pathLst>
          </a:custGeom>
          <a:solidFill>
            <a:srgbClr val="FF6600"/>
          </a:solidFill>
          <a:ln w="9525">
            <a:noFill/>
            <a:round/>
            <a:headEnd/>
            <a:tailEnd/>
          </a:ln>
        </p:spPr>
        <p:txBody>
          <a:bodyPr>
            <a:prstTxWarp prst="textNoShape">
              <a:avLst/>
            </a:prstTxWarp>
          </a:bodyPr>
          <a:lstStyle/>
          <a:p>
            <a:endParaRPr lang="es-ES_tradnl"/>
          </a:p>
        </p:txBody>
      </p:sp>
      <p:sp>
        <p:nvSpPr>
          <p:cNvPr id="260109" name="Freeform 13"/>
          <p:cNvSpPr>
            <a:spLocks noEditPoints="1"/>
          </p:cNvSpPr>
          <p:nvPr/>
        </p:nvSpPr>
        <p:spPr bwMode="auto">
          <a:xfrm>
            <a:off x="6561138" y="1334294"/>
            <a:ext cx="69850" cy="1974850"/>
          </a:xfrm>
          <a:custGeom>
            <a:avLst/>
            <a:gdLst/>
            <a:ahLst/>
            <a:cxnLst>
              <a:cxn ang="0">
                <a:pos x="71" y="4676"/>
              </a:cxn>
              <a:cxn ang="0">
                <a:pos x="62" y="126"/>
              </a:cxn>
              <a:cxn ang="0">
                <a:pos x="75" y="113"/>
              </a:cxn>
              <a:cxn ang="0">
                <a:pos x="87" y="126"/>
              </a:cxn>
              <a:cxn ang="0">
                <a:pos x="96" y="4675"/>
              </a:cxn>
              <a:cxn ang="0">
                <a:pos x="84" y="4688"/>
              </a:cxn>
              <a:cxn ang="0">
                <a:pos x="71" y="4676"/>
              </a:cxn>
              <a:cxn ang="0">
                <a:pos x="158" y="4650"/>
              </a:cxn>
              <a:cxn ang="0">
                <a:pos x="84" y="4800"/>
              </a:cxn>
              <a:cxn ang="0">
                <a:pos x="9" y="4650"/>
              </a:cxn>
              <a:cxn ang="0">
                <a:pos x="158" y="4650"/>
              </a:cxn>
              <a:cxn ang="0">
                <a:pos x="0" y="150"/>
              </a:cxn>
              <a:cxn ang="0">
                <a:pos x="75" y="0"/>
              </a:cxn>
              <a:cxn ang="0">
                <a:pos x="149" y="150"/>
              </a:cxn>
              <a:cxn ang="0">
                <a:pos x="0" y="150"/>
              </a:cxn>
            </a:cxnLst>
            <a:rect l="0" t="0" r="r" b="b"/>
            <a:pathLst>
              <a:path w="158" h="4800">
                <a:moveTo>
                  <a:pt x="71" y="4676"/>
                </a:moveTo>
                <a:lnTo>
                  <a:pt x="62" y="126"/>
                </a:lnTo>
                <a:cubicBezTo>
                  <a:pt x="62" y="119"/>
                  <a:pt x="68" y="113"/>
                  <a:pt x="75" y="113"/>
                </a:cubicBezTo>
                <a:cubicBezTo>
                  <a:pt x="81" y="113"/>
                  <a:pt x="87" y="119"/>
                  <a:pt x="87" y="126"/>
                </a:cubicBezTo>
                <a:lnTo>
                  <a:pt x="96" y="4675"/>
                </a:lnTo>
                <a:cubicBezTo>
                  <a:pt x="96" y="4683"/>
                  <a:pt x="90" y="4688"/>
                  <a:pt x="84" y="4688"/>
                </a:cubicBezTo>
                <a:cubicBezTo>
                  <a:pt x="77" y="4688"/>
                  <a:pt x="71" y="4683"/>
                  <a:pt x="71" y="4676"/>
                </a:cubicBezTo>
                <a:close/>
                <a:moveTo>
                  <a:pt x="158" y="4650"/>
                </a:moveTo>
                <a:lnTo>
                  <a:pt x="84" y="4800"/>
                </a:lnTo>
                <a:lnTo>
                  <a:pt x="9" y="4650"/>
                </a:lnTo>
                <a:lnTo>
                  <a:pt x="158" y="4650"/>
                </a:lnTo>
                <a:close/>
                <a:moveTo>
                  <a:pt x="0" y="150"/>
                </a:moveTo>
                <a:lnTo>
                  <a:pt x="75" y="0"/>
                </a:lnTo>
                <a:lnTo>
                  <a:pt x="149" y="150"/>
                </a:lnTo>
                <a:lnTo>
                  <a:pt x="0" y="150"/>
                </a:lnTo>
                <a:close/>
              </a:path>
            </a:pathLst>
          </a:custGeom>
          <a:solidFill>
            <a:srgbClr val="000000"/>
          </a:solidFill>
          <a:ln w="0">
            <a:solidFill>
              <a:srgbClr val="000000"/>
            </a:solidFill>
            <a:prstDash val="solid"/>
            <a:round/>
            <a:headEnd/>
            <a:tailEnd/>
          </a:ln>
        </p:spPr>
        <p:txBody>
          <a:bodyPr>
            <a:prstTxWarp prst="textNoShape">
              <a:avLst/>
            </a:prstTxWarp>
          </a:bodyPr>
          <a:lstStyle/>
          <a:p>
            <a:endParaRPr lang="es-ES_tradnl"/>
          </a:p>
        </p:txBody>
      </p:sp>
      <p:sp>
        <p:nvSpPr>
          <p:cNvPr id="260110" name="Freeform 14"/>
          <p:cNvSpPr>
            <a:spLocks noEditPoints="1"/>
          </p:cNvSpPr>
          <p:nvPr/>
        </p:nvSpPr>
        <p:spPr bwMode="auto">
          <a:xfrm>
            <a:off x="6561138" y="1334294"/>
            <a:ext cx="69850" cy="1974850"/>
          </a:xfrm>
          <a:custGeom>
            <a:avLst/>
            <a:gdLst/>
            <a:ahLst/>
            <a:cxnLst>
              <a:cxn ang="0">
                <a:pos x="71" y="4676"/>
              </a:cxn>
              <a:cxn ang="0">
                <a:pos x="62" y="126"/>
              </a:cxn>
              <a:cxn ang="0">
                <a:pos x="75" y="113"/>
              </a:cxn>
              <a:cxn ang="0">
                <a:pos x="87" y="126"/>
              </a:cxn>
              <a:cxn ang="0">
                <a:pos x="96" y="4675"/>
              </a:cxn>
              <a:cxn ang="0">
                <a:pos x="84" y="4688"/>
              </a:cxn>
              <a:cxn ang="0">
                <a:pos x="71" y="4676"/>
              </a:cxn>
              <a:cxn ang="0">
                <a:pos x="158" y="4650"/>
              </a:cxn>
              <a:cxn ang="0">
                <a:pos x="84" y="4800"/>
              </a:cxn>
              <a:cxn ang="0">
                <a:pos x="9" y="4650"/>
              </a:cxn>
              <a:cxn ang="0">
                <a:pos x="158" y="4650"/>
              </a:cxn>
              <a:cxn ang="0">
                <a:pos x="0" y="150"/>
              </a:cxn>
              <a:cxn ang="0">
                <a:pos x="75" y="0"/>
              </a:cxn>
              <a:cxn ang="0">
                <a:pos x="149" y="150"/>
              </a:cxn>
              <a:cxn ang="0">
                <a:pos x="0" y="150"/>
              </a:cxn>
            </a:cxnLst>
            <a:rect l="0" t="0" r="r" b="b"/>
            <a:pathLst>
              <a:path w="158" h="4800">
                <a:moveTo>
                  <a:pt x="71" y="4676"/>
                </a:moveTo>
                <a:lnTo>
                  <a:pt x="62" y="126"/>
                </a:lnTo>
                <a:cubicBezTo>
                  <a:pt x="62" y="119"/>
                  <a:pt x="68" y="113"/>
                  <a:pt x="75" y="113"/>
                </a:cubicBezTo>
                <a:cubicBezTo>
                  <a:pt x="81" y="113"/>
                  <a:pt x="87" y="119"/>
                  <a:pt x="87" y="126"/>
                </a:cubicBezTo>
                <a:lnTo>
                  <a:pt x="96" y="4675"/>
                </a:lnTo>
                <a:cubicBezTo>
                  <a:pt x="96" y="4683"/>
                  <a:pt x="90" y="4688"/>
                  <a:pt x="84" y="4688"/>
                </a:cubicBezTo>
                <a:cubicBezTo>
                  <a:pt x="77" y="4688"/>
                  <a:pt x="71" y="4683"/>
                  <a:pt x="71" y="4676"/>
                </a:cubicBezTo>
                <a:close/>
                <a:moveTo>
                  <a:pt x="158" y="4650"/>
                </a:moveTo>
                <a:lnTo>
                  <a:pt x="84" y="4800"/>
                </a:lnTo>
                <a:lnTo>
                  <a:pt x="9" y="4650"/>
                </a:lnTo>
                <a:lnTo>
                  <a:pt x="158" y="4650"/>
                </a:lnTo>
                <a:close/>
                <a:moveTo>
                  <a:pt x="0" y="150"/>
                </a:moveTo>
                <a:lnTo>
                  <a:pt x="75" y="0"/>
                </a:lnTo>
                <a:lnTo>
                  <a:pt x="149" y="150"/>
                </a:lnTo>
                <a:lnTo>
                  <a:pt x="0" y="150"/>
                </a:lnTo>
                <a:close/>
              </a:path>
            </a:pathLst>
          </a:custGeom>
          <a:noFill/>
          <a:ln w="1588" cap="rnd">
            <a:solidFill>
              <a:srgbClr val="000000"/>
            </a:solidFill>
            <a:prstDash val="solid"/>
            <a:round/>
            <a:headEnd/>
            <a:tailEnd/>
          </a:ln>
        </p:spPr>
        <p:txBody>
          <a:bodyPr>
            <a:prstTxWarp prst="textNoShape">
              <a:avLst/>
            </a:prstTxWarp>
          </a:bodyPr>
          <a:lstStyle/>
          <a:p>
            <a:endParaRPr lang="es-ES_tradnl"/>
          </a:p>
        </p:txBody>
      </p:sp>
      <p:sp>
        <p:nvSpPr>
          <p:cNvPr id="260111" name="Freeform 15"/>
          <p:cNvSpPr>
            <a:spLocks noEditPoints="1"/>
          </p:cNvSpPr>
          <p:nvPr/>
        </p:nvSpPr>
        <p:spPr bwMode="auto">
          <a:xfrm>
            <a:off x="2101850" y="3226594"/>
            <a:ext cx="2144713" cy="68263"/>
          </a:xfrm>
          <a:custGeom>
            <a:avLst/>
            <a:gdLst/>
            <a:ahLst/>
            <a:cxnLst>
              <a:cxn ang="0">
                <a:pos x="4669" y="97"/>
              </a:cxn>
              <a:cxn ang="0">
                <a:pos x="132" y="94"/>
              </a:cxn>
              <a:cxn ang="0">
                <a:pos x="119" y="80"/>
              </a:cxn>
              <a:cxn ang="0">
                <a:pos x="132" y="67"/>
              </a:cxn>
              <a:cxn ang="0">
                <a:pos x="4669" y="70"/>
              </a:cxn>
              <a:cxn ang="0">
                <a:pos x="4682" y="84"/>
              </a:cxn>
              <a:cxn ang="0">
                <a:pos x="4669" y="97"/>
              </a:cxn>
              <a:cxn ang="0">
                <a:pos x="4643" y="4"/>
              </a:cxn>
              <a:cxn ang="0">
                <a:pos x="4800" y="84"/>
              </a:cxn>
              <a:cxn ang="0">
                <a:pos x="4643" y="164"/>
              </a:cxn>
              <a:cxn ang="0">
                <a:pos x="4643" y="4"/>
              </a:cxn>
              <a:cxn ang="0">
                <a:pos x="158" y="161"/>
              </a:cxn>
              <a:cxn ang="0">
                <a:pos x="0" y="80"/>
              </a:cxn>
              <a:cxn ang="0">
                <a:pos x="159" y="0"/>
              </a:cxn>
              <a:cxn ang="0">
                <a:pos x="158" y="161"/>
              </a:cxn>
            </a:cxnLst>
            <a:rect l="0" t="0" r="r" b="b"/>
            <a:pathLst>
              <a:path w="4800" h="164">
                <a:moveTo>
                  <a:pt x="4669" y="97"/>
                </a:moveTo>
                <a:lnTo>
                  <a:pt x="132" y="94"/>
                </a:lnTo>
                <a:cubicBezTo>
                  <a:pt x="125" y="94"/>
                  <a:pt x="119" y="88"/>
                  <a:pt x="119" y="80"/>
                </a:cubicBezTo>
                <a:cubicBezTo>
                  <a:pt x="119" y="73"/>
                  <a:pt x="125" y="67"/>
                  <a:pt x="132" y="67"/>
                </a:cubicBezTo>
                <a:lnTo>
                  <a:pt x="4669" y="70"/>
                </a:lnTo>
                <a:cubicBezTo>
                  <a:pt x="4676" y="70"/>
                  <a:pt x="4682" y="76"/>
                  <a:pt x="4682" y="84"/>
                </a:cubicBezTo>
                <a:cubicBezTo>
                  <a:pt x="4682" y="91"/>
                  <a:pt x="4676" y="97"/>
                  <a:pt x="4669" y="97"/>
                </a:cubicBezTo>
                <a:close/>
                <a:moveTo>
                  <a:pt x="4643" y="4"/>
                </a:moveTo>
                <a:lnTo>
                  <a:pt x="4800" y="84"/>
                </a:lnTo>
                <a:lnTo>
                  <a:pt x="4643" y="164"/>
                </a:lnTo>
                <a:lnTo>
                  <a:pt x="4643" y="4"/>
                </a:lnTo>
                <a:close/>
                <a:moveTo>
                  <a:pt x="158" y="161"/>
                </a:moveTo>
                <a:lnTo>
                  <a:pt x="0" y="80"/>
                </a:lnTo>
                <a:lnTo>
                  <a:pt x="159" y="0"/>
                </a:lnTo>
                <a:lnTo>
                  <a:pt x="158" y="161"/>
                </a:lnTo>
                <a:close/>
              </a:path>
            </a:pathLst>
          </a:custGeom>
          <a:solidFill>
            <a:srgbClr val="000000"/>
          </a:solidFill>
          <a:ln w="0">
            <a:solidFill>
              <a:srgbClr val="000000"/>
            </a:solidFill>
            <a:prstDash val="solid"/>
            <a:round/>
            <a:headEnd/>
            <a:tailEnd/>
          </a:ln>
        </p:spPr>
        <p:txBody>
          <a:bodyPr>
            <a:prstTxWarp prst="textNoShape">
              <a:avLst/>
            </a:prstTxWarp>
          </a:bodyPr>
          <a:lstStyle/>
          <a:p>
            <a:endParaRPr lang="es-ES_tradnl"/>
          </a:p>
        </p:txBody>
      </p:sp>
      <p:sp>
        <p:nvSpPr>
          <p:cNvPr id="260112" name="Freeform 16"/>
          <p:cNvSpPr>
            <a:spLocks noEditPoints="1"/>
          </p:cNvSpPr>
          <p:nvPr/>
        </p:nvSpPr>
        <p:spPr bwMode="auto">
          <a:xfrm>
            <a:off x="2101850" y="3226594"/>
            <a:ext cx="2144713" cy="68263"/>
          </a:xfrm>
          <a:custGeom>
            <a:avLst/>
            <a:gdLst/>
            <a:ahLst/>
            <a:cxnLst>
              <a:cxn ang="0">
                <a:pos x="4669" y="97"/>
              </a:cxn>
              <a:cxn ang="0">
                <a:pos x="132" y="94"/>
              </a:cxn>
              <a:cxn ang="0">
                <a:pos x="119" y="80"/>
              </a:cxn>
              <a:cxn ang="0">
                <a:pos x="132" y="67"/>
              </a:cxn>
              <a:cxn ang="0">
                <a:pos x="4669" y="70"/>
              </a:cxn>
              <a:cxn ang="0">
                <a:pos x="4682" y="84"/>
              </a:cxn>
              <a:cxn ang="0">
                <a:pos x="4669" y="97"/>
              </a:cxn>
              <a:cxn ang="0">
                <a:pos x="4643" y="4"/>
              </a:cxn>
              <a:cxn ang="0">
                <a:pos x="4800" y="84"/>
              </a:cxn>
              <a:cxn ang="0">
                <a:pos x="4643" y="164"/>
              </a:cxn>
              <a:cxn ang="0">
                <a:pos x="4643" y="4"/>
              </a:cxn>
              <a:cxn ang="0">
                <a:pos x="158" y="161"/>
              </a:cxn>
              <a:cxn ang="0">
                <a:pos x="0" y="80"/>
              </a:cxn>
              <a:cxn ang="0">
                <a:pos x="159" y="0"/>
              </a:cxn>
              <a:cxn ang="0">
                <a:pos x="158" y="161"/>
              </a:cxn>
            </a:cxnLst>
            <a:rect l="0" t="0" r="r" b="b"/>
            <a:pathLst>
              <a:path w="4800" h="164">
                <a:moveTo>
                  <a:pt x="4669" y="97"/>
                </a:moveTo>
                <a:lnTo>
                  <a:pt x="132" y="94"/>
                </a:lnTo>
                <a:cubicBezTo>
                  <a:pt x="125" y="94"/>
                  <a:pt x="119" y="88"/>
                  <a:pt x="119" y="80"/>
                </a:cubicBezTo>
                <a:cubicBezTo>
                  <a:pt x="119" y="73"/>
                  <a:pt x="125" y="67"/>
                  <a:pt x="132" y="67"/>
                </a:cubicBezTo>
                <a:lnTo>
                  <a:pt x="4669" y="70"/>
                </a:lnTo>
                <a:cubicBezTo>
                  <a:pt x="4676" y="70"/>
                  <a:pt x="4682" y="76"/>
                  <a:pt x="4682" y="84"/>
                </a:cubicBezTo>
                <a:cubicBezTo>
                  <a:pt x="4682" y="91"/>
                  <a:pt x="4676" y="97"/>
                  <a:pt x="4669" y="97"/>
                </a:cubicBezTo>
                <a:close/>
                <a:moveTo>
                  <a:pt x="4643" y="4"/>
                </a:moveTo>
                <a:lnTo>
                  <a:pt x="4800" y="84"/>
                </a:lnTo>
                <a:lnTo>
                  <a:pt x="4643" y="164"/>
                </a:lnTo>
                <a:lnTo>
                  <a:pt x="4643" y="4"/>
                </a:lnTo>
                <a:close/>
                <a:moveTo>
                  <a:pt x="158" y="161"/>
                </a:moveTo>
                <a:lnTo>
                  <a:pt x="0" y="80"/>
                </a:lnTo>
                <a:lnTo>
                  <a:pt x="159" y="0"/>
                </a:lnTo>
                <a:lnTo>
                  <a:pt x="158" y="161"/>
                </a:lnTo>
                <a:close/>
              </a:path>
            </a:pathLst>
          </a:custGeom>
          <a:noFill/>
          <a:ln w="1588" cap="rnd">
            <a:solidFill>
              <a:srgbClr val="000000"/>
            </a:solidFill>
            <a:prstDash val="solid"/>
            <a:round/>
            <a:headEnd/>
            <a:tailEnd/>
          </a:ln>
        </p:spPr>
        <p:txBody>
          <a:bodyPr>
            <a:prstTxWarp prst="textNoShape">
              <a:avLst/>
            </a:prstTxWarp>
          </a:bodyPr>
          <a:lstStyle/>
          <a:p>
            <a:endParaRPr lang="es-ES_tradnl"/>
          </a:p>
        </p:txBody>
      </p:sp>
      <p:sp>
        <p:nvSpPr>
          <p:cNvPr id="260113" name="Rectangle 17"/>
          <p:cNvSpPr>
            <a:spLocks noChangeArrowheads="1"/>
          </p:cNvSpPr>
          <p:nvPr/>
        </p:nvSpPr>
        <p:spPr bwMode="auto">
          <a:xfrm rot="16200000">
            <a:off x="6438107" y="2379663"/>
            <a:ext cx="101600"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W</a:t>
            </a:r>
            <a:endParaRPr lang="en-US"/>
          </a:p>
        </p:txBody>
      </p:sp>
      <p:sp>
        <p:nvSpPr>
          <p:cNvPr id="260114" name="Rectangle 18"/>
          <p:cNvSpPr>
            <a:spLocks noChangeArrowheads="1"/>
          </p:cNvSpPr>
          <p:nvPr/>
        </p:nvSpPr>
        <p:spPr bwMode="auto">
          <a:xfrm rot="16200000">
            <a:off x="6469063" y="2313782"/>
            <a:ext cx="39687"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I</a:t>
            </a:r>
            <a:endParaRPr lang="en-US"/>
          </a:p>
        </p:txBody>
      </p:sp>
      <p:sp>
        <p:nvSpPr>
          <p:cNvPr id="260115" name="Rectangle 19"/>
          <p:cNvSpPr>
            <a:spLocks noChangeArrowheads="1"/>
          </p:cNvSpPr>
          <p:nvPr/>
        </p:nvSpPr>
        <p:spPr bwMode="auto">
          <a:xfrm rot="16200000">
            <a:off x="6452394" y="2255838"/>
            <a:ext cx="73025"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D</a:t>
            </a:r>
            <a:endParaRPr lang="en-US"/>
          </a:p>
        </p:txBody>
      </p:sp>
      <p:sp>
        <p:nvSpPr>
          <p:cNvPr id="260116" name="Rectangle 20"/>
          <p:cNvSpPr>
            <a:spLocks noChangeArrowheads="1"/>
          </p:cNvSpPr>
          <p:nvPr/>
        </p:nvSpPr>
        <p:spPr bwMode="auto">
          <a:xfrm rot="16200000">
            <a:off x="6454775" y="2186782"/>
            <a:ext cx="68263"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T</a:t>
            </a:r>
            <a:endParaRPr lang="en-US"/>
          </a:p>
        </p:txBody>
      </p:sp>
      <p:sp>
        <p:nvSpPr>
          <p:cNvPr id="260117" name="Rectangle 21"/>
          <p:cNvSpPr>
            <a:spLocks noChangeArrowheads="1"/>
          </p:cNvSpPr>
          <p:nvPr/>
        </p:nvSpPr>
        <p:spPr bwMode="auto">
          <a:xfrm rot="16200000">
            <a:off x="6449219" y="2114551"/>
            <a:ext cx="79375"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H</a:t>
            </a:r>
            <a:endParaRPr lang="en-US"/>
          </a:p>
        </p:txBody>
      </p:sp>
      <p:sp>
        <p:nvSpPr>
          <p:cNvPr id="260118" name="Rectangle 22"/>
          <p:cNvSpPr>
            <a:spLocks noChangeArrowheads="1"/>
          </p:cNvSpPr>
          <p:nvPr/>
        </p:nvSpPr>
        <p:spPr bwMode="auto">
          <a:xfrm>
            <a:off x="2981325" y="3107532"/>
            <a:ext cx="361950"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WIDTH</a:t>
            </a:r>
            <a:endParaRPr lang="en-US"/>
          </a:p>
        </p:txBody>
      </p:sp>
      <p:sp>
        <p:nvSpPr>
          <p:cNvPr id="260119" name="Freeform 23"/>
          <p:cNvSpPr>
            <a:spLocks/>
          </p:cNvSpPr>
          <p:nvPr/>
        </p:nvSpPr>
        <p:spPr bwMode="auto">
          <a:xfrm>
            <a:off x="2103438" y="3899694"/>
            <a:ext cx="2143125" cy="1974850"/>
          </a:xfrm>
          <a:custGeom>
            <a:avLst/>
            <a:gdLst/>
            <a:ahLst/>
            <a:cxnLst>
              <a:cxn ang="0">
                <a:pos x="0" y="0"/>
              </a:cxn>
              <a:cxn ang="0">
                <a:pos x="0" y="1244"/>
              </a:cxn>
              <a:cxn ang="0">
                <a:pos x="1350" y="1244"/>
              </a:cxn>
              <a:cxn ang="0">
                <a:pos x="1350" y="0"/>
              </a:cxn>
              <a:cxn ang="0">
                <a:pos x="0" y="0"/>
              </a:cxn>
              <a:cxn ang="0">
                <a:pos x="0" y="0"/>
              </a:cxn>
            </a:cxnLst>
            <a:rect l="0" t="0" r="r" b="b"/>
            <a:pathLst>
              <a:path w="1350" h="1244">
                <a:moveTo>
                  <a:pt x="0" y="0"/>
                </a:moveTo>
                <a:lnTo>
                  <a:pt x="0" y="1244"/>
                </a:lnTo>
                <a:lnTo>
                  <a:pt x="1350" y="1244"/>
                </a:lnTo>
                <a:lnTo>
                  <a:pt x="1350" y="0"/>
                </a:lnTo>
                <a:lnTo>
                  <a:pt x="0" y="0"/>
                </a:lnTo>
                <a:lnTo>
                  <a:pt x="0" y="0"/>
                </a:lnTo>
                <a:close/>
              </a:path>
            </a:pathLst>
          </a:custGeom>
          <a:solidFill>
            <a:schemeClr val="accent2">
              <a:lumMod val="40000"/>
              <a:lumOff val="60000"/>
            </a:schemeClr>
          </a:solidFill>
          <a:ln w="9525">
            <a:noFill/>
            <a:round/>
            <a:headEnd/>
            <a:tailEnd/>
          </a:ln>
        </p:spPr>
        <p:txBody>
          <a:bodyPr>
            <a:prstTxWarp prst="textNoShape">
              <a:avLst/>
            </a:prstTxWarp>
          </a:bodyPr>
          <a:lstStyle/>
          <a:p>
            <a:endParaRPr lang="es-ES_tradnl"/>
          </a:p>
        </p:txBody>
      </p:sp>
      <p:sp>
        <p:nvSpPr>
          <p:cNvPr id="260120" name="Rectangle 24"/>
          <p:cNvSpPr>
            <a:spLocks noChangeArrowheads="1"/>
          </p:cNvSpPr>
          <p:nvPr/>
        </p:nvSpPr>
        <p:spPr bwMode="auto">
          <a:xfrm>
            <a:off x="2103438" y="3899694"/>
            <a:ext cx="2143125" cy="1974850"/>
          </a:xfrm>
          <a:prstGeom prst="rect">
            <a:avLst/>
          </a:prstGeom>
          <a:noFill/>
          <a:ln w="9525" cap="rnd">
            <a:solidFill>
              <a:srgbClr val="969696"/>
            </a:solidFill>
            <a:round/>
            <a:headEnd/>
            <a:tailEnd/>
          </a:ln>
        </p:spPr>
        <p:txBody>
          <a:bodyPr>
            <a:prstTxWarp prst="textNoShape">
              <a:avLst/>
            </a:prstTxWarp>
          </a:bodyPr>
          <a:lstStyle/>
          <a:p>
            <a:endParaRPr lang="es-ES_tradnl"/>
          </a:p>
        </p:txBody>
      </p:sp>
      <p:sp>
        <p:nvSpPr>
          <p:cNvPr id="260121" name="Rectangle 25"/>
          <p:cNvSpPr>
            <a:spLocks noChangeArrowheads="1"/>
          </p:cNvSpPr>
          <p:nvPr/>
        </p:nvSpPr>
        <p:spPr bwMode="auto">
          <a:xfrm>
            <a:off x="2230438" y="3955257"/>
            <a:ext cx="184150" cy="152400"/>
          </a:xfrm>
          <a:prstGeom prst="rect">
            <a:avLst/>
          </a:prstGeom>
          <a:noFill/>
          <a:ln w="9525">
            <a:noFill/>
            <a:miter lim="800000"/>
            <a:headEnd/>
            <a:tailEnd/>
          </a:ln>
        </p:spPr>
        <p:txBody>
          <a:bodyPr wrap="none" lIns="0" tIns="0" rIns="0" bIns="0">
            <a:prstTxWarp prst="textNoShape">
              <a:avLst/>
            </a:prstTxWarp>
            <a:spAutoFit/>
          </a:bodyPr>
          <a:lstStyle/>
          <a:p>
            <a:r>
              <a:rPr lang="en-US" sz="1000" b="1">
                <a:solidFill>
                  <a:srgbClr val="FFFFFF"/>
                </a:solidFill>
                <a:latin typeface="Arial" pitchFamily="-111" charset="0"/>
              </a:rPr>
              <a:t>Md</a:t>
            </a:r>
            <a:endParaRPr lang="en-US"/>
          </a:p>
        </p:txBody>
      </p:sp>
      <p:sp>
        <p:nvSpPr>
          <p:cNvPr id="260122" name="Freeform 26"/>
          <p:cNvSpPr>
            <a:spLocks/>
          </p:cNvSpPr>
          <p:nvPr/>
        </p:nvSpPr>
        <p:spPr bwMode="auto">
          <a:xfrm>
            <a:off x="4567238" y="3902869"/>
            <a:ext cx="2144712" cy="1971675"/>
          </a:xfrm>
          <a:custGeom>
            <a:avLst/>
            <a:gdLst/>
            <a:ahLst/>
            <a:cxnLst>
              <a:cxn ang="0">
                <a:pos x="0" y="0"/>
              </a:cxn>
              <a:cxn ang="0">
                <a:pos x="0" y="1242"/>
              </a:cxn>
              <a:cxn ang="0">
                <a:pos x="1351" y="1242"/>
              </a:cxn>
              <a:cxn ang="0">
                <a:pos x="1351" y="0"/>
              </a:cxn>
              <a:cxn ang="0">
                <a:pos x="0" y="0"/>
              </a:cxn>
              <a:cxn ang="0">
                <a:pos x="0" y="0"/>
              </a:cxn>
            </a:cxnLst>
            <a:rect l="0" t="0" r="r" b="b"/>
            <a:pathLst>
              <a:path w="1351" h="1242">
                <a:moveTo>
                  <a:pt x="0" y="0"/>
                </a:moveTo>
                <a:lnTo>
                  <a:pt x="0" y="1242"/>
                </a:lnTo>
                <a:lnTo>
                  <a:pt x="1351" y="1242"/>
                </a:lnTo>
                <a:lnTo>
                  <a:pt x="1351" y="0"/>
                </a:lnTo>
                <a:lnTo>
                  <a:pt x="0" y="0"/>
                </a:lnTo>
                <a:lnTo>
                  <a:pt x="0" y="0"/>
                </a:lnTo>
                <a:close/>
              </a:path>
            </a:pathLst>
          </a:custGeom>
          <a:solidFill>
            <a:schemeClr val="accent2">
              <a:lumMod val="40000"/>
              <a:lumOff val="60000"/>
            </a:schemeClr>
          </a:solidFill>
          <a:ln w="9525">
            <a:noFill/>
            <a:round/>
            <a:headEnd/>
            <a:tailEnd/>
          </a:ln>
        </p:spPr>
        <p:txBody>
          <a:bodyPr>
            <a:prstTxWarp prst="textNoShape">
              <a:avLst/>
            </a:prstTxWarp>
          </a:bodyPr>
          <a:lstStyle/>
          <a:p>
            <a:endParaRPr lang="es-ES_tradnl"/>
          </a:p>
        </p:txBody>
      </p:sp>
      <p:sp>
        <p:nvSpPr>
          <p:cNvPr id="260123" name="Rectangle 27"/>
          <p:cNvSpPr>
            <a:spLocks noChangeArrowheads="1"/>
          </p:cNvSpPr>
          <p:nvPr/>
        </p:nvSpPr>
        <p:spPr bwMode="auto">
          <a:xfrm>
            <a:off x="4567238" y="3902869"/>
            <a:ext cx="2144712" cy="1971675"/>
          </a:xfrm>
          <a:prstGeom prst="rect">
            <a:avLst/>
          </a:prstGeom>
          <a:noFill/>
          <a:ln w="9525" cap="rnd">
            <a:solidFill>
              <a:srgbClr val="969696"/>
            </a:solidFill>
            <a:round/>
            <a:headEnd/>
            <a:tailEnd/>
          </a:ln>
        </p:spPr>
        <p:txBody>
          <a:bodyPr>
            <a:prstTxWarp prst="textNoShape">
              <a:avLst/>
            </a:prstTxWarp>
          </a:bodyPr>
          <a:lstStyle/>
          <a:p>
            <a:endParaRPr lang="es-ES_tradnl"/>
          </a:p>
        </p:txBody>
      </p:sp>
      <p:sp>
        <p:nvSpPr>
          <p:cNvPr id="260124" name="Rectangle 28"/>
          <p:cNvSpPr>
            <a:spLocks noChangeArrowheads="1"/>
          </p:cNvSpPr>
          <p:nvPr/>
        </p:nvSpPr>
        <p:spPr bwMode="auto">
          <a:xfrm>
            <a:off x="4695825" y="3963194"/>
            <a:ext cx="169863" cy="152400"/>
          </a:xfrm>
          <a:prstGeom prst="rect">
            <a:avLst/>
          </a:prstGeom>
          <a:noFill/>
          <a:ln w="9525">
            <a:noFill/>
            <a:miter lim="800000"/>
            <a:headEnd/>
            <a:tailEnd/>
          </a:ln>
        </p:spPr>
        <p:txBody>
          <a:bodyPr wrap="none" lIns="0" tIns="0" rIns="0" bIns="0">
            <a:prstTxWarp prst="textNoShape">
              <a:avLst/>
            </a:prstTxWarp>
            <a:spAutoFit/>
          </a:bodyPr>
          <a:lstStyle/>
          <a:p>
            <a:r>
              <a:rPr lang="en-US" sz="1000" b="1">
                <a:solidFill>
                  <a:srgbClr val="FFFFFF"/>
                </a:solidFill>
                <a:latin typeface="Arial" pitchFamily="-111" charset="0"/>
              </a:rPr>
              <a:t>Nd</a:t>
            </a:r>
            <a:endParaRPr lang="en-US"/>
          </a:p>
        </p:txBody>
      </p:sp>
      <p:sp>
        <p:nvSpPr>
          <p:cNvPr id="260127" name="Freeform 31"/>
          <p:cNvSpPr>
            <a:spLocks/>
          </p:cNvSpPr>
          <p:nvPr/>
        </p:nvSpPr>
        <p:spPr bwMode="auto">
          <a:xfrm>
            <a:off x="7356475" y="4194969"/>
            <a:ext cx="427038" cy="396875"/>
          </a:xfrm>
          <a:custGeom>
            <a:avLst/>
            <a:gdLst/>
            <a:ahLst/>
            <a:cxnLst>
              <a:cxn ang="0">
                <a:pos x="0" y="0"/>
              </a:cxn>
              <a:cxn ang="0">
                <a:pos x="0" y="250"/>
              </a:cxn>
              <a:cxn ang="0">
                <a:pos x="269" y="250"/>
              </a:cxn>
              <a:cxn ang="0">
                <a:pos x="269" y="0"/>
              </a:cxn>
              <a:cxn ang="0">
                <a:pos x="0" y="0"/>
              </a:cxn>
              <a:cxn ang="0">
                <a:pos x="0" y="0"/>
              </a:cxn>
            </a:cxnLst>
            <a:rect l="0" t="0" r="r" b="b"/>
            <a:pathLst>
              <a:path w="269" h="250">
                <a:moveTo>
                  <a:pt x="0" y="0"/>
                </a:moveTo>
                <a:lnTo>
                  <a:pt x="0" y="250"/>
                </a:lnTo>
                <a:lnTo>
                  <a:pt x="269" y="250"/>
                </a:lnTo>
                <a:lnTo>
                  <a:pt x="269" y="0"/>
                </a:lnTo>
                <a:lnTo>
                  <a:pt x="0" y="0"/>
                </a:lnTo>
                <a:lnTo>
                  <a:pt x="0" y="0"/>
                </a:lnTo>
                <a:close/>
              </a:path>
            </a:pathLst>
          </a:custGeom>
          <a:solidFill>
            <a:srgbClr val="00B0F0"/>
          </a:solidFill>
          <a:ln w="9525">
            <a:solidFill>
              <a:srgbClr val="0000FF"/>
            </a:solidFill>
            <a:round/>
            <a:headEnd/>
            <a:tailEnd/>
          </a:ln>
        </p:spPr>
        <p:txBody>
          <a:bodyPr>
            <a:prstTxWarp prst="textNoShape">
              <a:avLst/>
            </a:prstTxWarp>
          </a:bodyPr>
          <a:lstStyle/>
          <a:p>
            <a:endParaRPr lang="es-ES_tradnl"/>
          </a:p>
        </p:txBody>
      </p:sp>
      <p:sp>
        <p:nvSpPr>
          <p:cNvPr id="260128" name="Freeform 32"/>
          <p:cNvSpPr>
            <a:spLocks/>
          </p:cNvSpPr>
          <p:nvPr/>
        </p:nvSpPr>
        <p:spPr bwMode="auto">
          <a:xfrm>
            <a:off x="7999413" y="4194969"/>
            <a:ext cx="427037" cy="396875"/>
          </a:xfrm>
          <a:custGeom>
            <a:avLst/>
            <a:gdLst/>
            <a:ahLst/>
            <a:cxnLst>
              <a:cxn ang="0">
                <a:pos x="0" y="0"/>
              </a:cxn>
              <a:cxn ang="0">
                <a:pos x="0" y="250"/>
              </a:cxn>
              <a:cxn ang="0">
                <a:pos x="269" y="250"/>
              </a:cxn>
              <a:cxn ang="0">
                <a:pos x="269" y="0"/>
              </a:cxn>
              <a:cxn ang="0">
                <a:pos x="0" y="0"/>
              </a:cxn>
              <a:cxn ang="0">
                <a:pos x="0" y="0"/>
              </a:cxn>
            </a:cxnLst>
            <a:rect l="0" t="0" r="r" b="b"/>
            <a:pathLst>
              <a:path w="269" h="250">
                <a:moveTo>
                  <a:pt x="0" y="0"/>
                </a:moveTo>
                <a:lnTo>
                  <a:pt x="0" y="250"/>
                </a:lnTo>
                <a:lnTo>
                  <a:pt x="269" y="250"/>
                </a:lnTo>
                <a:lnTo>
                  <a:pt x="269" y="0"/>
                </a:lnTo>
                <a:lnTo>
                  <a:pt x="0" y="0"/>
                </a:lnTo>
                <a:lnTo>
                  <a:pt x="0" y="0"/>
                </a:lnTo>
                <a:close/>
              </a:path>
            </a:pathLst>
          </a:custGeom>
          <a:solidFill>
            <a:srgbClr val="00B0F0"/>
          </a:solidFill>
          <a:ln w="9525">
            <a:solidFill>
              <a:srgbClr val="0000FF"/>
            </a:solidFill>
            <a:round/>
            <a:headEnd/>
            <a:tailEnd/>
          </a:ln>
        </p:spPr>
        <p:txBody>
          <a:bodyPr>
            <a:prstTxWarp prst="textNoShape">
              <a:avLst/>
            </a:prstTxWarp>
          </a:bodyPr>
          <a:lstStyle/>
          <a:p>
            <a:endParaRPr lang="es-ES_tradnl"/>
          </a:p>
        </p:txBody>
      </p:sp>
      <p:sp>
        <p:nvSpPr>
          <p:cNvPr id="260129" name="Freeform 33"/>
          <p:cNvSpPr>
            <a:spLocks/>
          </p:cNvSpPr>
          <p:nvPr/>
        </p:nvSpPr>
        <p:spPr bwMode="auto">
          <a:xfrm>
            <a:off x="7354888" y="4393407"/>
            <a:ext cx="428625" cy="49212"/>
          </a:xfrm>
          <a:custGeom>
            <a:avLst/>
            <a:gdLst/>
            <a:ahLst/>
            <a:cxnLst>
              <a:cxn ang="0">
                <a:pos x="0" y="0"/>
              </a:cxn>
              <a:cxn ang="0">
                <a:pos x="0" y="31"/>
              </a:cxn>
              <a:cxn ang="0">
                <a:pos x="270" y="31"/>
              </a:cxn>
              <a:cxn ang="0">
                <a:pos x="270" y="0"/>
              </a:cxn>
              <a:cxn ang="0">
                <a:pos x="0" y="0"/>
              </a:cxn>
              <a:cxn ang="0">
                <a:pos x="0" y="0"/>
              </a:cxn>
            </a:cxnLst>
            <a:rect l="0" t="0" r="r" b="b"/>
            <a:pathLst>
              <a:path w="270" h="31">
                <a:moveTo>
                  <a:pt x="0" y="0"/>
                </a:moveTo>
                <a:lnTo>
                  <a:pt x="0" y="31"/>
                </a:lnTo>
                <a:lnTo>
                  <a:pt x="270" y="31"/>
                </a:lnTo>
                <a:lnTo>
                  <a:pt x="270" y="0"/>
                </a:lnTo>
                <a:lnTo>
                  <a:pt x="0" y="0"/>
                </a:lnTo>
                <a:lnTo>
                  <a:pt x="0" y="0"/>
                </a:lnTo>
                <a:close/>
              </a:path>
            </a:pathLst>
          </a:custGeom>
          <a:solidFill>
            <a:srgbClr val="FF6600"/>
          </a:solidFill>
          <a:ln w="9525">
            <a:noFill/>
            <a:round/>
            <a:headEnd/>
            <a:tailEnd/>
          </a:ln>
        </p:spPr>
        <p:txBody>
          <a:bodyPr>
            <a:prstTxWarp prst="textNoShape">
              <a:avLst/>
            </a:prstTxWarp>
          </a:bodyPr>
          <a:lstStyle/>
          <a:p>
            <a:endParaRPr lang="es-ES_tradnl"/>
          </a:p>
        </p:txBody>
      </p:sp>
      <p:sp>
        <p:nvSpPr>
          <p:cNvPr id="260130" name="Freeform 34"/>
          <p:cNvSpPr>
            <a:spLocks/>
          </p:cNvSpPr>
          <p:nvPr/>
        </p:nvSpPr>
        <p:spPr bwMode="auto">
          <a:xfrm>
            <a:off x="8158163" y="4196557"/>
            <a:ext cx="53975" cy="395287"/>
          </a:xfrm>
          <a:custGeom>
            <a:avLst/>
            <a:gdLst/>
            <a:ahLst/>
            <a:cxnLst>
              <a:cxn ang="0">
                <a:pos x="0" y="0"/>
              </a:cxn>
              <a:cxn ang="0">
                <a:pos x="0" y="249"/>
              </a:cxn>
              <a:cxn ang="0">
                <a:pos x="34" y="249"/>
              </a:cxn>
              <a:cxn ang="0">
                <a:pos x="34" y="0"/>
              </a:cxn>
              <a:cxn ang="0">
                <a:pos x="0" y="0"/>
              </a:cxn>
              <a:cxn ang="0">
                <a:pos x="0" y="0"/>
              </a:cxn>
            </a:cxnLst>
            <a:rect l="0" t="0" r="r" b="b"/>
            <a:pathLst>
              <a:path w="34" h="249">
                <a:moveTo>
                  <a:pt x="0" y="0"/>
                </a:moveTo>
                <a:lnTo>
                  <a:pt x="0" y="249"/>
                </a:lnTo>
                <a:lnTo>
                  <a:pt x="34" y="249"/>
                </a:lnTo>
                <a:lnTo>
                  <a:pt x="34" y="0"/>
                </a:lnTo>
                <a:lnTo>
                  <a:pt x="0" y="0"/>
                </a:lnTo>
                <a:lnTo>
                  <a:pt x="0" y="0"/>
                </a:lnTo>
                <a:close/>
              </a:path>
            </a:pathLst>
          </a:custGeom>
          <a:solidFill>
            <a:srgbClr val="FF6600"/>
          </a:solidFill>
          <a:ln w="9525">
            <a:noFill/>
            <a:round/>
            <a:headEnd/>
            <a:tailEnd/>
          </a:ln>
        </p:spPr>
        <p:txBody>
          <a:bodyPr>
            <a:prstTxWarp prst="textNoShape">
              <a:avLst/>
            </a:prstTxWarp>
          </a:bodyPr>
          <a:lstStyle/>
          <a:p>
            <a:endParaRPr lang="es-ES_tradnl"/>
          </a:p>
        </p:txBody>
      </p:sp>
      <p:sp>
        <p:nvSpPr>
          <p:cNvPr id="260163" name="Rectangle 67"/>
          <p:cNvSpPr>
            <a:spLocks noChangeArrowheads="1"/>
          </p:cNvSpPr>
          <p:nvPr/>
        </p:nvSpPr>
        <p:spPr bwMode="auto">
          <a:xfrm>
            <a:off x="1036638" y="1962944"/>
            <a:ext cx="755650"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Original </a:t>
            </a:r>
            <a:endParaRPr lang="en-US"/>
          </a:p>
        </p:txBody>
      </p:sp>
      <p:sp>
        <p:nvSpPr>
          <p:cNvPr id="260164" name="Rectangle 68"/>
          <p:cNvSpPr>
            <a:spLocks noChangeArrowheads="1"/>
          </p:cNvSpPr>
          <p:nvPr/>
        </p:nvSpPr>
        <p:spPr bwMode="auto">
          <a:xfrm>
            <a:off x="1058863" y="2199482"/>
            <a:ext cx="654050"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Access</a:t>
            </a:r>
            <a:endParaRPr lang="en-US"/>
          </a:p>
        </p:txBody>
      </p:sp>
      <p:sp>
        <p:nvSpPr>
          <p:cNvPr id="260165" name="Rectangle 69"/>
          <p:cNvSpPr>
            <a:spLocks noChangeArrowheads="1"/>
          </p:cNvSpPr>
          <p:nvPr/>
        </p:nvSpPr>
        <p:spPr bwMode="auto">
          <a:xfrm>
            <a:off x="1058863" y="2436019"/>
            <a:ext cx="655637"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Pattern</a:t>
            </a:r>
            <a:endParaRPr lang="en-US"/>
          </a:p>
        </p:txBody>
      </p:sp>
      <p:sp>
        <p:nvSpPr>
          <p:cNvPr id="260166" name="Rectangle 70"/>
          <p:cNvSpPr>
            <a:spLocks noChangeArrowheads="1"/>
          </p:cNvSpPr>
          <p:nvPr/>
        </p:nvSpPr>
        <p:spPr bwMode="auto">
          <a:xfrm>
            <a:off x="1173163" y="4534694"/>
            <a:ext cx="495300"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Tiled </a:t>
            </a:r>
            <a:endParaRPr lang="en-US"/>
          </a:p>
        </p:txBody>
      </p:sp>
      <p:sp>
        <p:nvSpPr>
          <p:cNvPr id="260167" name="Rectangle 71"/>
          <p:cNvSpPr>
            <a:spLocks noChangeArrowheads="1"/>
          </p:cNvSpPr>
          <p:nvPr/>
        </p:nvSpPr>
        <p:spPr bwMode="auto">
          <a:xfrm>
            <a:off x="1058863" y="4764882"/>
            <a:ext cx="654050"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Access</a:t>
            </a:r>
            <a:endParaRPr lang="en-US"/>
          </a:p>
        </p:txBody>
      </p:sp>
      <p:sp>
        <p:nvSpPr>
          <p:cNvPr id="260168" name="Rectangle 72"/>
          <p:cNvSpPr>
            <a:spLocks noChangeArrowheads="1"/>
          </p:cNvSpPr>
          <p:nvPr/>
        </p:nvSpPr>
        <p:spPr bwMode="auto">
          <a:xfrm>
            <a:off x="1058863" y="5001419"/>
            <a:ext cx="655637"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Pattern</a:t>
            </a:r>
            <a:endParaRPr lang="en-US"/>
          </a:p>
        </p:txBody>
      </p:sp>
      <p:sp>
        <p:nvSpPr>
          <p:cNvPr id="260169" name="Freeform 73"/>
          <p:cNvSpPr>
            <a:spLocks/>
          </p:cNvSpPr>
          <p:nvPr/>
        </p:nvSpPr>
        <p:spPr bwMode="auto">
          <a:xfrm>
            <a:off x="5854700" y="3879057"/>
            <a:ext cx="2220913" cy="234950"/>
          </a:xfrm>
          <a:custGeom>
            <a:avLst/>
            <a:gdLst/>
            <a:ahLst/>
            <a:cxnLst>
              <a:cxn ang="0">
                <a:pos x="0" y="102"/>
              </a:cxn>
              <a:cxn ang="0">
                <a:pos x="1399" y="148"/>
              </a:cxn>
            </a:cxnLst>
            <a:rect l="0" t="0" r="r" b="b"/>
            <a:pathLst>
              <a:path w="1399" h="148">
                <a:moveTo>
                  <a:pt x="0" y="102"/>
                </a:moveTo>
                <a:cubicBezTo>
                  <a:pt x="615" y="0"/>
                  <a:pt x="1204" y="19"/>
                  <a:pt x="1399" y="148"/>
                </a:cubicBezTo>
              </a:path>
            </a:pathLst>
          </a:custGeom>
          <a:noFill/>
          <a:ln w="14288" cap="rnd">
            <a:solidFill>
              <a:srgbClr val="000000"/>
            </a:solidFill>
            <a:prstDash val="solid"/>
            <a:round/>
            <a:headEnd/>
            <a:tailEnd/>
          </a:ln>
        </p:spPr>
        <p:txBody>
          <a:bodyPr>
            <a:prstTxWarp prst="textNoShape">
              <a:avLst/>
            </a:prstTxWarp>
          </a:bodyPr>
          <a:lstStyle/>
          <a:p>
            <a:endParaRPr lang="es-ES_tradnl"/>
          </a:p>
        </p:txBody>
      </p:sp>
      <p:sp>
        <p:nvSpPr>
          <p:cNvPr id="260170" name="Freeform 74"/>
          <p:cNvSpPr>
            <a:spLocks/>
          </p:cNvSpPr>
          <p:nvPr/>
        </p:nvSpPr>
        <p:spPr bwMode="auto">
          <a:xfrm>
            <a:off x="8035925" y="4079082"/>
            <a:ext cx="122238" cy="117475"/>
          </a:xfrm>
          <a:custGeom>
            <a:avLst/>
            <a:gdLst/>
            <a:ahLst/>
            <a:cxnLst>
              <a:cxn ang="0">
                <a:pos x="41" y="0"/>
              </a:cxn>
              <a:cxn ang="0">
                <a:pos x="77" y="74"/>
              </a:cxn>
              <a:cxn ang="0">
                <a:pos x="0" y="35"/>
              </a:cxn>
              <a:cxn ang="0">
                <a:pos x="41" y="0"/>
              </a:cxn>
            </a:cxnLst>
            <a:rect l="0" t="0" r="r" b="b"/>
            <a:pathLst>
              <a:path w="77" h="74">
                <a:moveTo>
                  <a:pt x="41" y="0"/>
                </a:moveTo>
                <a:lnTo>
                  <a:pt x="77" y="74"/>
                </a:lnTo>
                <a:lnTo>
                  <a:pt x="0" y="35"/>
                </a:lnTo>
                <a:lnTo>
                  <a:pt x="41" y="0"/>
                </a:lnTo>
                <a:close/>
              </a:path>
            </a:pathLst>
          </a:custGeom>
          <a:solidFill>
            <a:srgbClr val="000000"/>
          </a:solidFill>
          <a:ln w="9525">
            <a:noFill/>
            <a:round/>
            <a:headEnd/>
            <a:tailEnd/>
          </a:ln>
        </p:spPr>
        <p:txBody>
          <a:bodyPr>
            <a:prstTxWarp prst="textNoShape">
              <a:avLst/>
            </a:prstTxWarp>
          </a:bodyPr>
          <a:lstStyle/>
          <a:p>
            <a:endParaRPr lang="es-ES_tradnl"/>
          </a:p>
        </p:txBody>
      </p:sp>
      <p:sp>
        <p:nvSpPr>
          <p:cNvPr id="260172" name="Freeform 76"/>
          <p:cNvSpPr>
            <a:spLocks/>
          </p:cNvSpPr>
          <p:nvPr/>
        </p:nvSpPr>
        <p:spPr bwMode="auto">
          <a:xfrm>
            <a:off x="7439025" y="4591844"/>
            <a:ext cx="130175" cy="109538"/>
          </a:xfrm>
          <a:custGeom>
            <a:avLst/>
            <a:gdLst/>
            <a:ahLst/>
            <a:cxnLst>
              <a:cxn ang="0">
                <a:pos x="0" y="30"/>
              </a:cxn>
              <a:cxn ang="0">
                <a:pos x="82" y="0"/>
              </a:cxn>
              <a:cxn ang="0">
                <a:pos x="36" y="69"/>
              </a:cxn>
              <a:cxn ang="0">
                <a:pos x="0" y="30"/>
              </a:cxn>
            </a:cxnLst>
            <a:rect l="0" t="0" r="r" b="b"/>
            <a:pathLst>
              <a:path w="82" h="69">
                <a:moveTo>
                  <a:pt x="0" y="30"/>
                </a:moveTo>
                <a:lnTo>
                  <a:pt x="82" y="0"/>
                </a:lnTo>
                <a:lnTo>
                  <a:pt x="36" y="69"/>
                </a:lnTo>
                <a:lnTo>
                  <a:pt x="0" y="30"/>
                </a:lnTo>
                <a:close/>
              </a:path>
            </a:pathLst>
          </a:custGeom>
          <a:solidFill>
            <a:srgbClr val="000000"/>
          </a:solidFill>
          <a:ln w="9525">
            <a:noFill/>
            <a:round/>
            <a:headEnd/>
            <a:tailEnd/>
          </a:ln>
        </p:spPr>
        <p:txBody>
          <a:bodyPr>
            <a:prstTxWarp prst="textNoShape">
              <a:avLst/>
            </a:prstTxWarp>
          </a:bodyPr>
          <a:lstStyle/>
          <a:p>
            <a:endParaRPr lang="es-ES_tradnl"/>
          </a:p>
        </p:txBody>
      </p:sp>
      <p:sp>
        <p:nvSpPr>
          <p:cNvPr id="260173" name="Rectangle 77"/>
          <p:cNvSpPr>
            <a:spLocks noChangeArrowheads="1"/>
          </p:cNvSpPr>
          <p:nvPr/>
        </p:nvSpPr>
        <p:spPr bwMode="auto">
          <a:xfrm>
            <a:off x="7332663" y="3199607"/>
            <a:ext cx="914400"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Copy into </a:t>
            </a:r>
            <a:endParaRPr lang="en-US"/>
          </a:p>
        </p:txBody>
      </p:sp>
      <p:sp>
        <p:nvSpPr>
          <p:cNvPr id="260174" name="Rectangle 78"/>
          <p:cNvSpPr>
            <a:spLocks noChangeArrowheads="1"/>
          </p:cNvSpPr>
          <p:nvPr/>
        </p:nvSpPr>
        <p:spPr bwMode="auto">
          <a:xfrm>
            <a:off x="7261225" y="3436144"/>
            <a:ext cx="1050925" cy="244475"/>
          </a:xfrm>
          <a:prstGeom prst="rect">
            <a:avLst/>
          </a:prstGeom>
          <a:noFill/>
          <a:ln w="9525">
            <a:noFill/>
            <a:miter lim="800000"/>
            <a:headEnd/>
            <a:tailEnd/>
          </a:ln>
        </p:spPr>
        <p:txBody>
          <a:bodyPr wrap="none" lIns="0" tIns="0" rIns="0" bIns="0">
            <a:prstTxWarp prst="textNoShape">
              <a:avLst/>
            </a:prstTxWarp>
            <a:spAutoFit/>
          </a:bodyPr>
          <a:lstStyle/>
          <a:p>
            <a:r>
              <a:rPr lang="en-US" sz="1600" dirty="0">
                <a:solidFill>
                  <a:srgbClr val="000000"/>
                </a:solidFill>
                <a:latin typeface="Arial" pitchFamily="-111" charset="0"/>
              </a:rPr>
              <a:t>scratchpad </a:t>
            </a:r>
            <a:endParaRPr lang="en-US" dirty="0"/>
          </a:p>
        </p:txBody>
      </p:sp>
      <p:sp>
        <p:nvSpPr>
          <p:cNvPr id="260175" name="Rectangle 79"/>
          <p:cNvSpPr>
            <a:spLocks noChangeArrowheads="1"/>
          </p:cNvSpPr>
          <p:nvPr/>
        </p:nvSpPr>
        <p:spPr bwMode="auto">
          <a:xfrm>
            <a:off x="7397750" y="3672682"/>
            <a:ext cx="735013"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memory</a:t>
            </a:r>
            <a:endParaRPr lang="en-US"/>
          </a:p>
        </p:txBody>
      </p:sp>
      <p:sp>
        <p:nvSpPr>
          <p:cNvPr id="260176" name="Rectangle 80"/>
          <p:cNvSpPr>
            <a:spLocks noChangeArrowheads="1"/>
          </p:cNvSpPr>
          <p:nvPr/>
        </p:nvSpPr>
        <p:spPr bwMode="auto">
          <a:xfrm>
            <a:off x="7454900" y="4902994"/>
            <a:ext cx="781050"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Perform </a:t>
            </a:r>
            <a:endParaRPr lang="en-US"/>
          </a:p>
        </p:txBody>
      </p:sp>
      <p:sp>
        <p:nvSpPr>
          <p:cNvPr id="260177" name="Rectangle 81"/>
          <p:cNvSpPr>
            <a:spLocks noChangeArrowheads="1"/>
          </p:cNvSpPr>
          <p:nvPr/>
        </p:nvSpPr>
        <p:spPr bwMode="auto">
          <a:xfrm>
            <a:off x="7218363" y="5139532"/>
            <a:ext cx="1228725" cy="244475"/>
          </a:xfrm>
          <a:prstGeom prst="rect">
            <a:avLst/>
          </a:prstGeom>
          <a:noFill/>
          <a:ln w="9525">
            <a:noFill/>
            <a:miter lim="800000"/>
            <a:headEnd/>
            <a:tailEnd/>
          </a:ln>
        </p:spPr>
        <p:txBody>
          <a:bodyPr wrap="none" lIns="0" tIns="0" rIns="0" bIns="0">
            <a:prstTxWarp prst="textNoShape">
              <a:avLst/>
            </a:prstTxWarp>
            <a:spAutoFit/>
          </a:bodyPr>
          <a:lstStyle/>
          <a:p>
            <a:r>
              <a:rPr lang="en-US" sz="1600" dirty="0">
                <a:solidFill>
                  <a:srgbClr val="000000"/>
                </a:solidFill>
                <a:latin typeface="Arial" pitchFamily="-111" charset="0"/>
              </a:rPr>
              <a:t>multiplication </a:t>
            </a:r>
            <a:endParaRPr lang="en-US" dirty="0"/>
          </a:p>
        </p:txBody>
      </p:sp>
      <p:sp>
        <p:nvSpPr>
          <p:cNvPr id="260178" name="Rectangle 82"/>
          <p:cNvSpPr>
            <a:spLocks noChangeArrowheads="1"/>
          </p:cNvSpPr>
          <p:nvPr/>
        </p:nvSpPr>
        <p:spPr bwMode="auto">
          <a:xfrm>
            <a:off x="7089775" y="5377657"/>
            <a:ext cx="1468438"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with scratchpad </a:t>
            </a:r>
            <a:endParaRPr lang="en-US"/>
          </a:p>
        </p:txBody>
      </p:sp>
      <p:sp>
        <p:nvSpPr>
          <p:cNvPr id="260179" name="Rectangle 83"/>
          <p:cNvSpPr>
            <a:spLocks noChangeArrowheads="1"/>
          </p:cNvSpPr>
          <p:nvPr/>
        </p:nvSpPr>
        <p:spPr bwMode="auto">
          <a:xfrm>
            <a:off x="7526338" y="5614194"/>
            <a:ext cx="585787"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values</a:t>
            </a:r>
            <a:endParaRPr lang="en-US"/>
          </a:p>
        </p:txBody>
      </p:sp>
      <p:sp>
        <p:nvSpPr>
          <p:cNvPr id="85" name="CuadroTexto 26">
            <a:extLst>
              <a:ext uri="{FF2B5EF4-FFF2-40B4-BE49-F238E27FC236}">
                <a16:creationId xmlns:a16="http://schemas.microsoft.com/office/drawing/2014/main" id="{F3830453-7646-1447-A90D-74711FCAA180}"/>
              </a:ext>
            </a:extLst>
          </p:cNvPr>
          <p:cNvSpPr txBox="1"/>
          <p:nvPr/>
        </p:nvSpPr>
        <p:spPr>
          <a:xfrm>
            <a:off x="228600" y="6495225"/>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
        <p:nvSpPr>
          <p:cNvPr id="88" name="Marcador de número de diapositiva 3">
            <a:extLst>
              <a:ext uri="{FF2B5EF4-FFF2-40B4-BE49-F238E27FC236}">
                <a16:creationId xmlns:a16="http://schemas.microsoft.com/office/drawing/2014/main" id="{DC8F983B-5E20-E646-B7B6-4D287960B297}"/>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40</a:t>
            </a:fld>
            <a:endParaRPr lang="en-US" altLang="en-US" dirty="0"/>
          </a:p>
        </p:txBody>
      </p:sp>
      <p:sp>
        <p:nvSpPr>
          <p:cNvPr id="89" name="Freeform 30">
            <a:extLst>
              <a:ext uri="{FF2B5EF4-FFF2-40B4-BE49-F238E27FC236}">
                <a16:creationId xmlns:a16="http://schemas.microsoft.com/office/drawing/2014/main" id="{6665BF40-7586-0646-A4E8-12CB669837D9}"/>
              </a:ext>
            </a:extLst>
          </p:cNvPr>
          <p:cNvSpPr>
            <a:spLocks/>
          </p:cNvSpPr>
          <p:nvPr/>
        </p:nvSpPr>
        <p:spPr bwMode="auto">
          <a:xfrm>
            <a:off x="5581650" y="3910806"/>
            <a:ext cx="436562" cy="384176"/>
          </a:xfrm>
          <a:custGeom>
            <a:avLst/>
            <a:gdLst/>
            <a:ahLst/>
            <a:cxnLst>
              <a:cxn ang="0">
                <a:pos x="0" y="0"/>
              </a:cxn>
              <a:cxn ang="0">
                <a:pos x="0" y="249"/>
              </a:cxn>
              <a:cxn ang="0">
                <a:pos x="269" y="249"/>
              </a:cxn>
              <a:cxn ang="0">
                <a:pos x="269" y="0"/>
              </a:cxn>
              <a:cxn ang="0">
                <a:pos x="0" y="0"/>
              </a:cxn>
              <a:cxn ang="0">
                <a:pos x="0" y="0"/>
              </a:cxn>
            </a:cxnLst>
            <a:rect l="0" t="0" r="r" b="b"/>
            <a:pathLst>
              <a:path w="269" h="249">
                <a:moveTo>
                  <a:pt x="0" y="0"/>
                </a:moveTo>
                <a:lnTo>
                  <a:pt x="0" y="249"/>
                </a:lnTo>
                <a:lnTo>
                  <a:pt x="269" y="249"/>
                </a:lnTo>
                <a:lnTo>
                  <a:pt x="269" y="0"/>
                </a:lnTo>
                <a:lnTo>
                  <a:pt x="0" y="0"/>
                </a:lnTo>
                <a:lnTo>
                  <a:pt x="0" y="0"/>
                </a:lnTo>
                <a:close/>
              </a:path>
            </a:pathLst>
          </a:custGeom>
          <a:solidFill>
            <a:srgbClr val="00B0F0"/>
          </a:solidFill>
          <a:ln w="9525">
            <a:solidFill>
              <a:srgbClr val="0000FF"/>
            </a:solidFill>
            <a:round/>
            <a:headEnd/>
            <a:tailEnd/>
          </a:ln>
        </p:spPr>
        <p:txBody>
          <a:bodyPr>
            <a:prstTxWarp prst="textNoShape">
              <a:avLst/>
            </a:prstTxWarp>
          </a:bodyPr>
          <a:lstStyle/>
          <a:p>
            <a:endParaRPr lang="es-ES_tradnl"/>
          </a:p>
        </p:txBody>
      </p:sp>
      <p:sp>
        <p:nvSpPr>
          <p:cNvPr id="90" name="Rectangle 53">
            <a:extLst>
              <a:ext uri="{FF2B5EF4-FFF2-40B4-BE49-F238E27FC236}">
                <a16:creationId xmlns:a16="http://schemas.microsoft.com/office/drawing/2014/main" id="{93798ACB-8CFA-3D47-8F50-148E09118C23}"/>
              </a:ext>
            </a:extLst>
          </p:cNvPr>
          <p:cNvSpPr>
            <a:spLocks noChangeArrowheads="1"/>
          </p:cNvSpPr>
          <p:nvPr/>
        </p:nvSpPr>
        <p:spPr bwMode="auto">
          <a:xfrm>
            <a:off x="5581650" y="4291807"/>
            <a:ext cx="436563" cy="407987"/>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91" name="Rectangle 57">
            <a:extLst>
              <a:ext uri="{FF2B5EF4-FFF2-40B4-BE49-F238E27FC236}">
                <a16:creationId xmlns:a16="http://schemas.microsoft.com/office/drawing/2014/main" id="{B4D27480-8FFC-6848-9080-62EABFF56332}"/>
              </a:ext>
            </a:extLst>
          </p:cNvPr>
          <p:cNvSpPr>
            <a:spLocks noChangeArrowheads="1"/>
          </p:cNvSpPr>
          <p:nvPr/>
        </p:nvSpPr>
        <p:spPr bwMode="auto">
          <a:xfrm>
            <a:off x="5581650" y="4687094"/>
            <a:ext cx="436563" cy="407988"/>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92" name="Rectangle 61">
            <a:extLst>
              <a:ext uri="{FF2B5EF4-FFF2-40B4-BE49-F238E27FC236}">
                <a16:creationId xmlns:a16="http://schemas.microsoft.com/office/drawing/2014/main" id="{3E2CD2E7-C4CB-9145-B67C-C1004CDF5BE0}"/>
              </a:ext>
            </a:extLst>
          </p:cNvPr>
          <p:cNvSpPr>
            <a:spLocks noChangeArrowheads="1"/>
          </p:cNvSpPr>
          <p:nvPr/>
        </p:nvSpPr>
        <p:spPr bwMode="auto">
          <a:xfrm>
            <a:off x="5581650" y="5080794"/>
            <a:ext cx="436563" cy="407988"/>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93" name="Rectangle 65">
            <a:extLst>
              <a:ext uri="{FF2B5EF4-FFF2-40B4-BE49-F238E27FC236}">
                <a16:creationId xmlns:a16="http://schemas.microsoft.com/office/drawing/2014/main" id="{96EABECD-2278-1243-8FB5-F39CB1E0B717}"/>
              </a:ext>
            </a:extLst>
          </p:cNvPr>
          <p:cNvSpPr>
            <a:spLocks noChangeArrowheads="1"/>
          </p:cNvSpPr>
          <p:nvPr/>
        </p:nvSpPr>
        <p:spPr bwMode="auto">
          <a:xfrm>
            <a:off x="5581650" y="5476083"/>
            <a:ext cx="436563" cy="393700"/>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101" name="Rectangle 41">
            <a:extLst>
              <a:ext uri="{FF2B5EF4-FFF2-40B4-BE49-F238E27FC236}">
                <a16:creationId xmlns:a16="http://schemas.microsoft.com/office/drawing/2014/main" id="{A3C33D2A-A593-1345-A0C3-424561A625AE}"/>
              </a:ext>
            </a:extLst>
          </p:cNvPr>
          <p:cNvSpPr>
            <a:spLocks noChangeArrowheads="1"/>
          </p:cNvSpPr>
          <p:nvPr/>
        </p:nvSpPr>
        <p:spPr bwMode="auto">
          <a:xfrm>
            <a:off x="2959100" y="4883944"/>
            <a:ext cx="436563" cy="407988"/>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102" name="Rectangle 45">
            <a:extLst>
              <a:ext uri="{FF2B5EF4-FFF2-40B4-BE49-F238E27FC236}">
                <a16:creationId xmlns:a16="http://schemas.microsoft.com/office/drawing/2014/main" id="{8EA6A65D-68AE-8144-BC48-7BDE2954A2AF}"/>
              </a:ext>
            </a:extLst>
          </p:cNvPr>
          <p:cNvSpPr>
            <a:spLocks noChangeArrowheads="1"/>
          </p:cNvSpPr>
          <p:nvPr/>
        </p:nvSpPr>
        <p:spPr bwMode="auto">
          <a:xfrm>
            <a:off x="3387725" y="4883944"/>
            <a:ext cx="436563" cy="407988"/>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103" name="Rectangle 49">
            <a:extLst>
              <a:ext uri="{FF2B5EF4-FFF2-40B4-BE49-F238E27FC236}">
                <a16:creationId xmlns:a16="http://schemas.microsoft.com/office/drawing/2014/main" id="{11DFAF88-2689-C147-9AC4-5A2DA56D055D}"/>
              </a:ext>
            </a:extLst>
          </p:cNvPr>
          <p:cNvSpPr>
            <a:spLocks noChangeArrowheads="1"/>
          </p:cNvSpPr>
          <p:nvPr/>
        </p:nvSpPr>
        <p:spPr bwMode="auto">
          <a:xfrm>
            <a:off x="3816350" y="4883944"/>
            <a:ext cx="428625" cy="407988"/>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260171" name="Freeform 75"/>
          <p:cNvSpPr>
            <a:spLocks/>
          </p:cNvSpPr>
          <p:nvPr/>
        </p:nvSpPr>
        <p:spPr bwMode="auto">
          <a:xfrm>
            <a:off x="2652713" y="4663282"/>
            <a:ext cx="4822825" cy="1262062"/>
          </a:xfrm>
          <a:custGeom>
            <a:avLst/>
            <a:gdLst/>
            <a:ahLst/>
            <a:cxnLst>
              <a:cxn ang="0">
                <a:pos x="0" y="327"/>
              </a:cxn>
              <a:cxn ang="0">
                <a:pos x="3250" y="0"/>
              </a:cxn>
            </a:cxnLst>
            <a:rect l="0" t="0" r="r" b="b"/>
            <a:pathLst>
              <a:path w="3250" h="795">
                <a:moveTo>
                  <a:pt x="0" y="327"/>
                </a:moveTo>
                <a:cubicBezTo>
                  <a:pt x="1000" y="795"/>
                  <a:pt x="2374" y="657"/>
                  <a:pt x="3250" y="0"/>
                </a:cubicBezTo>
              </a:path>
            </a:pathLst>
          </a:custGeom>
          <a:noFill/>
          <a:ln w="14288" cap="rnd">
            <a:solidFill>
              <a:srgbClr val="000000"/>
            </a:solidFill>
            <a:prstDash val="solid"/>
            <a:round/>
            <a:headEnd/>
            <a:tailEnd/>
          </a:ln>
        </p:spPr>
        <p:txBody>
          <a:bodyPr>
            <a:prstTxWarp prst="textNoShape">
              <a:avLst/>
            </a:prstTxWarp>
          </a:bodyPr>
          <a:lstStyle/>
          <a:p>
            <a:endParaRPr lang="es-ES_tradnl"/>
          </a:p>
        </p:txBody>
      </p:sp>
      <p:sp>
        <p:nvSpPr>
          <p:cNvPr id="99" name="Freeform 29">
            <a:extLst>
              <a:ext uri="{FF2B5EF4-FFF2-40B4-BE49-F238E27FC236}">
                <a16:creationId xmlns:a16="http://schemas.microsoft.com/office/drawing/2014/main" id="{098BB07C-FD8A-1446-9F1D-D15B3802BB84}"/>
              </a:ext>
            </a:extLst>
          </p:cNvPr>
          <p:cNvSpPr>
            <a:spLocks/>
          </p:cNvSpPr>
          <p:nvPr/>
        </p:nvSpPr>
        <p:spPr bwMode="auto">
          <a:xfrm>
            <a:off x="2101850" y="4885532"/>
            <a:ext cx="422275" cy="406400"/>
          </a:xfrm>
          <a:custGeom>
            <a:avLst/>
            <a:gdLst/>
            <a:ahLst/>
            <a:cxnLst>
              <a:cxn ang="0">
                <a:pos x="0" y="0"/>
              </a:cxn>
              <a:cxn ang="0">
                <a:pos x="0" y="250"/>
              </a:cxn>
              <a:cxn ang="0">
                <a:pos x="269" y="250"/>
              </a:cxn>
              <a:cxn ang="0">
                <a:pos x="269" y="0"/>
              </a:cxn>
              <a:cxn ang="0">
                <a:pos x="0" y="0"/>
              </a:cxn>
              <a:cxn ang="0">
                <a:pos x="0" y="0"/>
              </a:cxn>
            </a:cxnLst>
            <a:rect l="0" t="0" r="r" b="b"/>
            <a:pathLst>
              <a:path w="269" h="250">
                <a:moveTo>
                  <a:pt x="0" y="0"/>
                </a:moveTo>
                <a:lnTo>
                  <a:pt x="0" y="250"/>
                </a:lnTo>
                <a:lnTo>
                  <a:pt x="269" y="250"/>
                </a:lnTo>
                <a:lnTo>
                  <a:pt x="269" y="0"/>
                </a:lnTo>
                <a:lnTo>
                  <a:pt x="0" y="0"/>
                </a:lnTo>
                <a:lnTo>
                  <a:pt x="0" y="0"/>
                </a:lnTo>
                <a:close/>
              </a:path>
            </a:pathLst>
          </a:custGeom>
          <a:solidFill>
            <a:srgbClr val="00B0F0"/>
          </a:solidFill>
          <a:ln w="9525">
            <a:solidFill>
              <a:srgbClr val="0000FF"/>
            </a:solidFill>
            <a:round/>
            <a:headEnd/>
            <a:tailEnd/>
          </a:ln>
        </p:spPr>
        <p:txBody>
          <a:bodyPr>
            <a:prstTxWarp prst="textNoShape">
              <a:avLst/>
            </a:prstTxWarp>
          </a:bodyPr>
          <a:lstStyle/>
          <a:p>
            <a:endParaRPr lang="es-ES_tradnl"/>
          </a:p>
        </p:txBody>
      </p:sp>
      <p:sp>
        <p:nvSpPr>
          <p:cNvPr id="100" name="Rectangle 37">
            <a:extLst>
              <a:ext uri="{FF2B5EF4-FFF2-40B4-BE49-F238E27FC236}">
                <a16:creationId xmlns:a16="http://schemas.microsoft.com/office/drawing/2014/main" id="{C40D97B1-19C2-1B41-B815-162AD18BD406}"/>
              </a:ext>
            </a:extLst>
          </p:cNvPr>
          <p:cNvSpPr>
            <a:spLocks noChangeArrowheads="1"/>
          </p:cNvSpPr>
          <p:nvPr/>
        </p:nvSpPr>
        <p:spPr bwMode="auto">
          <a:xfrm>
            <a:off x="2524125" y="4883944"/>
            <a:ext cx="442913" cy="407988"/>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Tree>
    <p:extLst>
      <p:ext uri="{BB962C8B-B14F-4D97-AF65-F5344CB8AC3E}">
        <p14:creationId xmlns:p14="http://schemas.microsoft.com/office/powerpoint/2010/main" val="1436150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0171"/>
                                        </p:tgtEl>
                                        <p:attrNameLst>
                                          <p:attrName>style.visibility</p:attrName>
                                        </p:attrNameLst>
                                      </p:cBhvr>
                                      <p:to>
                                        <p:strVal val="visible"/>
                                      </p:to>
                                    </p:set>
                                    <p:animEffect transition="in" filter="wipe(left)">
                                      <p:cBhvr>
                                        <p:cTn id="7" dur="500"/>
                                        <p:tgtEl>
                                          <p:spTgt spid="26017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0169"/>
                                        </p:tgtEl>
                                        <p:attrNameLst>
                                          <p:attrName>style.visibility</p:attrName>
                                        </p:attrNameLst>
                                      </p:cBhvr>
                                      <p:to>
                                        <p:strVal val="visible"/>
                                      </p:to>
                                    </p:set>
                                    <p:animEffect transition="in" filter="wipe(left)">
                                      <p:cBhvr>
                                        <p:cTn id="10" dur="500"/>
                                        <p:tgtEl>
                                          <p:spTgt spid="26016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60174"/>
                                        </p:tgtEl>
                                        <p:attrNameLst>
                                          <p:attrName>style.visibility</p:attrName>
                                        </p:attrNameLst>
                                      </p:cBhvr>
                                      <p:to>
                                        <p:strVal val="visible"/>
                                      </p:to>
                                    </p:set>
                                    <p:animEffect transition="in" filter="wipe(left)">
                                      <p:cBhvr>
                                        <p:cTn id="13" dur="500"/>
                                        <p:tgtEl>
                                          <p:spTgt spid="26017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60127"/>
                                        </p:tgtEl>
                                        <p:attrNameLst>
                                          <p:attrName>style.visibility</p:attrName>
                                        </p:attrNameLst>
                                      </p:cBhvr>
                                      <p:to>
                                        <p:strVal val="visible"/>
                                      </p:to>
                                    </p:set>
                                    <p:animEffect transition="in" filter="wipe(left)">
                                      <p:cBhvr>
                                        <p:cTn id="16" dur="500"/>
                                        <p:tgtEl>
                                          <p:spTgt spid="26012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60128"/>
                                        </p:tgtEl>
                                        <p:attrNameLst>
                                          <p:attrName>style.visibility</p:attrName>
                                        </p:attrNameLst>
                                      </p:cBhvr>
                                      <p:to>
                                        <p:strVal val="visible"/>
                                      </p:to>
                                    </p:set>
                                    <p:animEffect transition="in" filter="wipe(left)">
                                      <p:cBhvr>
                                        <p:cTn id="19" dur="500"/>
                                        <p:tgtEl>
                                          <p:spTgt spid="260128"/>
                                        </p:tgtEl>
                                      </p:cBhvr>
                                    </p:animEffect>
                                  </p:childTnLst>
                                </p:cTn>
                              </p:par>
                              <p:par>
                                <p:cTn id="20" presetID="22" presetClass="entr" presetSubtype="8" fill="hold" grpId="1" nodeType="withEffect">
                                  <p:stCondLst>
                                    <p:cond delay="0"/>
                                  </p:stCondLst>
                                  <p:childTnLst>
                                    <p:set>
                                      <p:cBhvr>
                                        <p:cTn id="21" dur="1" fill="hold">
                                          <p:stCondLst>
                                            <p:cond delay="0"/>
                                          </p:stCondLst>
                                        </p:cTn>
                                        <p:tgtEl>
                                          <p:spTgt spid="260174"/>
                                        </p:tgtEl>
                                        <p:attrNameLst>
                                          <p:attrName>style.visibility</p:attrName>
                                        </p:attrNameLst>
                                      </p:cBhvr>
                                      <p:to>
                                        <p:strVal val="visible"/>
                                      </p:to>
                                    </p:set>
                                    <p:animEffect transition="in" filter="wipe(left)">
                                      <p:cBhvr>
                                        <p:cTn id="22" dur="500"/>
                                        <p:tgtEl>
                                          <p:spTgt spid="26017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60173"/>
                                        </p:tgtEl>
                                        <p:attrNameLst>
                                          <p:attrName>style.visibility</p:attrName>
                                        </p:attrNameLst>
                                      </p:cBhvr>
                                      <p:to>
                                        <p:strVal val="visible"/>
                                      </p:to>
                                    </p:set>
                                    <p:animEffect transition="in" filter="wipe(left)">
                                      <p:cBhvr>
                                        <p:cTn id="25" dur="500"/>
                                        <p:tgtEl>
                                          <p:spTgt spid="26017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0175"/>
                                        </p:tgtEl>
                                        <p:attrNameLst>
                                          <p:attrName>style.visibility</p:attrName>
                                        </p:attrNameLst>
                                      </p:cBhvr>
                                      <p:to>
                                        <p:strVal val="visible"/>
                                      </p:to>
                                    </p:set>
                                    <p:animEffect transition="in" filter="wipe(left)">
                                      <p:cBhvr>
                                        <p:cTn id="28" dur="500"/>
                                        <p:tgtEl>
                                          <p:spTgt spid="260175"/>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60170"/>
                                        </p:tgtEl>
                                        <p:attrNameLst>
                                          <p:attrName>style.visibility</p:attrName>
                                        </p:attrNameLst>
                                      </p:cBhvr>
                                      <p:to>
                                        <p:strVal val="visible"/>
                                      </p:to>
                                    </p:set>
                                    <p:animEffect transition="in" filter="wipe(left)">
                                      <p:cBhvr>
                                        <p:cTn id="31" dur="500"/>
                                        <p:tgtEl>
                                          <p:spTgt spid="26017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60172"/>
                                        </p:tgtEl>
                                        <p:attrNameLst>
                                          <p:attrName>style.visibility</p:attrName>
                                        </p:attrNameLst>
                                      </p:cBhvr>
                                      <p:to>
                                        <p:strVal val="visible"/>
                                      </p:to>
                                    </p:set>
                                    <p:animEffect transition="in" filter="wipe(left)">
                                      <p:cBhvr>
                                        <p:cTn id="34" dur="500"/>
                                        <p:tgtEl>
                                          <p:spTgt spid="26017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60129"/>
                                        </p:tgtEl>
                                        <p:attrNameLst>
                                          <p:attrName>style.visibility</p:attrName>
                                        </p:attrNameLst>
                                      </p:cBhvr>
                                      <p:to>
                                        <p:strVal val="visible"/>
                                      </p:to>
                                    </p:set>
                                    <p:animEffect transition="in" filter="wipe(left)">
                                      <p:cBhvr>
                                        <p:cTn id="39" dur="500"/>
                                        <p:tgtEl>
                                          <p:spTgt spid="26012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60130"/>
                                        </p:tgtEl>
                                        <p:attrNameLst>
                                          <p:attrName>style.visibility</p:attrName>
                                        </p:attrNameLst>
                                      </p:cBhvr>
                                      <p:to>
                                        <p:strVal val="visible"/>
                                      </p:to>
                                    </p:set>
                                    <p:animEffect transition="in" filter="wipe(up)">
                                      <p:cBhvr>
                                        <p:cTn id="42" dur="500"/>
                                        <p:tgtEl>
                                          <p:spTgt spid="260130"/>
                                        </p:tgtEl>
                                      </p:cBhvr>
                                    </p:animEffect>
                                  </p:childTnLst>
                                </p:cTn>
                              </p:par>
                              <p:par>
                                <p:cTn id="43" presetID="1" presetClass="entr" presetSubtype="0" fill="hold" grpId="0" nodeType="withEffect">
                                  <p:stCondLst>
                                    <p:cond delay="0"/>
                                  </p:stCondLst>
                                  <p:childTnLst>
                                    <p:set>
                                      <p:cBhvr>
                                        <p:cTn id="44" dur="1" fill="hold">
                                          <p:stCondLst>
                                            <p:cond delay="0"/>
                                          </p:stCondLst>
                                        </p:cTn>
                                        <p:tgtEl>
                                          <p:spTgt spid="26017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6017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6017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60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27" grpId="0" animBg="1"/>
      <p:bldP spid="260128" grpId="0" animBg="1"/>
      <p:bldP spid="260129" grpId="0" animBg="1"/>
      <p:bldP spid="260130" grpId="0" animBg="1"/>
      <p:bldP spid="260169" grpId="0" animBg="1"/>
      <p:bldP spid="260170" grpId="0" animBg="1"/>
      <p:bldP spid="260172" grpId="0" animBg="1"/>
      <p:bldP spid="260173" grpId="0"/>
      <p:bldP spid="260174" grpId="0"/>
      <p:bldP spid="260174" grpId="1"/>
      <p:bldP spid="260175" grpId="0"/>
      <p:bldP spid="260176" grpId="0"/>
      <p:bldP spid="260177" grpId="0"/>
      <p:bldP spid="260178" grpId="0"/>
      <p:bldP spid="260179" grpId="0"/>
      <p:bldP spid="26017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Data Reuse</a:t>
            </a:r>
          </a:p>
        </p:txBody>
      </p:sp>
      <p:sp>
        <p:nvSpPr>
          <p:cNvPr id="3" name="Marcador de contenido 2"/>
          <p:cNvSpPr>
            <a:spLocks noGrp="1"/>
          </p:cNvSpPr>
          <p:nvPr>
            <p:ph idx="1"/>
          </p:nvPr>
        </p:nvSpPr>
        <p:spPr>
          <a:xfrm>
            <a:off x="251521" y="908720"/>
            <a:ext cx="8568952" cy="5472534"/>
          </a:xfrm>
        </p:spPr>
        <p:txBody>
          <a:bodyPr>
            <a:normAutofit/>
          </a:bodyPr>
          <a:lstStyle/>
          <a:p>
            <a:r>
              <a:rPr lang="en-US" dirty="0"/>
              <a:t>Same memory locations accessed by neighboring threads</a:t>
            </a:r>
          </a:p>
        </p:txBody>
      </p:sp>
      <p:sp>
        <p:nvSpPr>
          <p:cNvPr id="7" name="CuadroTexto 6"/>
          <p:cNvSpPr txBox="1"/>
          <p:nvPr/>
        </p:nvSpPr>
        <p:spPr>
          <a:xfrm>
            <a:off x="299926" y="4861609"/>
            <a:ext cx="8520546" cy="1323439"/>
          </a:xfrm>
          <a:prstGeom prst="rect">
            <a:avLst/>
          </a:prstGeom>
          <a:solidFill>
            <a:schemeClr val="bg1">
              <a:lumMod val="95000"/>
            </a:schemeClr>
          </a:solidFill>
        </p:spPr>
        <p:txBody>
          <a:bodyPr wrap="square" rtlCol="0">
            <a:spAutoFit/>
          </a:bodyPr>
          <a:lstStyle/>
          <a:p>
            <a:r>
              <a:rPr lang="en-US" sz="1600" dirty="0">
                <a:latin typeface="Courier"/>
                <a:cs typeface="Courier"/>
              </a:rPr>
              <a:t>for (</a:t>
            </a:r>
            <a:r>
              <a:rPr lang="en-US" sz="1600" dirty="0" err="1">
                <a:latin typeface="Courier"/>
                <a:cs typeface="Courier"/>
              </a:rPr>
              <a:t>int</a:t>
            </a:r>
            <a:r>
              <a:rPr lang="en-US" sz="1600" dirty="0">
                <a:latin typeface="Courier"/>
                <a:cs typeface="Courier"/>
              </a:rPr>
              <a:t> </a:t>
            </a:r>
            <a:r>
              <a:rPr lang="en-US" sz="1600" dirty="0" err="1">
                <a:latin typeface="Courier"/>
                <a:cs typeface="Courier"/>
              </a:rPr>
              <a:t>i</a:t>
            </a:r>
            <a:r>
              <a:rPr lang="en-US" sz="1600" dirty="0">
                <a:latin typeface="Courier"/>
                <a:cs typeface="Courier"/>
              </a:rPr>
              <a:t> = 0; </a:t>
            </a:r>
            <a:r>
              <a:rPr lang="en-US" sz="1600" dirty="0" err="1">
                <a:latin typeface="Courier"/>
                <a:cs typeface="Courier"/>
              </a:rPr>
              <a:t>i</a:t>
            </a:r>
            <a:r>
              <a:rPr lang="en-US" sz="1600" dirty="0">
                <a:latin typeface="Courier"/>
                <a:cs typeface="Courier"/>
              </a:rPr>
              <a:t> &lt; 3; </a:t>
            </a:r>
            <a:r>
              <a:rPr lang="en-US" sz="1600" dirty="0" err="1">
                <a:latin typeface="Courier"/>
                <a:cs typeface="Courier"/>
              </a:rPr>
              <a:t>i</a:t>
            </a:r>
            <a:r>
              <a:rPr lang="en-US" sz="1600" dirty="0">
                <a:latin typeface="Courier"/>
                <a:cs typeface="Courier"/>
              </a:rPr>
              <a:t>++){</a:t>
            </a:r>
          </a:p>
          <a:p>
            <a:r>
              <a:rPr lang="en-US" sz="1600" dirty="0">
                <a:latin typeface="Courier"/>
                <a:cs typeface="Courier"/>
              </a:rPr>
              <a:t>    for (</a:t>
            </a:r>
            <a:r>
              <a:rPr lang="en-US" sz="1600" dirty="0" err="1">
                <a:latin typeface="Courier"/>
                <a:cs typeface="Courier"/>
              </a:rPr>
              <a:t>int</a:t>
            </a:r>
            <a:r>
              <a:rPr lang="en-US" sz="1600" dirty="0">
                <a:latin typeface="Courier"/>
                <a:cs typeface="Courier"/>
              </a:rPr>
              <a:t> j = 0; j &lt; 3; j++){</a:t>
            </a:r>
          </a:p>
          <a:p>
            <a:r>
              <a:rPr lang="en-US" sz="1600" dirty="0">
                <a:latin typeface="Courier"/>
                <a:cs typeface="Courier"/>
              </a:rPr>
              <a:t>        sum += gauss[</a:t>
            </a:r>
            <a:r>
              <a:rPr lang="en-US" sz="1600" dirty="0" err="1">
                <a:latin typeface="Courier"/>
                <a:cs typeface="Courier"/>
              </a:rPr>
              <a:t>i</a:t>
            </a:r>
            <a:r>
              <a:rPr lang="en-US" sz="1600" dirty="0">
                <a:latin typeface="Courier"/>
                <a:cs typeface="Courier"/>
              </a:rPr>
              <a:t>][j] * Image[(i+row-1)*width + (j+col-1)];</a:t>
            </a:r>
          </a:p>
          <a:p>
            <a:r>
              <a:rPr lang="en-US" sz="1600" dirty="0">
                <a:latin typeface="Courier"/>
                <a:cs typeface="Courier"/>
              </a:rPr>
              <a:t>    }</a:t>
            </a:r>
          </a:p>
          <a:p>
            <a:r>
              <a:rPr lang="en-US" sz="1600" dirty="0">
                <a:latin typeface="Courier"/>
                <a:cs typeface="Courier"/>
              </a:rPr>
              <a:t>}</a:t>
            </a:r>
          </a:p>
        </p:txBody>
      </p:sp>
      <p:pic>
        <p:nvPicPr>
          <p:cNvPr id="8" name="Imagen 7"/>
          <p:cNvPicPr>
            <a:picLocks/>
          </p:cNvPicPr>
          <p:nvPr/>
        </p:nvPicPr>
        <p:blipFill>
          <a:blip r:embed="rId2"/>
          <a:stretch>
            <a:fillRect/>
          </a:stretch>
        </p:blipFill>
        <p:spPr>
          <a:xfrm>
            <a:off x="3492000" y="1845112"/>
            <a:ext cx="2592000" cy="2592000"/>
          </a:xfrm>
          <a:prstGeom prst="rect">
            <a:avLst/>
          </a:prstGeom>
        </p:spPr>
      </p:pic>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41</a:t>
            </a:fld>
            <a:endParaRPr lang="en-US" altLang="en-US"/>
          </a:p>
        </p:txBody>
      </p:sp>
    </p:spTree>
    <p:extLst>
      <p:ext uri="{BB962C8B-B14F-4D97-AF65-F5344CB8AC3E}">
        <p14:creationId xmlns:p14="http://schemas.microsoft.com/office/powerpoint/2010/main" val="2112875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Data Reuse: Tiling</a:t>
            </a:r>
          </a:p>
        </p:txBody>
      </p:sp>
      <p:sp>
        <p:nvSpPr>
          <p:cNvPr id="3" name="Marcador de contenido 2"/>
          <p:cNvSpPr>
            <a:spLocks noGrp="1"/>
          </p:cNvSpPr>
          <p:nvPr>
            <p:ph idx="1"/>
          </p:nvPr>
        </p:nvSpPr>
        <p:spPr>
          <a:xfrm>
            <a:off x="251521" y="908720"/>
            <a:ext cx="8640960" cy="5472534"/>
          </a:xfrm>
        </p:spPr>
        <p:txBody>
          <a:bodyPr>
            <a:normAutofit/>
          </a:bodyPr>
          <a:lstStyle/>
          <a:p>
            <a:r>
              <a:rPr lang="en-US" sz="2200" dirty="0"/>
              <a:t>To take advantage of data reuse,</a:t>
            </a:r>
            <a:r>
              <a:rPr lang="en-US" sz="2200" dirty="0">
                <a:solidFill>
                  <a:srgbClr val="0000FF"/>
                </a:solidFill>
              </a:rPr>
              <a:t> </a:t>
            </a:r>
            <a:r>
              <a:rPr lang="en-US" sz="2200" dirty="0"/>
              <a:t>we divide the input into </a:t>
            </a:r>
            <a:r>
              <a:rPr lang="en-US" sz="2200" dirty="0">
                <a:solidFill>
                  <a:srgbClr val="0000FF"/>
                </a:solidFill>
              </a:rPr>
              <a:t>tiles </a:t>
            </a:r>
            <a:r>
              <a:rPr lang="en-US" sz="2200" dirty="0"/>
              <a:t>that can be loaded into </a:t>
            </a:r>
            <a:r>
              <a:rPr lang="en-US" sz="2200" dirty="0">
                <a:solidFill>
                  <a:srgbClr val="00B050"/>
                </a:solidFill>
              </a:rPr>
              <a:t>shared memory</a:t>
            </a:r>
          </a:p>
        </p:txBody>
      </p:sp>
      <p:pic>
        <p:nvPicPr>
          <p:cNvPr id="9" name="Imagen 8"/>
          <p:cNvPicPr>
            <a:picLocks/>
          </p:cNvPicPr>
          <p:nvPr/>
        </p:nvPicPr>
        <p:blipFill>
          <a:blip r:embed="rId2"/>
          <a:stretch>
            <a:fillRect/>
          </a:stretch>
        </p:blipFill>
        <p:spPr>
          <a:xfrm>
            <a:off x="3492000" y="1701096"/>
            <a:ext cx="2592000" cy="2592000"/>
          </a:xfrm>
          <a:prstGeom prst="rect">
            <a:avLst/>
          </a:prstGeom>
        </p:spPr>
      </p:pic>
      <p:sp>
        <p:nvSpPr>
          <p:cNvPr id="10" name="CuadroTexto 9"/>
          <p:cNvSpPr txBox="1"/>
          <p:nvPr/>
        </p:nvSpPr>
        <p:spPr>
          <a:xfrm>
            <a:off x="251521" y="4293096"/>
            <a:ext cx="8568952" cy="2031325"/>
          </a:xfrm>
          <a:prstGeom prst="rect">
            <a:avLst/>
          </a:prstGeom>
          <a:solidFill>
            <a:schemeClr val="bg1">
              <a:lumMod val="95000"/>
            </a:schemeClr>
          </a:solidFill>
        </p:spPr>
        <p:txBody>
          <a:bodyPr wrap="square" rtlCol="0">
            <a:spAutoFit/>
          </a:bodyPr>
          <a:lstStyle/>
          <a:p>
            <a:r>
              <a:rPr lang="en-US" sz="1400" b="1" dirty="0">
                <a:solidFill>
                  <a:srgbClr val="0000FF"/>
                </a:solidFill>
                <a:latin typeface="Courier"/>
                <a:cs typeface="Courier"/>
              </a:rPr>
              <a:t>__shared__ </a:t>
            </a:r>
            <a:r>
              <a:rPr lang="en-US" sz="1400" b="1" dirty="0" err="1">
                <a:solidFill>
                  <a:srgbClr val="0000FF"/>
                </a:solidFill>
                <a:latin typeface="Courier"/>
                <a:cs typeface="Courier"/>
              </a:rPr>
              <a:t>int</a:t>
            </a:r>
            <a:r>
              <a:rPr lang="en-US" sz="1400" b="1" dirty="0">
                <a:solidFill>
                  <a:srgbClr val="0000FF"/>
                </a:solidFill>
                <a:latin typeface="Courier"/>
                <a:cs typeface="Courier"/>
              </a:rPr>
              <a:t> </a:t>
            </a:r>
            <a:r>
              <a:rPr lang="en-US" sz="1400" b="1" dirty="0" err="1">
                <a:solidFill>
                  <a:srgbClr val="0000FF"/>
                </a:solidFill>
                <a:latin typeface="Courier"/>
                <a:cs typeface="Courier"/>
              </a:rPr>
              <a:t>l_data</a:t>
            </a:r>
            <a:r>
              <a:rPr lang="en-US" sz="1400" b="1" dirty="0">
                <a:solidFill>
                  <a:srgbClr val="0000FF"/>
                </a:solidFill>
                <a:latin typeface="Courier"/>
                <a:cs typeface="Courier"/>
              </a:rPr>
              <a:t>[(L_SIZE+2)*(L_SIZE+2)];</a:t>
            </a:r>
          </a:p>
          <a:p>
            <a:r>
              <a:rPr lang="is-IS" sz="1400" dirty="0">
                <a:latin typeface="Courier"/>
                <a:cs typeface="Courier"/>
              </a:rPr>
              <a:t>…</a:t>
            </a:r>
            <a:endParaRPr lang="en-US" sz="1400" dirty="0">
              <a:latin typeface="Courier"/>
              <a:cs typeface="Courier"/>
            </a:endParaRPr>
          </a:p>
          <a:p>
            <a:r>
              <a:rPr lang="en-US" sz="1400" i="1" dirty="0">
                <a:latin typeface="Courier"/>
                <a:cs typeface="Courier"/>
              </a:rPr>
              <a:t>Load tile into shared memory</a:t>
            </a:r>
            <a:endParaRPr lang="en-US" sz="1400" dirty="0">
              <a:latin typeface="Courier"/>
              <a:cs typeface="Courier"/>
            </a:endParaRPr>
          </a:p>
          <a:p>
            <a:r>
              <a:rPr lang="en-US" sz="1400" b="1" dirty="0">
                <a:solidFill>
                  <a:srgbClr val="00B050"/>
                </a:solidFill>
                <a:latin typeface="Courier"/>
                <a:cs typeface="Courier"/>
              </a:rPr>
              <a:t>__</a:t>
            </a:r>
            <a:r>
              <a:rPr lang="en-US" sz="1400" b="1" dirty="0" err="1">
                <a:solidFill>
                  <a:srgbClr val="00B050"/>
                </a:solidFill>
                <a:latin typeface="Courier"/>
                <a:cs typeface="Courier"/>
              </a:rPr>
              <a:t>syncthreads</a:t>
            </a:r>
            <a:r>
              <a:rPr lang="en-US" sz="1400" b="1" dirty="0">
                <a:solidFill>
                  <a:srgbClr val="00B050"/>
                </a:solidFill>
                <a:latin typeface="Courier"/>
                <a:cs typeface="Courier"/>
              </a:rPr>
              <a:t>();</a:t>
            </a:r>
          </a:p>
          <a:p>
            <a:r>
              <a:rPr lang="en-US" sz="1400" dirty="0">
                <a:latin typeface="Courier"/>
                <a:cs typeface="Courier"/>
              </a:rPr>
              <a:t>for (</a:t>
            </a:r>
            <a:r>
              <a:rPr lang="en-US" sz="1400" dirty="0" err="1">
                <a:latin typeface="Courier"/>
                <a:cs typeface="Courier"/>
              </a:rPr>
              <a:t>int</a:t>
            </a:r>
            <a:r>
              <a:rPr lang="en-US" sz="1400" dirty="0">
                <a:latin typeface="Courier"/>
                <a:cs typeface="Courier"/>
              </a:rPr>
              <a:t> </a:t>
            </a:r>
            <a:r>
              <a:rPr lang="en-US" sz="1400" dirty="0" err="1">
                <a:latin typeface="Courier"/>
                <a:cs typeface="Courier"/>
              </a:rPr>
              <a:t>i</a:t>
            </a:r>
            <a:r>
              <a:rPr lang="en-US" sz="1400" dirty="0">
                <a:latin typeface="Courier"/>
                <a:cs typeface="Courier"/>
              </a:rPr>
              <a:t> = 0; </a:t>
            </a:r>
            <a:r>
              <a:rPr lang="en-US" sz="1400" dirty="0" err="1">
                <a:latin typeface="Courier"/>
                <a:cs typeface="Courier"/>
              </a:rPr>
              <a:t>i</a:t>
            </a:r>
            <a:r>
              <a:rPr lang="en-US" sz="1400" dirty="0">
                <a:latin typeface="Courier"/>
                <a:cs typeface="Courier"/>
              </a:rPr>
              <a:t> &lt; 3; </a:t>
            </a:r>
            <a:r>
              <a:rPr lang="en-US" sz="1400" dirty="0" err="1">
                <a:latin typeface="Courier"/>
                <a:cs typeface="Courier"/>
              </a:rPr>
              <a:t>i</a:t>
            </a:r>
            <a:r>
              <a:rPr lang="en-US" sz="1400" dirty="0">
                <a:latin typeface="Courier"/>
                <a:cs typeface="Courier"/>
              </a:rPr>
              <a:t>++){</a:t>
            </a:r>
          </a:p>
          <a:p>
            <a:r>
              <a:rPr lang="en-US" sz="1400" dirty="0">
                <a:latin typeface="Courier"/>
                <a:cs typeface="Courier"/>
              </a:rPr>
              <a:t>  for (</a:t>
            </a:r>
            <a:r>
              <a:rPr lang="en-US" sz="1400" dirty="0" err="1">
                <a:latin typeface="Courier"/>
                <a:cs typeface="Courier"/>
              </a:rPr>
              <a:t>int</a:t>
            </a:r>
            <a:r>
              <a:rPr lang="en-US" sz="1400" dirty="0">
                <a:latin typeface="Courier"/>
                <a:cs typeface="Courier"/>
              </a:rPr>
              <a:t> j = 0; j &lt; 3; j++){</a:t>
            </a:r>
          </a:p>
          <a:p>
            <a:r>
              <a:rPr lang="en-US" sz="1400" dirty="0">
                <a:latin typeface="Courier"/>
                <a:cs typeface="Courier"/>
              </a:rPr>
              <a:t>    sum += gauss[</a:t>
            </a:r>
            <a:r>
              <a:rPr lang="en-US" sz="1400" dirty="0" err="1">
                <a:latin typeface="Courier"/>
                <a:cs typeface="Courier"/>
              </a:rPr>
              <a:t>i</a:t>
            </a:r>
            <a:r>
              <a:rPr lang="en-US" sz="1400" dirty="0">
                <a:latin typeface="Courier"/>
                <a:cs typeface="Courier"/>
              </a:rPr>
              <a:t>][j] * </a:t>
            </a:r>
            <a:r>
              <a:rPr lang="en-US" sz="1400" dirty="0" err="1">
                <a:latin typeface="Courier"/>
                <a:cs typeface="Courier"/>
              </a:rPr>
              <a:t>l_data</a:t>
            </a:r>
            <a:r>
              <a:rPr lang="en-US" sz="1400" dirty="0">
                <a:latin typeface="Courier"/>
                <a:cs typeface="Courier"/>
              </a:rPr>
              <a:t>[(i+l_row-1)*(L_SIZE+2)+j+l_col-1];</a:t>
            </a:r>
          </a:p>
          <a:p>
            <a:r>
              <a:rPr lang="en-US" sz="1400" dirty="0">
                <a:latin typeface="Courier"/>
                <a:cs typeface="Courier"/>
              </a:rPr>
              <a:t>  }</a:t>
            </a:r>
          </a:p>
          <a:p>
            <a:r>
              <a:rPr lang="en-US" sz="1400" dirty="0">
                <a:latin typeface="Courier"/>
                <a:cs typeface="Courier"/>
              </a:rPr>
              <a:t>}</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42</a:t>
            </a:fld>
            <a:endParaRPr lang="en-US" altLang="en-US"/>
          </a:p>
        </p:txBody>
      </p:sp>
    </p:spTree>
    <p:extLst>
      <p:ext uri="{BB962C8B-B14F-4D97-AF65-F5344CB8AC3E}">
        <p14:creationId xmlns:p14="http://schemas.microsoft.com/office/powerpoint/2010/main" val="1880438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Shared Memory</a:t>
            </a:r>
          </a:p>
        </p:txBody>
      </p:sp>
      <p:sp>
        <p:nvSpPr>
          <p:cNvPr id="3" name="Marcador de contenido 2"/>
          <p:cNvSpPr>
            <a:spLocks noGrp="1"/>
          </p:cNvSpPr>
          <p:nvPr>
            <p:ph idx="1"/>
          </p:nvPr>
        </p:nvSpPr>
        <p:spPr>
          <a:xfrm>
            <a:off x="251521" y="908720"/>
            <a:ext cx="8640960" cy="5472534"/>
          </a:xfrm>
        </p:spPr>
        <p:txBody>
          <a:bodyPr>
            <a:normAutofit/>
          </a:bodyPr>
          <a:lstStyle/>
          <a:p>
            <a:r>
              <a:rPr lang="en-US" dirty="0"/>
              <a:t>Shared memory is an </a:t>
            </a:r>
            <a:r>
              <a:rPr lang="en-US" dirty="0">
                <a:solidFill>
                  <a:srgbClr val="0000FF"/>
                </a:solidFill>
              </a:rPr>
              <a:t>interleaved (banked) memory</a:t>
            </a:r>
          </a:p>
          <a:p>
            <a:pPr lvl="1"/>
            <a:r>
              <a:rPr lang="en-US" dirty="0"/>
              <a:t>Each bank can service one address per cycle</a:t>
            </a:r>
          </a:p>
          <a:p>
            <a:pPr lvl="1"/>
            <a:endParaRPr lang="en-US" dirty="0"/>
          </a:p>
          <a:p>
            <a:r>
              <a:rPr lang="en-US" dirty="0"/>
              <a:t>Typically, 32 banks in NVIDIA GPUs</a:t>
            </a:r>
          </a:p>
          <a:p>
            <a:pPr lvl="1"/>
            <a:r>
              <a:rPr lang="en-US" dirty="0"/>
              <a:t>Successive 32-bit words are assigned to successive banks</a:t>
            </a:r>
          </a:p>
          <a:p>
            <a:pPr lvl="2"/>
            <a:r>
              <a:rPr lang="en-US" dirty="0">
                <a:solidFill>
                  <a:srgbClr val="FF0000"/>
                </a:solidFill>
              </a:rPr>
              <a:t>Bank = Address % 32</a:t>
            </a:r>
          </a:p>
          <a:p>
            <a:endParaRPr lang="en-US" dirty="0"/>
          </a:p>
          <a:p>
            <a:r>
              <a:rPr lang="en-US" dirty="0"/>
              <a:t>Bank conflicts are </a:t>
            </a:r>
            <a:r>
              <a:rPr lang="en-US" dirty="0">
                <a:solidFill>
                  <a:srgbClr val="0000FF"/>
                </a:solidFill>
              </a:rPr>
              <a:t>only possible within a warp</a:t>
            </a:r>
          </a:p>
          <a:p>
            <a:pPr lvl="1"/>
            <a:r>
              <a:rPr lang="en-US" dirty="0"/>
              <a:t>No bank conflicts between different warps</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43</a:t>
            </a:fld>
            <a:endParaRPr lang="en-US" altLang="en-US"/>
          </a:p>
        </p:txBody>
      </p:sp>
    </p:spTree>
    <p:extLst>
      <p:ext uri="{BB962C8B-B14F-4D97-AF65-F5344CB8AC3E}">
        <p14:creationId xmlns:p14="http://schemas.microsoft.com/office/powerpoint/2010/main" val="3718746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Shared Memory Bank Conflicts (I)</a:t>
            </a:r>
          </a:p>
        </p:txBody>
      </p:sp>
      <p:sp>
        <p:nvSpPr>
          <p:cNvPr id="3" name="Marcador de contenido 2"/>
          <p:cNvSpPr>
            <a:spLocks noGrp="1"/>
          </p:cNvSpPr>
          <p:nvPr>
            <p:ph idx="1"/>
          </p:nvPr>
        </p:nvSpPr>
        <p:spPr>
          <a:xfrm>
            <a:off x="251521" y="908720"/>
            <a:ext cx="8640960" cy="5472534"/>
          </a:xfrm>
        </p:spPr>
        <p:txBody>
          <a:bodyPr>
            <a:normAutofit/>
          </a:bodyPr>
          <a:lstStyle/>
          <a:p>
            <a:r>
              <a:rPr lang="en-US" dirty="0">
                <a:solidFill>
                  <a:srgbClr val="0000FF"/>
                </a:solidFill>
              </a:rPr>
              <a:t>Bank conflict free</a:t>
            </a:r>
          </a:p>
        </p:txBody>
      </p:sp>
      <p:grpSp>
        <p:nvGrpSpPr>
          <p:cNvPr id="6" name="Group 6"/>
          <p:cNvGrpSpPr>
            <a:grpSpLocks/>
          </p:cNvGrpSpPr>
          <p:nvPr/>
        </p:nvGrpSpPr>
        <p:grpSpPr bwMode="auto">
          <a:xfrm>
            <a:off x="3049960" y="1772816"/>
            <a:ext cx="1219200" cy="3276600"/>
            <a:chOff x="4656" y="1488"/>
            <a:chExt cx="768" cy="2064"/>
          </a:xfrm>
          <a:solidFill>
            <a:srgbClr val="0070C0"/>
          </a:solidFill>
        </p:grpSpPr>
        <p:sp>
          <p:nvSpPr>
            <p:cNvPr id="30" name="AutoShape 7"/>
            <p:cNvSpPr>
              <a:spLocks noChangeArrowheads="1"/>
            </p:cNvSpPr>
            <p:nvPr/>
          </p:nvSpPr>
          <p:spPr bwMode="auto">
            <a:xfrm>
              <a:off x="4656" y="3312"/>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15</a:t>
              </a:r>
            </a:p>
          </p:txBody>
        </p:sp>
        <p:sp>
          <p:nvSpPr>
            <p:cNvPr id="31" name="AutoShape 8"/>
            <p:cNvSpPr>
              <a:spLocks noChangeArrowheads="1"/>
            </p:cNvSpPr>
            <p:nvPr/>
          </p:nvSpPr>
          <p:spPr bwMode="auto">
            <a:xfrm>
              <a:off x="4656" y="2688"/>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7</a:t>
              </a:r>
            </a:p>
          </p:txBody>
        </p:sp>
        <p:sp>
          <p:nvSpPr>
            <p:cNvPr id="32" name="AutoShape 9"/>
            <p:cNvSpPr>
              <a:spLocks noChangeArrowheads="1"/>
            </p:cNvSpPr>
            <p:nvPr/>
          </p:nvSpPr>
          <p:spPr bwMode="auto">
            <a:xfrm>
              <a:off x="4656" y="2514"/>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6</a:t>
              </a:r>
            </a:p>
          </p:txBody>
        </p:sp>
        <p:sp>
          <p:nvSpPr>
            <p:cNvPr id="33" name="AutoShape 10"/>
            <p:cNvSpPr>
              <a:spLocks noChangeArrowheads="1"/>
            </p:cNvSpPr>
            <p:nvPr/>
          </p:nvSpPr>
          <p:spPr bwMode="auto">
            <a:xfrm>
              <a:off x="4656" y="2346"/>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5</a:t>
              </a:r>
            </a:p>
          </p:txBody>
        </p:sp>
        <p:sp>
          <p:nvSpPr>
            <p:cNvPr id="34" name="AutoShape 11"/>
            <p:cNvSpPr>
              <a:spLocks noChangeArrowheads="1"/>
            </p:cNvSpPr>
            <p:nvPr/>
          </p:nvSpPr>
          <p:spPr bwMode="auto">
            <a:xfrm>
              <a:off x="4656" y="2172"/>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4</a:t>
              </a:r>
            </a:p>
          </p:txBody>
        </p:sp>
        <p:sp>
          <p:nvSpPr>
            <p:cNvPr id="35" name="AutoShape 12"/>
            <p:cNvSpPr>
              <a:spLocks noChangeArrowheads="1"/>
            </p:cNvSpPr>
            <p:nvPr/>
          </p:nvSpPr>
          <p:spPr bwMode="auto">
            <a:xfrm>
              <a:off x="4656" y="1998"/>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3</a:t>
              </a:r>
            </a:p>
          </p:txBody>
        </p:sp>
        <p:sp>
          <p:nvSpPr>
            <p:cNvPr id="36" name="AutoShape 13"/>
            <p:cNvSpPr>
              <a:spLocks noChangeArrowheads="1"/>
            </p:cNvSpPr>
            <p:nvPr/>
          </p:nvSpPr>
          <p:spPr bwMode="auto">
            <a:xfrm>
              <a:off x="4656" y="1830"/>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2</a:t>
              </a:r>
            </a:p>
          </p:txBody>
        </p:sp>
        <p:sp>
          <p:nvSpPr>
            <p:cNvPr id="37" name="AutoShape 14"/>
            <p:cNvSpPr>
              <a:spLocks noChangeArrowheads="1"/>
            </p:cNvSpPr>
            <p:nvPr/>
          </p:nvSpPr>
          <p:spPr bwMode="auto">
            <a:xfrm>
              <a:off x="4656" y="1656"/>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1</a:t>
              </a:r>
            </a:p>
          </p:txBody>
        </p:sp>
        <p:sp>
          <p:nvSpPr>
            <p:cNvPr id="38" name="AutoShape 15"/>
            <p:cNvSpPr>
              <a:spLocks noChangeArrowheads="1"/>
            </p:cNvSpPr>
            <p:nvPr/>
          </p:nvSpPr>
          <p:spPr bwMode="auto">
            <a:xfrm>
              <a:off x="4656" y="1488"/>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0</a:t>
              </a:r>
            </a:p>
          </p:txBody>
        </p:sp>
        <p:grpSp>
          <p:nvGrpSpPr>
            <p:cNvPr id="39" name="Group 16"/>
            <p:cNvGrpSpPr>
              <a:grpSpLocks/>
            </p:cNvGrpSpPr>
            <p:nvPr/>
          </p:nvGrpSpPr>
          <p:grpSpPr bwMode="auto">
            <a:xfrm>
              <a:off x="5010" y="3000"/>
              <a:ext cx="48" cy="240"/>
              <a:chOff x="2400" y="2832"/>
              <a:chExt cx="48" cy="240"/>
            </a:xfrm>
            <a:grpFill/>
          </p:grpSpPr>
          <p:sp>
            <p:nvSpPr>
              <p:cNvPr id="40" name="Oval 17"/>
              <p:cNvSpPr>
                <a:spLocks noChangeArrowheads="1"/>
              </p:cNvSpPr>
              <p:nvPr/>
            </p:nvSpPr>
            <p:spPr bwMode="auto">
              <a:xfrm>
                <a:off x="2400" y="2832"/>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sp>
            <p:nvSpPr>
              <p:cNvPr id="41" name="Oval 18"/>
              <p:cNvSpPr>
                <a:spLocks noChangeArrowheads="1"/>
              </p:cNvSpPr>
              <p:nvPr/>
            </p:nvSpPr>
            <p:spPr bwMode="auto">
              <a:xfrm>
                <a:off x="2400" y="2928"/>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sp>
            <p:nvSpPr>
              <p:cNvPr id="42" name="Oval 19"/>
              <p:cNvSpPr>
                <a:spLocks noChangeArrowheads="1"/>
              </p:cNvSpPr>
              <p:nvPr/>
            </p:nvSpPr>
            <p:spPr bwMode="auto">
              <a:xfrm>
                <a:off x="2400" y="3024"/>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grpSp>
      </p:grpSp>
      <p:grpSp>
        <p:nvGrpSpPr>
          <p:cNvPr id="7" name="Group 20"/>
          <p:cNvGrpSpPr>
            <a:grpSpLocks/>
          </p:cNvGrpSpPr>
          <p:nvPr/>
        </p:nvGrpSpPr>
        <p:grpSpPr bwMode="auto">
          <a:xfrm>
            <a:off x="611560" y="1772816"/>
            <a:ext cx="1219200" cy="3276600"/>
            <a:chOff x="4656" y="1488"/>
            <a:chExt cx="768" cy="2064"/>
          </a:xfrm>
          <a:solidFill>
            <a:srgbClr val="00B050"/>
          </a:solidFill>
        </p:grpSpPr>
        <p:sp>
          <p:nvSpPr>
            <p:cNvPr id="17" name="AutoShape 21"/>
            <p:cNvSpPr>
              <a:spLocks noChangeArrowheads="1"/>
            </p:cNvSpPr>
            <p:nvPr/>
          </p:nvSpPr>
          <p:spPr bwMode="auto">
            <a:xfrm>
              <a:off x="4656" y="3312"/>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15</a:t>
              </a:r>
            </a:p>
          </p:txBody>
        </p:sp>
        <p:sp>
          <p:nvSpPr>
            <p:cNvPr id="18" name="AutoShape 22"/>
            <p:cNvSpPr>
              <a:spLocks noChangeArrowheads="1"/>
            </p:cNvSpPr>
            <p:nvPr/>
          </p:nvSpPr>
          <p:spPr bwMode="auto">
            <a:xfrm>
              <a:off x="4656" y="2688"/>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7</a:t>
              </a:r>
            </a:p>
          </p:txBody>
        </p:sp>
        <p:sp>
          <p:nvSpPr>
            <p:cNvPr id="19" name="AutoShape 23"/>
            <p:cNvSpPr>
              <a:spLocks noChangeArrowheads="1"/>
            </p:cNvSpPr>
            <p:nvPr/>
          </p:nvSpPr>
          <p:spPr bwMode="auto">
            <a:xfrm>
              <a:off x="4656" y="2514"/>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6</a:t>
              </a:r>
            </a:p>
          </p:txBody>
        </p:sp>
        <p:sp>
          <p:nvSpPr>
            <p:cNvPr id="20" name="AutoShape 24"/>
            <p:cNvSpPr>
              <a:spLocks noChangeArrowheads="1"/>
            </p:cNvSpPr>
            <p:nvPr/>
          </p:nvSpPr>
          <p:spPr bwMode="auto">
            <a:xfrm>
              <a:off x="4656" y="2346"/>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5</a:t>
              </a:r>
            </a:p>
          </p:txBody>
        </p:sp>
        <p:sp>
          <p:nvSpPr>
            <p:cNvPr id="21" name="AutoShape 25"/>
            <p:cNvSpPr>
              <a:spLocks noChangeArrowheads="1"/>
            </p:cNvSpPr>
            <p:nvPr/>
          </p:nvSpPr>
          <p:spPr bwMode="auto">
            <a:xfrm>
              <a:off x="4656" y="2172"/>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4</a:t>
              </a:r>
            </a:p>
          </p:txBody>
        </p:sp>
        <p:sp>
          <p:nvSpPr>
            <p:cNvPr id="22" name="AutoShape 26"/>
            <p:cNvSpPr>
              <a:spLocks noChangeArrowheads="1"/>
            </p:cNvSpPr>
            <p:nvPr/>
          </p:nvSpPr>
          <p:spPr bwMode="auto">
            <a:xfrm>
              <a:off x="4656" y="1998"/>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3</a:t>
              </a:r>
            </a:p>
          </p:txBody>
        </p:sp>
        <p:sp>
          <p:nvSpPr>
            <p:cNvPr id="23" name="AutoShape 27"/>
            <p:cNvSpPr>
              <a:spLocks noChangeArrowheads="1"/>
            </p:cNvSpPr>
            <p:nvPr/>
          </p:nvSpPr>
          <p:spPr bwMode="auto">
            <a:xfrm>
              <a:off x="4656" y="1830"/>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2</a:t>
              </a:r>
            </a:p>
          </p:txBody>
        </p:sp>
        <p:sp>
          <p:nvSpPr>
            <p:cNvPr id="24" name="AutoShape 28"/>
            <p:cNvSpPr>
              <a:spLocks noChangeArrowheads="1"/>
            </p:cNvSpPr>
            <p:nvPr/>
          </p:nvSpPr>
          <p:spPr bwMode="auto">
            <a:xfrm>
              <a:off x="4656" y="1656"/>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1</a:t>
              </a:r>
            </a:p>
          </p:txBody>
        </p:sp>
        <p:sp>
          <p:nvSpPr>
            <p:cNvPr id="25" name="AutoShape 29"/>
            <p:cNvSpPr>
              <a:spLocks noChangeArrowheads="1"/>
            </p:cNvSpPr>
            <p:nvPr/>
          </p:nvSpPr>
          <p:spPr bwMode="auto">
            <a:xfrm>
              <a:off x="4656" y="1488"/>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0</a:t>
              </a:r>
            </a:p>
          </p:txBody>
        </p:sp>
        <p:grpSp>
          <p:nvGrpSpPr>
            <p:cNvPr id="26" name="Group 30"/>
            <p:cNvGrpSpPr>
              <a:grpSpLocks/>
            </p:cNvGrpSpPr>
            <p:nvPr/>
          </p:nvGrpSpPr>
          <p:grpSpPr bwMode="auto">
            <a:xfrm>
              <a:off x="5010" y="3000"/>
              <a:ext cx="48" cy="240"/>
              <a:chOff x="2400" y="2832"/>
              <a:chExt cx="48" cy="240"/>
            </a:xfrm>
            <a:grpFill/>
          </p:grpSpPr>
          <p:sp>
            <p:nvSpPr>
              <p:cNvPr id="27" name="Oval 31"/>
              <p:cNvSpPr>
                <a:spLocks noChangeArrowheads="1"/>
              </p:cNvSpPr>
              <p:nvPr/>
            </p:nvSpPr>
            <p:spPr bwMode="auto">
              <a:xfrm>
                <a:off x="2400" y="2832"/>
                <a:ext cx="48" cy="48"/>
              </a:xfrm>
              <a:prstGeom prst="ellipse">
                <a:avLst/>
              </a:prstGeom>
              <a:grpFill/>
              <a:ln w="9525">
                <a:solidFill>
                  <a:schemeClr val="accent6"/>
                </a:solidFill>
                <a:round/>
                <a:headEnd/>
                <a:tailEnd/>
              </a:ln>
              <a:effectLst/>
            </p:spPr>
            <p:txBody>
              <a:bodyPr wrap="none" anchor="ctr">
                <a:prstTxWarp prst="textNoShape">
                  <a:avLst/>
                </a:prstTxWarp>
              </a:bodyPr>
              <a:lstStyle/>
              <a:p>
                <a:endParaRPr lang="es-ES_tradnl"/>
              </a:p>
            </p:txBody>
          </p:sp>
          <p:sp>
            <p:nvSpPr>
              <p:cNvPr id="28" name="Oval 32"/>
              <p:cNvSpPr>
                <a:spLocks noChangeArrowheads="1"/>
              </p:cNvSpPr>
              <p:nvPr/>
            </p:nvSpPr>
            <p:spPr bwMode="auto">
              <a:xfrm>
                <a:off x="2400" y="2928"/>
                <a:ext cx="48" cy="48"/>
              </a:xfrm>
              <a:prstGeom prst="ellipse">
                <a:avLst/>
              </a:prstGeom>
              <a:grpFill/>
              <a:ln w="9525">
                <a:solidFill>
                  <a:schemeClr val="accent6"/>
                </a:solidFill>
                <a:round/>
                <a:headEnd/>
                <a:tailEnd/>
              </a:ln>
              <a:effectLst/>
            </p:spPr>
            <p:txBody>
              <a:bodyPr wrap="none" anchor="ctr">
                <a:prstTxWarp prst="textNoShape">
                  <a:avLst/>
                </a:prstTxWarp>
              </a:bodyPr>
              <a:lstStyle/>
              <a:p>
                <a:endParaRPr lang="es-ES_tradnl"/>
              </a:p>
            </p:txBody>
          </p:sp>
          <p:sp>
            <p:nvSpPr>
              <p:cNvPr id="29" name="Oval 33"/>
              <p:cNvSpPr>
                <a:spLocks noChangeArrowheads="1"/>
              </p:cNvSpPr>
              <p:nvPr/>
            </p:nvSpPr>
            <p:spPr bwMode="auto">
              <a:xfrm>
                <a:off x="2400" y="3024"/>
                <a:ext cx="48" cy="48"/>
              </a:xfrm>
              <a:prstGeom prst="ellipse">
                <a:avLst/>
              </a:prstGeom>
              <a:grpFill/>
              <a:ln w="9525">
                <a:solidFill>
                  <a:schemeClr val="accent6"/>
                </a:solidFill>
                <a:round/>
                <a:headEnd/>
                <a:tailEnd/>
              </a:ln>
              <a:effectLst/>
            </p:spPr>
            <p:txBody>
              <a:bodyPr wrap="none" anchor="ctr">
                <a:prstTxWarp prst="textNoShape">
                  <a:avLst/>
                </a:prstTxWarp>
              </a:bodyPr>
              <a:lstStyle/>
              <a:p>
                <a:endParaRPr lang="es-ES_tradnl"/>
              </a:p>
            </p:txBody>
          </p:sp>
        </p:grpSp>
      </p:grpSp>
      <p:cxnSp>
        <p:nvCxnSpPr>
          <p:cNvPr id="8" name="AutoShape 34"/>
          <p:cNvCxnSpPr>
            <a:cxnSpLocks noChangeShapeType="1"/>
            <a:stCxn id="25" idx="4"/>
            <a:endCxn id="38" idx="2"/>
          </p:cNvCxnSpPr>
          <p:nvPr/>
        </p:nvCxnSpPr>
        <p:spPr bwMode="auto">
          <a:xfrm>
            <a:off x="1729160" y="2014116"/>
            <a:ext cx="1320800" cy="0"/>
          </a:xfrm>
          <a:prstGeom prst="straightConnector1">
            <a:avLst/>
          </a:prstGeom>
          <a:noFill/>
          <a:ln w="25400">
            <a:solidFill>
              <a:schemeClr val="tx1"/>
            </a:solidFill>
            <a:round/>
            <a:headEnd/>
            <a:tailEnd type="triangle" w="lg" len="lg"/>
          </a:ln>
          <a:effectLst/>
        </p:spPr>
      </p:cxnSp>
      <p:cxnSp>
        <p:nvCxnSpPr>
          <p:cNvPr id="9" name="AutoShape 35"/>
          <p:cNvCxnSpPr>
            <a:cxnSpLocks noChangeShapeType="1"/>
            <a:stCxn id="24" idx="4"/>
            <a:endCxn id="37" idx="2"/>
          </p:cNvCxnSpPr>
          <p:nvPr/>
        </p:nvCxnSpPr>
        <p:spPr bwMode="auto">
          <a:xfrm>
            <a:off x="1729160" y="2280816"/>
            <a:ext cx="1320800" cy="0"/>
          </a:xfrm>
          <a:prstGeom prst="straightConnector1">
            <a:avLst/>
          </a:prstGeom>
          <a:noFill/>
          <a:ln w="25400">
            <a:solidFill>
              <a:schemeClr val="tx1"/>
            </a:solidFill>
            <a:round/>
            <a:headEnd/>
            <a:tailEnd type="triangle" w="lg" len="lg"/>
          </a:ln>
          <a:effectLst/>
        </p:spPr>
      </p:cxnSp>
      <p:cxnSp>
        <p:nvCxnSpPr>
          <p:cNvPr id="10" name="AutoShape 36"/>
          <p:cNvCxnSpPr>
            <a:cxnSpLocks noChangeShapeType="1"/>
            <a:stCxn id="23" idx="4"/>
            <a:endCxn id="36" idx="2"/>
          </p:cNvCxnSpPr>
          <p:nvPr/>
        </p:nvCxnSpPr>
        <p:spPr bwMode="auto">
          <a:xfrm>
            <a:off x="1729160" y="2557041"/>
            <a:ext cx="1320800" cy="0"/>
          </a:xfrm>
          <a:prstGeom prst="straightConnector1">
            <a:avLst/>
          </a:prstGeom>
          <a:noFill/>
          <a:ln w="25400">
            <a:solidFill>
              <a:schemeClr val="tx1"/>
            </a:solidFill>
            <a:round/>
            <a:headEnd/>
            <a:tailEnd type="triangle" w="lg" len="lg"/>
          </a:ln>
          <a:effectLst/>
        </p:spPr>
      </p:cxnSp>
      <p:cxnSp>
        <p:nvCxnSpPr>
          <p:cNvPr id="11" name="AutoShape 37"/>
          <p:cNvCxnSpPr>
            <a:cxnSpLocks noChangeShapeType="1"/>
            <a:stCxn id="22" idx="4"/>
            <a:endCxn id="35" idx="2"/>
          </p:cNvCxnSpPr>
          <p:nvPr/>
        </p:nvCxnSpPr>
        <p:spPr bwMode="auto">
          <a:xfrm>
            <a:off x="1729160" y="2823741"/>
            <a:ext cx="1320800" cy="0"/>
          </a:xfrm>
          <a:prstGeom prst="straightConnector1">
            <a:avLst/>
          </a:prstGeom>
          <a:noFill/>
          <a:ln w="25400">
            <a:solidFill>
              <a:schemeClr val="tx1"/>
            </a:solidFill>
            <a:round/>
            <a:headEnd/>
            <a:tailEnd type="triangle" w="lg" len="lg"/>
          </a:ln>
          <a:effectLst/>
        </p:spPr>
      </p:cxnSp>
      <p:cxnSp>
        <p:nvCxnSpPr>
          <p:cNvPr id="12" name="AutoShape 38"/>
          <p:cNvCxnSpPr>
            <a:cxnSpLocks noChangeShapeType="1"/>
            <a:stCxn id="21" idx="4"/>
            <a:endCxn id="34" idx="2"/>
          </p:cNvCxnSpPr>
          <p:nvPr/>
        </p:nvCxnSpPr>
        <p:spPr bwMode="auto">
          <a:xfrm>
            <a:off x="1729160" y="3099966"/>
            <a:ext cx="1320800" cy="0"/>
          </a:xfrm>
          <a:prstGeom prst="straightConnector1">
            <a:avLst/>
          </a:prstGeom>
          <a:noFill/>
          <a:ln w="25400">
            <a:solidFill>
              <a:schemeClr val="tx1"/>
            </a:solidFill>
            <a:round/>
            <a:headEnd/>
            <a:tailEnd type="triangle" w="lg" len="lg"/>
          </a:ln>
          <a:effectLst/>
        </p:spPr>
      </p:cxnSp>
      <p:cxnSp>
        <p:nvCxnSpPr>
          <p:cNvPr id="13" name="AutoShape 39"/>
          <p:cNvCxnSpPr>
            <a:cxnSpLocks noChangeShapeType="1"/>
            <a:stCxn id="20" idx="4"/>
            <a:endCxn id="33" idx="2"/>
          </p:cNvCxnSpPr>
          <p:nvPr/>
        </p:nvCxnSpPr>
        <p:spPr bwMode="auto">
          <a:xfrm>
            <a:off x="1729160" y="3376191"/>
            <a:ext cx="1320800" cy="0"/>
          </a:xfrm>
          <a:prstGeom prst="straightConnector1">
            <a:avLst/>
          </a:prstGeom>
          <a:noFill/>
          <a:ln w="25400">
            <a:solidFill>
              <a:schemeClr val="tx1"/>
            </a:solidFill>
            <a:round/>
            <a:headEnd/>
            <a:tailEnd type="triangle" w="lg" len="lg"/>
          </a:ln>
          <a:effectLst/>
        </p:spPr>
      </p:cxnSp>
      <p:cxnSp>
        <p:nvCxnSpPr>
          <p:cNvPr id="14" name="AutoShape 40"/>
          <p:cNvCxnSpPr>
            <a:cxnSpLocks noChangeShapeType="1"/>
            <a:stCxn id="19" idx="4"/>
            <a:endCxn id="32" idx="2"/>
          </p:cNvCxnSpPr>
          <p:nvPr/>
        </p:nvCxnSpPr>
        <p:spPr bwMode="auto">
          <a:xfrm>
            <a:off x="1729160" y="3642891"/>
            <a:ext cx="1320800" cy="0"/>
          </a:xfrm>
          <a:prstGeom prst="straightConnector1">
            <a:avLst/>
          </a:prstGeom>
          <a:noFill/>
          <a:ln w="25400">
            <a:solidFill>
              <a:schemeClr val="tx1"/>
            </a:solidFill>
            <a:round/>
            <a:headEnd/>
            <a:tailEnd type="triangle" w="lg" len="lg"/>
          </a:ln>
          <a:effectLst/>
        </p:spPr>
      </p:cxnSp>
      <p:cxnSp>
        <p:nvCxnSpPr>
          <p:cNvPr id="15" name="AutoShape 41"/>
          <p:cNvCxnSpPr>
            <a:cxnSpLocks noChangeShapeType="1"/>
            <a:stCxn id="18" idx="4"/>
            <a:endCxn id="31" idx="2"/>
          </p:cNvCxnSpPr>
          <p:nvPr/>
        </p:nvCxnSpPr>
        <p:spPr bwMode="auto">
          <a:xfrm>
            <a:off x="1729160" y="3919116"/>
            <a:ext cx="1320800" cy="0"/>
          </a:xfrm>
          <a:prstGeom prst="straightConnector1">
            <a:avLst/>
          </a:prstGeom>
          <a:noFill/>
          <a:ln w="25400">
            <a:solidFill>
              <a:schemeClr val="tx1"/>
            </a:solidFill>
            <a:round/>
            <a:headEnd/>
            <a:tailEnd type="triangle" w="lg" len="lg"/>
          </a:ln>
          <a:effectLst/>
        </p:spPr>
      </p:cxnSp>
      <p:cxnSp>
        <p:nvCxnSpPr>
          <p:cNvPr id="16" name="AutoShape 42"/>
          <p:cNvCxnSpPr>
            <a:cxnSpLocks noChangeShapeType="1"/>
            <a:stCxn id="17" idx="4"/>
            <a:endCxn id="30" idx="2"/>
          </p:cNvCxnSpPr>
          <p:nvPr/>
        </p:nvCxnSpPr>
        <p:spPr bwMode="auto">
          <a:xfrm>
            <a:off x="1729160" y="4909716"/>
            <a:ext cx="1320800" cy="0"/>
          </a:xfrm>
          <a:prstGeom prst="straightConnector1">
            <a:avLst/>
          </a:prstGeom>
          <a:noFill/>
          <a:ln w="25400">
            <a:solidFill>
              <a:schemeClr val="tx1"/>
            </a:solidFill>
            <a:round/>
            <a:headEnd/>
            <a:tailEnd type="triangle" w="lg" len="lg"/>
          </a:ln>
          <a:effectLst/>
        </p:spPr>
      </p:cxnSp>
      <p:grpSp>
        <p:nvGrpSpPr>
          <p:cNvPr id="44" name="Group 44"/>
          <p:cNvGrpSpPr>
            <a:grpSpLocks/>
          </p:cNvGrpSpPr>
          <p:nvPr/>
        </p:nvGrpSpPr>
        <p:grpSpPr bwMode="auto">
          <a:xfrm>
            <a:off x="7240960" y="1772816"/>
            <a:ext cx="1219200" cy="3276600"/>
            <a:chOff x="4656" y="1488"/>
            <a:chExt cx="768" cy="2064"/>
          </a:xfrm>
          <a:solidFill>
            <a:srgbClr val="0070C0"/>
          </a:solidFill>
        </p:grpSpPr>
        <p:sp>
          <p:nvSpPr>
            <p:cNvPr id="68" name="AutoShape 45"/>
            <p:cNvSpPr>
              <a:spLocks noChangeArrowheads="1"/>
            </p:cNvSpPr>
            <p:nvPr/>
          </p:nvSpPr>
          <p:spPr bwMode="auto">
            <a:xfrm>
              <a:off x="4656" y="3312"/>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15</a:t>
              </a:r>
            </a:p>
          </p:txBody>
        </p:sp>
        <p:sp>
          <p:nvSpPr>
            <p:cNvPr id="69" name="AutoShape 46"/>
            <p:cNvSpPr>
              <a:spLocks noChangeArrowheads="1"/>
            </p:cNvSpPr>
            <p:nvPr/>
          </p:nvSpPr>
          <p:spPr bwMode="auto">
            <a:xfrm>
              <a:off x="4656" y="2688"/>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7</a:t>
              </a:r>
            </a:p>
          </p:txBody>
        </p:sp>
        <p:sp>
          <p:nvSpPr>
            <p:cNvPr id="70" name="AutoShape 47"/>
            <p:cNvSpPr>
              <a:spLocks noChangeArrowheads="1"/>
            </p:cNvSpPr>
            <p:nvPr/>
          </p:nvSpPr>
          <p:spPr bwMode="auto">
            <a:xfrm>
              <a:off x="4656" y="2514"/>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6</a:t>
              </a:r>
            </a:p>
          </p:txBody>
        </p:sp>
        <p:sp>
          <p:nvSpPr>
            <p:cNvPr id="71" name="AutoShape 48"/>
            <p:cNvSpPr>
              <a:spLocks noChangeArrowheads="1"/>
            </p:cNvSpPr>
            <p:nvPr/>
          </p:nvSpPr>
          <p:spPr bwMode="auto">
            <a:xfrm>
              <a:off x="4656" y="2346"/>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5</a:t>
              </a:r>
            </a:p>
          </p:txBody>
        </p:sp>
        <p:sp>
          <p:nvSpPr>
            <p:cNvPr id="72" name="AutoShape 49"/>
            <p:cNvSpPr>
              <a:spLocks noChangeArrowheads="1"/>
            </p:cNvSpPr>
            <p:nvPr/>
          </p:nvSpPr>
          <p:spPr bwMode="auto">
            <a:xfrm>
              <a:off x="4656" y="2172"/>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4</a:t>
              </a:r>
            </a:p>
          </p:txBody>
        </p:sp>
        <p:sp>
          <p:nvSpPr>
            <p:cNvPr id="73" name="AutoShape 50"/>
            <p:cNvSpPr>
              <a:spLocks noChangeArrowheads="1"/>
            </p:cNvSpPr>
            <p:nvPr/>
          </p:nvSpPr>
          <p:spPr bwMode="auto">
            <a:xfrm>
              <a:off x="4656" y="1998"/>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3</a:t>
              </a:r>
            </a:p>
          </p:txBody>
        </p:sp>
        <p:sp>
          <p:nvSpPr>
            <p:cNvPr id="74" name="AutoShape 51"/>
            <p:cNvSpPr>
              <a:spLocks noChangeArrowheads="1"/>
            </p:cNvSpPr>
            <p:nvPr/>
          </p:nvSpPr>
          <p:spPr bwMode="auto">
            <a:xfrm>
              <a:off x="4656" y="1830"/>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2</a:t>
              </a:r>
            </a:p>
          </p:txBody>
        </p:sp>
        <p:sp>
          <p:nvSpPr>
            <p:cNvPr id="75" name="AutoShape 52"/>
            <p:cNvSpPr>
              <a:spLocks noChangeArrowheads="1"/>
            </p:cNvSpPr>
            <p:nvPr/>
          </p:nvSpPr>
          <p:spPr bwMode="auto">
            <a:xfrm>
              <a:off x="4656" y="1656"/>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1</a:t>
              </a:r>
            </a:p>
          </p:txBody>
        </p:sp>
        <p:sp>
          <p:nvSpPr>
            <p:cNvPr id="76" name="AutoShape 53"/>
            <p:cNvSpPr>
              <a:spLocks noChangeArrowheads="1"/>
            </p:cNvSpPr>
            <p:nvPr/>
          </p:nvSpPr>
          <p:spPr bwMode="auto">
            <a:xfrm>
              <a:off x="4656" y="1488"/>
              <a:ext cx="768" cy="240"/>
            </a:xfrm>
            <a:prstGeom prst="cube">
              <a:avLst>
                <a:gd name="adj" fmla="val 26565"/>
              </a:avLst>
            </a:prstGeom>
            <a:grp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0</a:t>
              </a:r>
            </a:p>
          </p:txBody>
        </p:sp>
        <p:grpSp>
          <p:nvGrpSpPr>
            <p:cNvPr id="77" name="Group 54"/>
            <p:cNvGrpSpPr>
              <a:grpSpLocks/>
            </p:cNvGrpSpPr>
            <p:nvPr/>
          </p:nvGrpSpPr>
          <p:grpSpPr bwMode="auto">
            <a:xfrm>
              <a:off x="5010" y="3000"/>
              <a:ext cx="48" cy="240"/>
              <a:chOff x="2400" y="2832"/>
              <a:chExt cx="48" cy="240"/>
            </a:xfrm>
            <a:grpFill/>
          </p:grpSpPr>
          <p:sp>
            <p:nvSpPr>
              <p:cNvPr id="78" name="Oval 55"/>
              <p:cNvSpPr>
                <a:spLocks noChangeArrowheads="1"/>
              </p:cNvSpPr>
              <p:nvPr/>
            </p:nvSpPr>
            <p:spPr bwMode="auto">
              <a:xfrm>
                <a:off x="2400" y="2832"/>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sp>
            <p:nvSpPr>
              <p:cNvPr id="79" name="Oval 56"/>
              <p:cNvSpPr>
                <a:spLocks noChangeArrowheads="1"/>
              </p:cNvSpPr>
              <p:nvPr/>
            </p:nvSpPr>
            <p:spPr bwMode="auto">
              <a:xfrm>
                <a:off x="2400" y="2928"/>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sp>
            <p:nvSpPr>
              <p:cNvPr id="80" name="Oval 57"/>
              <p:cNvSpPr>
                <a:spLocks noChangeArrowheads="1"/>
              </p:cNvSpPr>
              <p:nvPr/>
            </p:nvSpPr>
            <p:spPr bwMode="auto">
              <a:xfrm>
                <a:off x="2400" y="3024"/>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grpSp>
      </p:grpSp>
      <p:grpSp>
        <p:nvGrpSpPr>
          <p:cNvPr id="45" name="Group 58"/>
          <p:cNvGrpSpPr>
            <a:grpSpLocks/>
          </p:cNvGrpSpPr>
          <p:nvPr/>
        </p:nvGrpSpPr>
        <p:grpSpPr bwMode="auto">
          <a:xfrm>
            <a:off x="4802560" y="1772816"/>
            <a:ext cx="1219200" cy="3276600"/>
            <a:chOff x="4656" y="1488"/>
            <a:chExt cx="768" cy="2064"/>
          </a:xfrm>
          <a:solidFill>
            <a:srgbClr val="00B050"/>
          </a:solidFill>
        </p:grpSpPr>
        <p:sp>
          <p:nvSpPr>
            <p:cNvPr id="55" name="AutoShape 59"/>
            <p:cNvSpPr>
              <a:spLocks noChangeArrowheads="1"/>
            </p:cNvSpPr>
            <p:nvPr/>
          </p:nvSpPr>
          <p:spPr bwMode="auto">
            <a:xfrm>
              <a:off x="4656" y="3312"/>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15</a:t>
              </a:r>
            </a:p>
          </p:txBody>
        </p:sp>
        <p:sp>
          <p:nvSpPr>
            <p:cNvPr id="56" name="AutoShape 60"/>
            <p:cNvSpPr>
              <a:spLocks noChangeArrowheads="1"/>
            </p:cNvSpPr>
            <p:nvPr/>
          </p:nvSpPr>
          <p:spPr bwMode="auto">
            <a:xfrm>
              <a:off x="4656" y="2688"/>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7</a:t>
              </a:r>
            </a:p>
          </p:txBody>
        </p:sp>
        <p:sp>
          <p:nvSpPr>
            <p:cNvPr id="57" name="AutoShape 61"/>
            <p:cNvSpPr>
              <a:spLocks noChangeArrowheads="1"/>
            </p:cNvSpPr>
            <p:nvPr/>
          </p:nvSpPr>
          <p:spPr bwMode="auto">
            <a:xfrm>
              <a:off x="4656" y="2514"/>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6</a:t>
              </a:r>
            </a:p>
          </p:txBody>
        </p:sp>
        <p:sp>
          <p:nvSpPr>
            <p:cNvPr id="58" name="AutoShape 62"/>
            <p:cNvSpPr>
              <a:spLocks noChangeArrowheads="1"/>
            </p:cNvSpPr>
            <p:nvPr/>
          </p:nvSpPr>
          <p:spPr bwMode="auto">
            <a:xfrm>
              <a:off x="4656" y="2346"/>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5</a:t>
              </a:r>
            </a:p>
          </p:txBody>
        </p:sp>
        <p:sp>
          <p:nvSpPr>
            <p:cNvPr id="59" name="AutoShape 63"/>
            <p:cNvSpPr>
              <a:spLocks noChangeArrowheads="1"/>
            </p:cNvSpPr>
            <p:nvPr/>
          </p:nvSpPr>
          <p:spPr bwMode="auto">
            <a:xfrm>
              <a:off x="4656" y="2172"/>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4</a:t>
              </a:r>
            </a:p>
          </p:txBody>
        </p:sp>
        <p:sp>
          <p:nvSpPr>
            <p:cNvPr id="60" name="AutoShape 64"/>
            <p:cNvSpPr>
              <a:spLocks noChangeArrowheads="1"/>
            </p:cNvSpPr>
            <p:nvPr/>
          </p:nvSpPr>
          <p:spPr bwMode="auto">
            <a:xfrm>
              <a:off x="4656" y="1998"/>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3</a:t>
              </a:r>
            </a:p>
          </p:txBody>
        </p:sp>
        <p:sp>
          <p:nvSpPr>
            <p:cNvPr id="61" name="AutoShape 65"/>
            <p:cNvSpPr>
              <a:spLocks noChangeArrowheads="1"/>
            </p:cNvSpPr>
            <p:nvPr/>
          </p:nvSpPr>
          <p:spPr bwMode="auto">
            <a:xfrm>
              <a:off x="4656" y="1830"/>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2</a:t>
              </a:r>
            </a:p>
          </p:txBody>
        </p:sp>
        <p:sp>
          <p:nvSpPr>
            <p:cNvPr id="62" name="AutoShape 66"/>
            <p:cNvSpPr>
              <a:spLocks noChangeArrowheads="1"/>
            </p:cNvSpPr>
            <p:nvPr/>
          </p:nvSpPr>
          <p:spPr bwMode="auto">
            <a:xfrm>
              <a:off x="4656" y="1656"/>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1</a:t>
              </a:r>
            </a:p>
          </p:txBody>
        </p:sp>
        <p:sp>
          <p:nvSpPr>
            <p:cNvPr id="63" name="AutoShape 67"/>
            <p:cNvSpPr>
              <a:spLocks noChangeArrowheads="1"/>
            </p:cNvSpPr>
            <p:nvPr/>
          </p:nvSpPr>
          <p:spPr bwMode="auto">
            <a:xfrm>
              <a:off x="4656" y="1488"/>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dirty="0">
                  <a:solidFill>
                    <a:schemeClr val="bg1"/>
                  </a:solidFill>
                  <a:latin typeface="Arial" pitchFamily="-111" charset="0"/>
                </a:rPr>
                <a:t>Thread 0</a:t>
              </a:r>
            </a:p>
          </p:txBody>
        </p:sp>
        <p:grpSp>
          <p:nvGrpSpPr>
            <p:cNvPr id="64" name="Group 68"/>
            <p:cNvGrpSpPr>
              <a:grpSpLocks/>
            </p:cNvGrpSpPr>
            <p:nvPr/>
          </p:nvGrpSpPr>
          <p:grpSpPr bwMode="auto">
            <a:xfrm>
              <a:off x="5010" y="3000"/>
              <a:ext cx="48" cy="240"/>
              <a:chOff x="2400" y="2832"/>
              <a:chExt cx="48" cy="240"/>
            </a:xfrm>
            <a:grpFill/>
          </p:grpSpPr>
          <p:sp>
            <p:nvSpPr>
              <p:cNvPr id="65" name="Oval 69"/>
              <p:cNvSpPr>
                <a:spLocks noChangeArrowheads="1"/>
              </p:cNvSpPr>
              <p:nvPr/>
            </p:nvSpPr>
            <p:spPr bwMode="auto">
              <a:xfrm>
                <a:off x="2400" y="2832"/>
                <a:ext cx="48" cy="48"/>
              </a:xfrm>
              <a:prstGeom prst="ellipse">
                <a:avLst/>
              </a:prstGeom>
              <a:grpFill/>
              <a:ln w="9525">
                <a:solidFill>
                  <a:schemeClr val="accent6"/>
                </a:solidFill>
                <a:round/>
                <a:headEnd/>
                <a:tailEnd/>
              </a:ln>
              <a:effectLst/>
            </p:spPr>
            <p:txBody>
              <a:bodyPr wrap="none" anchor="ctr">
                <a:prstTxWarp prst="textNoShape">
                  <a:avLst/>
                </a:prstTxWarp>
              </a:bodyPr>
              <a:lstStyle/>
              <a:p>
                <a:endParaRPr lang="es-ES_tradnl"/>
              </a:p>
            </p:txBody>
          </p:sp>
          <p:sp>
            <p:nvSpPr>
              <p:cNvPr id="66" name="Oval 70"/>
              <p:cNvSpPr>
                <a:spLocks noChangeArrowheads="1"/>
              </p:cNvSpPr>
              <p:nvPr/>
            </p:nvSpPr>
            <p:spPr bwMode="auto">
              <a:xfrm>
                <a:off x="2400" y="2928"/>
                <a:ext cx="48" cy="48"/>
              </a:xfrm>
              <a:prstGeom prst="ellipse">
                <a:avLst/>
              </a:prstGeom>
              <a:grpFill/>
              <a:ln w="9525">
                <a:solidFill>
                  <a:schemeClr val="accent6"/>
                </a:solidFill>
                <a:round/>
                <a:headEnd/>
                <a:tailEnd/>
              </a:ln>
              <a:effectLst/>
            </p:spPr>
            <p:txBody>
              <a:bodyPr wrap="none" anchor="ctr">
                <a:prstTxWarp prst="textNoShape">
                  <a:avLst/>
                </a:prstTxWarp>
              </a:bodyPr>
              <a:lstStyle/>
              <a:p>
                <a:endParaRPr lang="es-ES_tradnl"/>
              </a:p>
            </p:txBody>
          </p:sp>
          <p:sp>
            <p:nvSpPr>
              <p:cNvPr id="67" name="Oval 71"/>
              <p:cNvSpPr>
                <a:spLocks noChangeArrowheads="1"/>
              </p:cNvSpPr>
              <p:nvPr/>
            </p:nvSpPr>
            <p:spPr bwMode="auto">
              <a:xfrm>
                <a:off x="2400" y="3024"/>
                <a:ext cx="48" cy="48"/>
              </a:xfrm>
              <a:prstGeom prst="ellipse">
                <a:avLst/>
              </a:prstGeom>
              <a:grpFill/>
              <a:ln w="9525">
                <a:solidFill>
                  <a:schemeClr val="accent6"/>
                </a:solidFill>
                <a:round/>
                <a:headEnd/>
                <a:tailEnd/>
              </a:ln>
              <a:effectLst/>
            </p:spPr>
            <p:txBody>
              <a:bodyPr wrap="none" anchor="ctr">
                <a:prstTxWarp prst="textNoShape">
                  <a:avLst/>
                </a:prstTxWarp>
              </a:bodyPr>
              <a:lstStyle/>
              <a:p>
                <a:endParaRPr lang="es-ES_tradnl"/>
              </a:p>
            </p:txBody>
          </p:sp>
        </p:grpSp>
      </p:grpSp>
      <p:cxnSp>
        <p:nvCxnSpPr>
          <p:cNvPr id="46" name="AutoShape 72"/>
          <p:cNvCxnSpPr>
            <a:cxnSpLocks noChangeShapeType="1"/>
            <a:stCxn id="63" idx="4"/>
            <a:endCxn id="75" idx="2"/>
          </p:cNvCxnSpPr>
          <p:nvPr/>
        </p:nvCxnSpPr>
        <p:spPr bwMode="auto">
          <a:xfrm>
            <a:off x="5920160" y="2014116"/>
            <a:ext cx="1320800" cy="266700"/>
          </a:xfrm>
          <a:prstGeom prst="straightConnector1">
            <a:avLst/>
          </a:prstGeom>
          <a:noFill/>
          <a:ln w="25400">
            <a:solidFill>
              <a:schemeClr val="tx1"/>
            </a:solidFill>
            <a:round/>
            <a:headEnd/>
            <a:tailEnd type="triangle" w="lg" len="lg"/>
          </a:ln>
          <a:effectLst/>
        </p:spPr>
      </p:cxnSp>
      <p:cxnSp>
        <p:nvCxnSpPr>
          <p:cNvPr id="47" name="AutoShape 73"/>
          <p:cNvCxnSpPr>
            <a:cxnSpLocks noChangeShapeType="1"/>
            <a:stCxn id="62" idx="4"/>
            <a:endCxn id="71" idx="2"/>
          </p:cNvCxnSpPr>
          <p:nvPr/>
        </p:nvCxnSpPr>
        <p:spPr bwMode="auto">
          <a:xfrm>
            <a:off x="5920160" y="2280816"/>
            <a:ext cx="1320800" cy="1095375"/>
          </a:xfrm>
          <a:prstGeom prst="straightConnector1">
            <a:avLst/>
          </a:prstGeom>
          <a:noFill/>
          <a:ln w="25400">
            <a:solidFill>
              <a:schemeClr val="tx1"/>
            </a:solidFill>
            <a:round/>
            <a:headEnd/>
            <a:tailEnd type="triangle" w="lg" len="lg"/>
          </a:ln>
          <a:effectLst/>
        </p:spPr>
      </p:cxnSp>
      <p:cxnSp>
        <p:nvCxnSpPr>
          <p:cNvPr id="48" name="AutoShape 74"/>
          <p:cNvCxnSpPr>
            <a:cxnSpLocks noChangeShapeType="1"/>
            <a:stCxn id="61" idx="4"/>
            <a:endCxn id="74" idx="2"/>
          </p:cNvCxnSpPr>
          <p:nvPr/>
        </p:nvCxnSpPr>
        <p:spPr bwMode="auto">
          <a:xfrm>
            <a:off x="5920160" y="2557041"/>
            <a:ext cx="1320800" cy="0"/>
          </a:xfrm>
          <a:prstGeom prst="straightConnector1">
            <a:avLst/>
          </a:prstGeom>
          <a:noFill/>
          <a:ln w="25400">
            <a:solidFill>
              <a:schemeClr val="tx1"/>
            </a:solidFill>
            <a:round/>
            <a:headEnd/>
            <a:tailEnd type="triangle" w="lg" len="lg"/>
          </a:ln>
          <a:effectLst/>
        </p:spPr>
      </p:cxnSp>
      <p:cxnSp>
        <p:nvCxnSpPr>
          <p:cNvPr id="49" name="AutoShape 75"/>
          <p:cNvCxnSpPr>
            <a:cxnSpLocks noChangeShapeType="1"/>
            <a:stCxn id="60" idx="4"/>
            <a:endCxn id="76" idx="2"/>
          </p:cNvCxnSpPr>
          <p:nvPr/>
        </p:nvCxnSpPr>
        <p:spPr bwMode="auto">
          <a:xfrm flipV="1">
            <a:off x="5920160" y="2014116"/>
            <a:ext cx="1320800" cy="809625"/>
          </a:xfrm>
          <a:prstGeom prst="straightConnector1">
            <a:avLst/>
          </a:prstGeom>
          <a:noFill/>
          <a:ln w="25400">
            <a:solidFill>
              <a:schemeClr val="tx1"/>
            </a:solidFill>
            <a:round/>
            <a:headEnd/>
            <a:tailEnd type="triangle" w="lg" len="lg"/>
          </a:ln>
          <a:effectLst/>
        </p:spPr>
      </p:cxnSp>
      <p:cxnSp>
        <p:nvCxnSpPr>
          <p:cNvPr id="50" name="AutoShape 76"/>
          <p:cNvCxnSpPr>
            <a:cxnSpLocks noChangeShapeType="1"/>
            <a:stCxn id="59" idx="4"/>
            <a:endCxn id="73" idx="2"/>
          </p:cNvCxnSpPr>
          <p:nvPr/>
        </p:nvCxnSpPr>
        <p:spPr bwMode="auto">
          <a:xfrm flipV="1">
            <a:off x="5920160" y="2823741"/>
            <a:ext cx="1320800" cy="276225"/>
          </a:xfrm>
          <a:prstGeom prst="straightConnector1">
            <a:avLst/>
          </a:prstGeom>
          <a:noFill/>
          <a:ln w="25400">
            <a:solidFill>
              <a:schemeClr val="tx1"/>
            </a:solidFill>
            <a:round/>
            <a:headEnd/>
            <a:tailEnd type="triangle" w="lg" len="lg"/>
          </a:ln>
          <a:effectLst/>
        </p:spPr>
      </p:cxnSp>
      <p:cxnSp>
        <p:nvCxnSpPr>
          <p:cNvPr id="51" name="AutoShape 77"/>
          <p:cNvCxnSpPr>
            <a:cxnSpLocks noChangeShapeType="1"/>
            <a:stCxn id="58" idx="4"/>
            <a:endCxn id="69" idx="2"/>
          </p:cNvCxnSpPr>
          <p:nvPr/>
        </p:nvCxnSpPr>
        <p:spPr bwMode="auto">
          <a:xfrm>
            <a:off x="5920160" y="3376191"/>
            <a:ext cx="1320800" cy="542925"/>
          </a:xfrm>
          <a:prstGeom prst="straightConnector1">
            <a:avLst/>
          </a:prstGeom>
          <a:noFill/>
          <a:ln w="25400">
            <a:solidFill>
              <a:schemeClr val="tx1"/>
            </a:solidFill>
            <a:round/>
            <a:headEnd/>
            <a:tailEnd type="triangle" w="lg" len="lg"/>
          </a:ln>
          <a:effectLst/>
        </p:spPr>
      </p:cxnSp>
      <p:cxnSp>
        <p:nvCxnSpPr>
          <p:cNvPr id="52" name="AutoShape 78"/>
          <p:cNvCxnSpPr>
            <a:cxnSpLocks noChangeShapeType="1"/>
            <a:stCxn id="57" idx="4"/>
            <a:endCxn id="70" idx="2"/>
          </p:cNvCxnSpPr>
          <p:nvPr/>
        </p:nvCxnSpPr>
        <p:spPr bwMode="auto">
          <a:xfrm>
            <a:off x="5920160" y="3642891"/>
            <a:ext cx="1320800" cy="0"/>
          </a:xfrm>
          <a:prstGeom prst="straightConnector1">
            <a:avLst/>
          </a:prstGeom>
          <a:noFill/>
          <a:ln w="25400">
            <a:solidFill>
              <a:schemeClr val="tx1"/>
            </a:solidFill>
            <a:round/>
            <a:headEnd/>
            <a:tailEnd type="triangle" w="lg" len="lg"/>
          </a:ln>
          <a:effectLst/>
        </p:spPr>
      </p:cxnSp>
      <p:cxnSp>
        <p:nvCxnSpPr>
          <p:cNvPr id="53" name="AutoShape 79"/>
          <p:cNvCxnSpPr>
            <a:cxnSpLocks noChangeShapeType="1"/>
            <a:stCxn id="56" idx="4"/>
            <a:endCxn id="68" idx="2"/>
          </p:cNvCxnSpPr>
          <p:nvPr/>
        </p:nvCxnSpPr>
        <p:spPr bwMode="auto">
          <a:xfrm>
            <a:off x="5920160" y="3919116"/>
            <a:ext cx="1320800" cy="990600"/>
          </a:xfrm>
          <a:prstGeom prst="straightConnector1">
            <a:avLst/>
          </a:prstGeom>
          <a:noFill/>
          <a:ln w="25400">
            <a:solidFill>
              <a:schemeClr val="tx1"/>
            </a:solidFill>
            <a:round/>
            <a:headEnd/>
            <a:tailEnd type="triangle" w="lg" len="lg"/>
          </a:ln>
          <a:effectLst/>
        </p:spPr>
      </p:cxnSp>
      <p:cxnSp>
        <p:nvCxnSpPr>
          <p:cNvPr id="54" name="AutoShape 80"/>
          <p:cNvCxnSpPr>
            <a:cxnSpLocks noChangeShapeType="1"/>
            <a:stCxn id="55" idx="4"/>
            <a:endCxn id="72" idx="2"/>
          </p:cNvCxnSpPr>
          <p:nvPr/>
        </p:nvCxnSpPr>
        <p:spPr bwMode="auto">
          <a:xfrm flipV="1">
            <a:off x="5920160" y="3099966"/>
            <a:ext cx="1320800" cy="1809750"/>
          </a:xfrm>
          <a:prstGeom prst="straightConnector1">
            <a:avLst/>
          </a:prstGeom>
          <a:noFill/>
          <a:ln w="25400">
            <a:solidFill>
              <a:schemeClr val="tx1"/>
            </a:solidFill>
            <a:round/>
            <a:headEnd/>
            <a:tailEnd type="triangle" w="lg" len="lg"/>
          </a:ln>
          <a:effectLst/>
        </p:spPr>
      </p:cxnSp>
      <p:sp>
        <p:nvSpPr>
          <p:cNvPr id="81" name="CuadroTexto 80"/>
          <p:cNvSpPr txBox="1"/>
          <p:nvPr/>
        </p:nvSpPr>
        <p:spPr>
          <a:xfrm>
            <a:off x="792767" y="5507940"/>
            <a:ext cx="3131161" cy="369332"/>
          </a:xfrm>
          <a:prstGeom prst="rect">
            <a:avLst/>
          </a:prstGeom>
          <a:noFill/>
        </p:spPr>
        <p:txBody>
          <a:bodyPr wrap="none" rtlCol="0">
            <a:spAutoFit/>
          </a:bodyPr>
          <a:lstStyle/>
          <a:p>
            <a:r>
              <a:rPr lang="en-US" dirty="0"/>
              <a:t>Linear addressing: stride = 1</a:t>
            </a:r>
          </a:p>
        </p:txBody>
      </p:sp>
      <p:sp>
        <p:nvSpPr>
          <p:cNvPr id="82" name="CuadroTexto 81"/>
          <p:cNvSpPr txBox="1"/>
          <p:nvPr/>
        </p:nvSpPr>
        <p:spPr>
          <a:xfrm>
            <a:off x="5351337" y="5507940"/>
            <a:ext cx="2677047" cy="369332"/>
          </a:xfrm>
          <a:prstGeom prst="rect">
            <a:avLst/>
          </a:prstGeom>
          <a:noFill/>
        </p:spPr>
        <p:txBody>
          <a:bodyPr wrap="none" rtlCol="0">
            <a:spAutoFit/>
          </a:bodyPr>
          <a:lstStyle/>
          <a:p>
            <a:r>
              <a:rPr lang="en-US" dirty="0"/>
              <a:t>Random addressing 1:1</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44</a:t>
            </a:fld>
            <a:endParaRPr lang="en-US" altLang="en-US"/>
          </a:p>
        </p:txBody>
      </p:sp>
      <p:sp>
        <p:nvSpPr>
          <p:cNvPr id="84" name="CuadroTexto 26">
            <a:extLst>
              <a:ext uri="{FF2B5EF4-FFF2-40B4-BE49-F238E27FC236}">
                <a16:creationId xmlns:a16="http://schemas.microsoft.com/office/drawing/2014/main" id="{083B6337-257C-254A-A2F6-674F8BFD2BF4}"/>
              </a:ext>
            </a:extLst>
          </p:cNvPr>
          <p:cNvSpPr txBox="1"/>
          <p:nvPr/>
        </p:nvSpPr>
        <p:spPr>
          <a:xfrm>
            <a:off x="228600" y="6495225"/>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3074519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Shared Memory Bank Conflicts (II)</a:t>
            </a:r>
          </a:p>
        </p:txBody>
      </p:sp>
      <p:sp>
        <p:nvSpPr>
          <p:cNvPr id="3" name="Marcador de contenido 2"/>
          <p:cNvSpPr>
            <a:spLocks noGrp="1"/>
          </p:cNvSpPr>
          <p:nvPr>
            <p:ph idx="1"/>
          </p:nvPr>
        </p:nvSpPr>
        <p:spPr>
          <a:xfrm>
            <a:off x="251521" y="908720"/>
            <a:ext cx="8640960" cy="5472534"/>
          </a:xfrm>
        </p:spPr>
        <p:txBody>
          <a:bodyPr>
            <a:normAutofit/>
          </a:bodyPr>
          <a:lstStyle/>
          <a:p>
            <a:r>
              <a:rPr lang="en-US" dirty="0">
                <a:solidFill>
                  <a:srgbClr val="FF0000"/>
                </a:solidFill>
              </a:rPr>
              <a:t>N-way bank conflicts</a:t>
            </a:r>
          </a:p>
        </p:txBody>
      </p:sp>
      <p:sp>
        <p:nvSpPr>
          <p:cNvPr id="81" name="CuadroTexto 80"/>
          <p:cNvSpPr txBox="1"/>
          <p:nvPr/>
        </p:nvSpPr>
        <p:spPr>
          <a:xfrm>
            <a:off x="792767" y="5507940"/>
            <a:ext cx="3313753" cy="369332"/>
          </a:xfrm>
          <a:prstGeom prst="rect">
            <a:avLst/>
          </a:prstGeom>
          <a:noFill/>
        </p:spPr>
        <p:txBody>
          <a:bodyPr wrap="none" rtlCol="0">
            <a:spAutoFit/>
          </a:bodyPr>
          <a:lstStyle/>
          <a:p>
            <a:r>
              <a:rPr lang="en-US" dirty="0"/>
              <a:t>2-way bank conflict: stride = 2</a:t>
            </a:r>
          </a:p>
        </p:txBody>
      </p:sp>
      <p:sp>
        <p:nvSpPr>
          <p:cNvPr id="82" name="CuadroTexto 81"/>
          <p:cNvSpPr txBox="1"/>
          <p:nvPr/>
        </p:nvSpPr>
        <p:spPr>
          <a:xfrm>
            <a:off x="5004048" y="5507940"/>
            <a:ext cx="3313753" cy="369332"/>
          </a:xfrm>
          <a:prstGeom prst="rect">
            <a:avLst/>
          </a:prstGeom>
          <a:noFill/>
        </p:spPr>
        <p:txBody>
          <a:bodyPr wrap="none" rtlCol="0">
            <a:spAutoFit/>
          </a:bodyPr>
          <a:lstStyle/>
          <a:p>
            <a:r>
              <a:rPr lang="en-US" dirty="0"/>
              <a:t>8-way bank conflict: stride = 8</a:t>
            </a:r>
          </a:p>
        </p:txBody>
      </p:sp>
      <p:sp>
        <p:nvSpPr>
          <p:cNvPr id="84" name="AutoShape 6"/>
          <p:cNvSpPr>
            <a:spLocks noChangeArrowheads="1"/>
          </p:cNvSpPr>
          <p:nvPr/>
        </p:nvSpPr>
        <p:spPr bwMode="auto">
          <a:xfrm>
            <a:off x="611560" y="4672608"/>
            <a:ext cx="1219200" cy="381000"/>
          </a:xfrm>
          <a:prstGeom prst="cube">
            <a:avLst>
              <a:gd name="adj" fmla="val 26565"/>
            </a:avLst>
          </a:prstGeom>
          <a:solidFill>
            <a:srgbClr val="00B050"/>
          </a:solid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11</a:t>
            </a:r>
          </a:p>
        </p:txBody>
      </p:sp>
      <p:sp>
        <p:nvSpPr>
          <p:cNvPr id="85" name="AutoShape 7"/>
          <p:cNvSpPr>
            <a:spLocks noChangeArrowheads="1"/>
          </p:cNvSpPr>
          <p:nvPr/>
        </p:nvSpPr>
        <p:spPr bwMode="auto">
          <a:xfrm>
            <a:off x="611560" y="4396383"/>
            <a:ext cx="1219200" cy="381000"/>
          </a:xfrm>
          <a:prstGeom prst="cube">
            <a:avLst>
              <a:gd name="adj" fmla="val 26565"/>
            </a:avLst>
          </a:prstGeom>
          <a:solidFill>
            <a:srgbClr val="00B050"/>
          </a:solid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10</a:t>
            </a:r>
          </a:p>
        </p:txBody>
      </p:sp>
      <p:sp>
        <p:nvSpPr>
          <p:cNvPr id="86" name="AutoShape 8"/>
          <p:cNvSpPr>
            <a:spLocks noChangeArrowheads="1"/>
          </p:cNvSpPr>
          <p:nvPr/>
        </p:nvSpPr>
        <p:spPr bwMode="auto">
          <a:xfrm>
            <a:off x="611560" y="4120158"/>
            <a:ext cx="1219200" cy="381000"/>
          </a:xfrm>
          <a:prstGeom prst="cube">
            <a:avLst>
              <a:gd name="adj" fmla="val 26565"/>
            </a:avLst>
          </a:prstGeom>
          <a:solidFill>
            <a:srgbClr val="00B050"/>
          </a:solid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9</a:t>
            </a:r>
          </a:p>
        </p:txBody>
      </p:sp>
      <p:sp>
        <p:nvSpPr>
          <p:cNvPr id="87" name="AutoShape 9"/>
          <p:cNvSpPr>
            <a:spLocks noChangeArrowheads="1"/>
          </p:cNvSpPr>
          <p:nvPr/>
        </p:nvSpPr>
        <p:spPr bwMode="auto">
          <a:xfrm>
            <a:off x="611560" y="3853458"/>
            <a:ext cx="1219200" cy="381000"/>
          </a:xfrm>
          <a:prstGeom prst="cube">
            <a:avLst>
              <a:gd name="adj" fmla="val 26565"/>
            </a:avLst>
          </a:prstGeom>
          <a:solidFill>
            <a:srgbClr val="00B050"/>
          </a:solid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8</a:t>
            </a:r>
          </a:p>
        </p:txBody>
      </p:sp>
      <p:sp>
        <p:nvSpPr>
          <p:cNvPr id="88" name="AutoShape 10"/>
          <p:cNvSpPr>
            <a:spLocks noChangeArrowheads="1"/>
          </p:cNvSpPr>
          <p:nvPr/>
        </p:nvSpPr>
        <p:spPr bwMode="auto">
          <a:xfrm>
            <a:off x="611560" y="2862858"/>
            <a:ext cx="1219200" cy="381000"/>
          </a:xfrm>
          <a:prstGeom prst="cube">
            <a:avLst>
              <a:gd name="adj" fmla="val 26565"/>
            </a:avLst>
          </a:prstGeom>
          <a:solidFill>
            <a:srgbClr val="00B050"/>
          </a:solid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4</a:t>
            </a:r>
          </a:p>
        </p:txBody>
      </p:sp>
      <p:sp>
        <p:nvSpPr>
          <p:cNvPr id="89" name="AutoShape 11"/>
          <p:cNvSpPr>
            <a:spLocks noChangeArrowheads="1"/>
          </p:cNvSpPr>
          <p:nvPr/>
        </p:nvSpPr>
        <p:spPr bwMode="auto">
          <a:xfrm>
            <a:off x="611560" y="2586633"/>
            <a:ext cx="1219200" cy="381000"/>
          </a:xfrm>
          <a:prstGeom prst="cube">
            <a:avLst>
              <a:gd name="adj" fmla="val 26565"/>
            </a:avLst>
          </a:prstGeom>
          <a:solidFill>
            <a:srgbClr val="00B050"/>
          </a:solid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3</a:t>
            </a:r>
          </a:p>
        </p:txBody>
      </p:sp>
      <p:sp>
        <p:nvSpPr>
          <p:cNvPr id="90" name="AutoShape 12"/>
          <p:cNvSpPr>
            <a:spLocks noChangeArrowheads="1"/>
          </p:cNvSpPr>
          <p:nvPr/>
        </p:nvSpPr>
        <p:spPr bwMode="auto">
          <a:xfrm>
            <a:off x="611560" y="2319933"/>
            <a:ext cx="1219200" cy="381000"/>
          </a:xfrm>
          <a:prstGeom prst="cube">
            <a:avLst>
              <a:gd name="adj" fmla="val 26565"/>
            </a:avLst>
          </a:prstGeom>
          <a:solidFill>
            <a:srgbClr val="00B050"/>
          </a:solidFill>
          <a:ln w="9525">
            <a:solidFill>
              <a:schemeClr val="accent6"/>
            </a:solidFill>
            <a:miter lim="800000"/>
            <a:headEnd/>
            <a:tailEnd/>
          </a:ln>
          <a:effectLst/>
        </p:spPr>
        <p:txBody>
          <a:bodyPr wrap="none" anchor="ctr">
            <a:prstTxWarp prst="textNoShape">
              <a:avLst/>
            </a:prstTxWarp>
          </a:bodyPr>
          <a:lstStyle/>
          <a:p>
            <a:pPr algn="ctr"/>
            <a:r>
              <a:rPr lang="en-US" sz="1800" dirty="0">
                <a:solidFill>
                  <a:schemeClr val="bg1"/>
                </a:solidFill>
                <a:latin typeface="Arial" pitchFamily="-111" charset="0"/>
              </a:rPr>
              <a:t>Thread 2</a:t>
            </a:r>
          </a:p>
        </p:txBody>
      </p:sp>
      <p:sp>
        <p:nvSpPr>
          <p:cNvPr id="91" name="AutoShape 13"/>
          <p:cNvSpPr>
            <a:spLocks noChangeArrowheads="1"/>
          </p:cNvSpPr>
          <p:nvPr/>
        </p:nvSpPr>
        <p:spPr bwMode="auto">
          <a:xfrm>
            <a:off x="611560" y="2043708"/>
            <a:ext cx="1219200" cy="381000"/>
          </a:xfrm>
          <a:prstGeom prst="cube">
            <a:avLst>
              <a:gd name="adj" fmla="val 26565"/>
            </a:avLst>
          </a:prstGeom>
          <a:solidFill>
            <a:srgbClr val="00B050"/>
          </a:solid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1</a:t>
            </a:r>
          </a:p>
        </p:txBody>
      </p:sp>
      <p:sp>
        <p:nvSpPr>
          <p:cNvPr id="92" name="AutoShape 14"/>
          <p:cNvSpPr>
            <a:spLocks noChangeArrowheads="1"/>
          </p:cNvSpPr>
          <p:nvPr/>
        </p:nvSpPr>
        <p:spPr bwMode="auto">
          <a:xfrm>
            <a:off x="611560" y="1777008"/>
            <a:ext cx="1219200" cy="381000"/>
          </a:xfrm>
          <a:prstGeom prst="cube">
            <a:avLst>
              <a:gd name="adj" fmla="val 26565"/>
            </a:avLst>
          </a:prstGeom>
          <a:solidFill>
            <a:srgbClr val="00B050"/>
          </a:solid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0</a:t>
            </a:r>
          </a:p>
        </p:txBody>
      </p:sp>
      <p:grpSp>
        <p:nvGrpSpPr>
          <p:cNvPr id="93" name="Group 15"/>
          <p:cNvGrpSpPr>
            <a:grpSpLocks/>
          </p:cNvGrpSpPr>
          <p:nvPr/>
        </p:nvGrpSpPr>
        <p:grpSpPr bwMode="auto">
          <a:xfrm>
            <a:off x="1144960" y="3377208"/>
            <a:ext cx="76200" cy="381000"/>
            <a:chOff x="2400" y="2832"/>
            <a:chExt cx="48" cy="240"/>
          </a:xfrm>
          <a:solidFill>
            <a:srgbClr val="00B050"/>
          </a:solidFill>
        </p:grpSpPr>
        <p:sp>
          <p:nvSpPr>
            <p:cNvPr id="117" name="Oval 16"/>
            <p:cNvSpPr>
              <a:spLocks noChangeArrowheads="1"/>
            </p:cNvSpPr>
            <p:nvPr/>
          </p:nvSpPr>
          <p:spPr bwMode="auto">
            <a:xfrm>
              <a:off x="2400" y="2832"/>
              <a:ext cx="48" cy="48"/>
            </a:xfrm>
            <a:prstGeom prst="ellipse">
              <a:avLst/>
            </a:prstGeom>
            <a:grpFill/>
            <a:ln w="9525">
              <a:solidFill>
                <a:schemeClr val="accent6"/>
              </a:solidFill>
              <a:round/>
              <a:headEnd/>
              <a:tailEnd/>
            </a:ln>
            <a:effectLst/>
          </p:spPr>
          <p:txBody>
            <a:bodyPr wrap="none" anchor="ctr">
              <a:prstTxWarp prst="textNoShape">
                <a:avLst/>
              </a:prstTxWarp>
            </a:bodyPr>
            <a:lstStyle/>
            <a:p>
              <a:endParaRPr lang="es-ES_tradnl"/>
            </a:p>
          </p:txBody>
        </p:sp>
        <p:sp>
          <p:nvSpPr>
            <p:cNvPr id="118" name="Oval 17"/>
            <p:cNvSpPr>
              <a:spLocks noChangeArrowheads="1"/>
            </p:cNvSpPr>
            <p:nvPr/>
          </p:nvSpPr>
          <p:spPr bwMode="auto">
            <a:xfrm>
              <a:off x="2400" y="2928"/>
              <a:ext cx="48" cy="48"/>
            </a:xfrm>
            <a:prstGeom prst="ellipse">
              <a:avLst/>
            </a:prstGeom>
            <a:grpFill/>
            <a:ln w="9525">
              <a:solidFill>
                <a:schemeClr val="accent6"/>
              </a:solidFill>
              <a:round/>
              <a:headEnd/>
              <a:tailEnd/>
            </a:ln>
            <a:effectLst/>
          </p:spPr>
          <p:txBody>
            <a:bodyPr wrap="none" anchor="ctr">
              <a:prstTxWarp prst="textNoShape">
                <a:avLst/>
              </a:prstTxWarp>
            </a:bodyPr>
            <a:lstStyle/>
            <a:p>
              <a:endParaRPr lang="es-ES_tradnl"/>
            </a:p>
          </p:txBody>
        </p:sp>
        <p:sp>
          <p:nvSpPr>
            <p:cNvPr id="119" name="Oval 18"/>
            <p:cNvSpPr>
              <a:spLocks noChangeArrowheads="1"/>
            </p:cNvSpPr>
            <p:nvPr/>
          </p:nvSpPr>
          <p:spPr bwMode="auto">
            <a:xfrm>
              <a:off x="2400" y="3024"/>
              <a:ext cx="48" cy="48"/>
            </a:xfrm>
            <a:prstGeom prst="ellipse">
              <a:avLst/>
            </a:prstGeom>
            <a:grpFill/>
            <a:ln w="9525">
              <a:solidFill>
                <a:schemeClr val="accent6"/>
              </a:solidFill>
              <a:round/>
              <a:headEnd/>
              <a:tailEnd/>
            </a:ln>
            <a:effectLst/>
          </p:spPr>
          <p:txBody>
            <a:bodyPr wrap="none" anchor="ctr">
              <a:prstTxWarp prst="textNoShape">
                <a:avLst/>
              </a:prstTxWarp>
            </a:bodyPr>
            <a:lstStyle/>
            <a:p>
              <a:endParaRPr lang="es-ES_tradnl"/>
            </a:p>
          </p:txBody>
        </p:sp>
      </p:grpSp>
      <p:cxnSp>
        <p:nvCxnSpPr>
          <p:cNvPr id="94" name="AutoShape 19"/>
          <p:cNvCxnSpPr>
            <a:cxnSpLocks noChangeShapeType="1"/>
            <a:stCxn id="92" idx="4"/>
          </p:cNvCxnSpPr>
          <p:nvPr/>
        </p:nvCxnSpPr>
        <p:spPr bwMode="auto">
          <a:xfrm>
            <a:off x="1729160" y="2018308"/>
            <a:ext cx="1320800" cy="0"/>
          </a:xfrm>
          <a:prstGeom prst="straightConnector1">
            <a:avLst/>
          </a:prstGeom>
          <a:noFill/>
          <a:ln w="25400">
            <a:solidFill>
              <a:schemeClr val="tx1"/>
            </a:solidFill>
            <a:round/>
            <a:headEnd/>
            <a:tailEnd type="triangle" w="lg" len="lg"/>
          </a:ln>
          <a:effectLst/>
        </p:spPr>
      </p:cxnSp>
      <p:cxnSp>
        <p:nvCxnSpPr>
          <p:cNvPr id="95" name="AutoShape 20"/>
          <p:cNvCxnSpPr>
            <a:cxnSpLocks noChangeShapeType="1"/>
            <a:stCxn id="91" idx="4"/>
          </p:cNvCxnSpPr>
          <p:nvPr/>
        </p:nvCxnSpPr>
        <p:spPr bwMode="auto">
          <a:xfrm>
            <a:off x="1729160" y="2285008"/>
            <a:ext cx="1320800" cy="276225"/>
          </a:xfrm>
          <a:prstGeom prst="straightConnector1">
            <a:avLst/>
          </a:prstGeom>
          <a:noFill/>
          <a:ln w="25400">
            <a:solidFill>
              <a:schemeClr val="tx1"/>
            </a:solidFill>
            <a:round/>
            <a:headEnd/>
            <a:tailEnd type="triangle" w="lg" len="lg"/>
          </a:ln>
          <a:effectLst/>
        </p:spPr>
      </p:cxnSp>
      <p:cxnSp>
        <p:nvCxnSpPr>
          <p:cNvPr id="96" name="AutoShape 21"/>
          <p:cNvCxnSpPr>
            <a:cxnSpLocks noChangeShapeType="1"/>
            <a:stCxn id="90" idx="4"/>
          </p:cNvCxnSpPr>
          <p:nvPr/>
        </p:nvCxnSpPr>
        <p:spPr bwMode="auto">
          <a:xfrm>
            <a:off x="1729160" y="2561233"/>
            <a:ext cx="1320800" cy="542925"/>
          </a:xfrm>
          <a:prstGeom prst="straightConnector1">
            <a:avLst/>
          </a:prstGeom>
          <a:noFill/>
          <a:ln w="25400">
            <a:solidFill>
              <a:schemeClr val="tx1"/>
            </a:solidFill>
            <a:round/>
            <a:headEnd/>
            <a:tailEnd type="triangle" w="lg" len="lg"/>
          </a:ln>
          <a:effectLst/>
        </p:spPr>
      </p:cxnSp>
      <p:cxnSp>
        <p:nvCxnSpPr>
          <p:cNvPr id="97" name="AutoShape 22"/>
          <p:cNvCxnSpPr>
            <a:cxnSpLocks noChangeShapeType="1"/>
            <a:stCxn id="89" idx="4"/>
          </p:cNvCxnSpPr>
          <p:nvPr/>
        </p:nvCxnSpPr>
        <p:spPr bwMode="auto">
          <a:xfrm>
            <a:off x="1729160" y="2827933"/>
            <a:ext cx="1320800" cy="819150"/>
          </a:xfrm>
          <a:prstGeom prst="straightConnector1">
            <a:avLst/>
          </a:prstGeom>
          <a:noFill/>
          <a:ln w="25400">
            <a:solidFill>
              <a:schemeClr val="tx1"/>
            </a:solidFill>
            <a:round/>
            <a:headEnd/>
            <a:tailEnd type="triangle" w="lg" len="lg"/>
          </a:ln>
          <a:effectLst/>
        </p:spPr>
      </p:cxnSp>
      <p:cxnSp>
        <p:nvCxnSpPr>
          <p:cNvPr id="98" name="AutoShape 23"/>
          <p:cNvCxnSpPr>
            <a:cxnSpLocks noChangeShapeType="1"/>
            <a:stCxn id="87" idx="4"/>
          </p:cNvCxnSpPr>
          <p:nvPr/>
        </p:nvCxnSpPr>
        <p:spPr bwMode="auto">
          <a:xfrm flipV="1">
            <a:off x="1729160" y="2018308"/>
            <a:ext cx="1320800" cy="2076450"/>
          </a:xfrm>
          <a:prstGeom prst="straightConnector1">
            <a:avLst/>
          </a:prstGeom>
          <a:noFill/>
          <a:ln w="25400">
            <a:solidFill>
              <a:schemeClr val="tx1"/>
            </a:solidFill>
            <a:round/>
            <a:headEnd/>
            <a:tailEnd type="triangle" w="lg" len="lg"/>
          </a:ln>
          <a:effectLst/>
        </p:spPr>
      </p:cxnSp>
      <p:cxnSp>
        <p:nvCxnSpPr>
          <p:cNvPr id="99" name="AutoShape 24"/>
          <p:cNvCxnSpPr>
            <a:cxnSpLocks noChangeShapeType="1"/>
            <a:stCxn id="86" idx="4"/>
          </p:cNvCxnSpPr>
          <p:nvPr/>
        </p:nvCxnSpPr>
        <p:spPr bwMode="auto">
          <a:xfrm flipV="1">
            <a:off x="1729160" y="2561233"/>
            <a:ext cx="1320800" cy="1800225"/>
          </a:xfrm>
          <a:prstGeom prst="straightConnector1">
            <a:avLst/>
          </a:prstGeom>
          <a:noFill/>
          <a:ln w="25400">
            <a:solidFill>
              <a:schemeClr val="tx1"/>
            </a:solidFill>
            <a:round/>
            <a:headEnd/>
            <a:tailEnd type="triangle" w="lg" len="lg"/>
          </a:ln>
          <a:effectLst/>
        </p:spPr>
      </p:cxnSp>
      <p:cxnSp>
        <p:nvCxnSpPr>
          <p:cNvPr id="100" name="AutoShape 25"/>
          <p:cNvCxnSpPr>
            <a:cxnSpLocks noChangeShapeType="1"/>
            <a:stCxn id="85" idx="4"/>
          </p:cNvCxnSpPr>
          <p:nvPr/>
        </p:nvCxnSpPr>
        <p:spPr bwMode="auto">
          <a:xfrm flipV="1">
            <a:off x="1729160" y="3104158"/>
            <a:ext cx="1320800" cy="1533525"/>
          </a:xfrm>
          <a:prstGeom prst="straightConnector1">
            <a:avLst/>
          </a:prstGeom>
          <a:noFill/>
          <a:ln w="25400">
            <a:solidFill>
              <a:schemeClr val="tx1"/>
            </a:solidFill>
            <a:round/>
            <a:headEnd/>
            <a:tailEnd type="triangle" w="lg" len="lg"/>
          </a:ln>
          <a:effectLst/>
        </p:spPr>
      </p:cxnSp>
      <p:cxnSp>
        <p:nvCxnSpPr>
          <p:cNvPr id="101" name="AutoShape 26"/>
          <p:cNvCxnSpPr>
            <a:cxnSpLocks noChangeShapeType="1"/>
            <a:stCxn id="84" idx="4"/>
          </p:cNvCxnSpPr>
          <p:nvPr/>
        </p:nvCxnSpPr>
        <p:spPr bwMode="auto">
          <a:xfrm flipV="1">
            <a:off x="1729160" y="3647083"/>
            <a:ext cx="1320800" cy="1266825"/>
          </a:xfrm>
          <a:prstGeom prst="straightConnector1">
            <a:avLst/>
          </a:prstGeom>
          <a:noFill/>
          <a:ln w="25400">
            <a:solidFill>
              <a:schemeClr val="tx1"/>
            </a:solidFill>
            <a:round/>
            <a:headEnd/>
            <a:tailEnd type="triangle" w="lg" len="lg"/>
          </a:ln>
          <a:effectLst/>
        </p:spPr>
      </p:cxnSp>
      <p:cxnSp>
        <p:nvCxnSpPr>
          <p:cNvPr id="102" name="AutoShape 27"/>
          <p:cNvCxnSpPr>
            <a:cxnSpLocks noChangeShapeType="1"/>
            <a:stCxn id="88" idx="4"/>
          </p:cNvCxnSpPr>
          <p:nvPr/>
        </p:nvCxnSpPr>
        <p:spPr bwMode="auto">
          <a:xfrm>
            <a:off x="1729160" y="3104158"/>
            <a:ext cx="1320800" cy="1095375"/>
          </a:xfrm>
          <a:prstGeom prst="straightConnector1">
            <a:avLst/>
          </a:prstGeom>
          <a:noFill/>
          <a:ln w="25400">
            <a:solidFill>
              <a:schemeClr val="tx1"/>
            </a:solidFill>
            <a:prstDash val="dash"/>
            <a:round/>
            <a:headEnd/>
            <a:tailEnd type="triangle" w="lg" len="lg"/>
          </a:ln>
          <a:effectLst/>
        </p:spPr>
      </p:cxnSp>
      <p:sp>
        <p:nvSpPr>
          <p:cNvPr id="104" name="AutoShape 29"/>
          <p:cNvSpPr>
            <a:spLocks noChangeArrowheads="1"/>
          </p:cNvSpPr>
          <p:nvPr/>
        </p:nvSpPr>
        <p:spPr bwMode="auto">
          <a:xfrm>
            <a:off x="3049960" y="4672608"/>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15</a:t>
            </a:r>
          </a:p>
        </p:txBody>
      </p:sp>
      <p:sp>
        <p:nvSpPr>
          <p:cNvPr id="105" name="AutoShape 30"/>
          <p:cNvSpPr>
            <a:spLocks noChangeArrowheads="1"/>
          </p:cNvSpPr>
          <p:nvPr/>
        </p:nvSpPr>
        <p:spPr bwMode="auto">
          <a:xfrm>
            <a:off x="3049960" y="3682008"/>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7</a:t>
            </a:r>
          </a:p>
        </p:txBody>
      </p:sp>
      <p:sp>
        <p:nvSpPr>
          <p:cNvPr id="106" name="AutoShape 31"/>
          <p:cNvSpPr>
            <a:spLocks noChangeArrowheads="1"/>
          </p:cNvSpPr>
          <p:nvPr/>
        </p:nvSpPr>
        <p:spPr bwMode="auto">
          <a:xfrm>
            <a:off x="3049960" y="3405783"/>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6</a:t>
            </a:r>
          </a:p>
        </p:txBody>
      </p:sp>
      <p:sp>
        <p:nvSpPr>
          <p:cNvPr id="107" name="AutoShape 32"/>
          <p:cNvSpPr>
            <a:spLocks noChangeArrowheads="1"/>
          </p:cNvSpPr>
          <p:nvPr/>
        </p:nvSpPr>
        <p:spPr bwMode="auto">
          <a:xfrm>
            <a:off x="3049960" y="3139083"/>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5</a:t>
            </a:r>
          </a:p>
        </p:txBody>
      </p:sp>
      <p:sp>
        <p:nvSpPr>
          <p:cNvPr id="108" name="AutoShape 33"/>
          <p:cNvSpPr>
            <a:spLocks noChangeArrowheads="1"/>
          </p:cNvSpPr>
          <p:nvPr/>
        </p:nvSpPr>
        <p:spPr bwMode="auto">
          <a:xfrm>
            <a:off x="3049960" y="2862858"/>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4</a:t>
            </a:r>
          </a:p>
        </p:txBody>
      </p:sp>
      <p:sp>
        <p:nvSpPr>
          <p:cNvPr id="109" name="AutoShape 34"/>
          <p:cNvSpPr>
            <a:spLocks noChangeArrowheads="1"/>
          </p:cNvSpPr>
          <p:nvPr/>
        </p:nvSpPr>
        <p:spPr bwMode="auto">
          <a:xfrm>
            <a:off x="3049960" y="2586633"/>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3</a:t>
            </a:r>
          </a:p>
        </p:txBody>
      </p:sp>
      <p:sp>
        <p:nvSpPr>
          <p:cNvPr id="110" name="AutoShape 35"/>
          <p:cNvSpPr>
            <a:spLocks noChangeArrowheads="1"/>
          </p:cNvSpPr>
          <p:nvPr/>
        </p:nvSpPr>
        <p:spPr bwMode="auto">
          <a:xfrm>
            <a:off x="3049960" y="2319933"/>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2</a:t>
            </a:r>
          </a:p>
        </p:txBody>
      </p:sp>
      <p:sp>
        <p:nvSpPr>
          <p:cNvPr id="111" name="AutoShape 36"/>
          <p:cNvSpPr>
            <a:spLocks noChangeArrowheads="1"/>
          </p:cNvSpPr>
          <p:nvPr/>
        </p:nvSpPr>
        <p:spPr bwMode="auto">
          <a:xfrm>
            <a:off x="3049960" y="2043708"/>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1</a:t>
            </a:r>
          </a:p>
        </p:txBody>
      </p:sp>
      <p:sp>
        <p:nvSpPr>
          <p:cNvPr id="112" name="AutoShape 37"/>
          <p:cNvSpPr>
            <a:spLocks noChangeArrowheads="1"/>
          </p:cNvSpPr>
          <p:nvPr/>
        </p:nvSpPr>
        <p:spPr bwMode="auto">
          <a:xfrm>
            <a:off x="3049960" y="1777008"/>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0</a:t>
            </a:r>
          </a:p>
        </p:txBody>
      </p:sp>
      <p:grpSp>
        <p:nvGrpSpPr>
          <p:cNvPr id="113" name="Group 38"/>
          <p:cNvGrpSpPr>
            <a:grpSpLocks/>
          </p:cNvGrpSpPr>
          <p:nvPr/>
        </p:nvGrpSpPr>
        <p:grpSpPr bwMode="auto">
          <a:xfrm>
            <a:off x="3611935" y="4177308"/>
            <a:ext cx="76200" cy="381000"/>
            <a:chOff x="2400" y="2832"/>
            <a:chExt cx="48" cy="240"/>
          </a:xfrm>
          <a:solidFill>
            <a:srgbClr val="0070C0"/>
          </a:solidFill>
        </p:grpSpPr>
        <p:sp>
          <p:nvSpPr>
            <p:cNvPr id="114" name="Oval 39"/>
            <p:cNvSpPr>
              <a:spLocks noChangeArrowheads="1"/>
            </p:cNvSpPr>
            <p:nvPr/>
          </p:nvSpPr>
          <p:spPr bwMode="auto">
            <a:xfrm>
              <a:off x="2400" y="2832"/>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sp>
          <p:nvSpPr>
            <p:cNvPr id="115" name="Oval 40"/>
            <p:cNvSpPr>
              <a:spLocks noChangeArrowheads="1"/>
            </p:cNvSpPr>
            <p:nvPr/>
          </p:nvSpPr>
          <p:spPr bwMode="auto">
            <a:xfrm>
              <a:off x="2400" y="2928"/>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sp>
          <p:nvSpPr>
            <p:cNvPr id="116" name="Oval 41"/>
            <p:cNvSpPr>
              <a:spLocks noChangeArrowheads="1"/>
            </p:cNvSpPr>
            <p:nvPr/>
          </p:nvSpPr>
          <p:spPr bwMode="auto">
            <a:xfrm>
              <a:off x="2400" y="3024"/>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grpSp>
      <p:grpSp>
        <p:nvGrpSpPr>
          <p:cNvPr id="121" name="Group 43"/>
          <p:cNvGrpSpPr>
            <a:grpSpLocks/>
          </p:cNvGrpSpPr>
          <p:nvPr/>
        </p:nvGrpSpPr>
        <p:grpSpPr bwMode="auto">
          <a:xfrm>
            <a:off x="4802560" y="1777008"/>
            <a:ext cx="1219200" cy="3276600"/>
            <a:chOff x="4656" y="1488"/>
            <a:chExt cx="768" cy="2064"/>
          </a:xfrm>
          <a:solidFill>
            <a:srgbClr val="00B050"/>
          </a:solidFill>
        </p:grpSpPr>
        <p:sp>
          <p:nvSpPr>
            <p:cNvPr id="149" name="AutoShape 44"/>
            <p:cNvSpPr>
              <a:spLocks noChangeArrowheads="1"/>
            </p:cNvSpPr>
            <p:nvPr/>
          </p:nvSpPr>
          <p:spPr bwMode="auto">
            <a:xfrm>
              <a:off x="4656" y="3312"/>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15</a:t>
              </a:r>
            </a:p>
          </p:txBody>
        </p:sp>
        <p:sp>
          <p:nvSpPr>
            <p:cNvPr id="150" name="AutoShape 45"/>
            <p:cNvSpPr>
              <a:spLocks noChangeArrowheads="1"/>
            </p:cNvSpPr>
            <p:nvPr/>
          </p:nvSpPr>
          <p:spPr bwMode="auto">
            <a:xfrm>
              <a:off x="4656" y="2688"/>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7</a:t>
              </a:r>
            </a:p>
          </p:txBody>
        </p:sp>
        <p:sp>
          <p:nvSpPr>
            <p:cNvPr id="151" name="AutoShape 46"/>
            <p:cNvSpPr>
              <a:spLocks noChangeArrowheads="1"/>
            </p:cNvSpPr>
            <p:nvPr/>
          </p:nvSpPr>
          <p:spPr bwMode="auto">
            <a:xfrm>
              <a:off x="4656" y="2514"/>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6</a:t>
              </a:r>
            </a:p>
          </p:txBody>
        </p:sp>
        <p:sp>
          <p:nvSpPr>
            <p:cNvPr id="152" name="AutoShape 47"/>
            <p:cNvSpPr>
              <a:spLocks noChangeArrowheads="1"/>
            </p:cNvSpPr>
            <p:nvPr/>
          </p:nvSpPr>
          <p:spPr bwMode="auto">
            <a:xfrm>
              <a:off x="4656" y="2346"/>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dirty="0">
                  <a:solidFill>
                    <a:schemeClr val="bg1"/>
                  </a:solidFill>
                  <a:latin typeface="Arial" pitchFamily="-111" charset="0"/>
                </a:rPr>
                <a:t>Thread 5</a:t>
              </a:r>
            </a:p>
          </p:txBody>
        </p:sp>
        <p:sp>
          <p:nvSpPr>
            <p:cNvPr id="153" name="AutoShape 48"/>
            <p:cNvSpPr>
              <a:spLocks noChangeArrowheads="1"/>
            </p:cNvSpPr>
            <p:nvPr/>
          </p:nvSpPr>
          <p:spPr bwMode="auto">
            <a:xfrm>
              <a:off x="4656" y="2172"/>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4</a:t>
              </a:r>
            </a:p>
          </p:txBody>
        </p:sp>
        <p:sp>
          <p:nvSpPr>
            <p:cNvPr id="154" name="AutoShape 49"/>
            <p:cNvSpPr>
              <a:spLocks noChangeArrowheads="1"/>
            </p:cNvSpPr>
            <p:nvPr/>
          </p:nvSpPr>
          <p:spPr bwMode="auto">
            <a:xfrm>
              <a:off x="4656" y="1998"/>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3</a:t>
              </a:r>
            </a:p>
          </p:txBody>
        </p:sp>
        <p:sp>
          <p:nvSpPr>
            <p:cNvPr id="155" name="AutoShape 50"/>
            <p:cNvSpPr>
              <a:spLocks noChangeArrowheads="1"/>
            </p:cNvSpPr>
            <p:nvPr/>
          </p:nvSpPr>
          <p:spPr bwMode="auto">
            <a:xfrm>
              <a:off x="4656" y="1830"/>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dirty="0">
                  <a:solidFill>
                    <a:schemeClr val="bg1"/>
                  </a:solidFill>
                  <a:latin typeface="Arial" pitchFamily="-111" charset="0"/>
                </a:rPr>
                <a:t>Thread 2</a:t>
              </a:r>
            </a:p>
          </p:txBody>
        </p:sp>
        <p:sp>
          <p:nvSpPr>
            <p:cNvPr id="156" name="AutoShape 51"/>
            <p:cNvSpPr>
              <a:spLocks noChangeArrowheads="1"/>
            </p:cNvSpPr>
            <p:nvPr/>
          </p:nvSpPr>
          <p:spPr bwMode="auto">
            <a:xfrm>
              <a:off x="4656" y="1656"/>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1</a:t>
              </a:r>
            </a:p>
          </p:txBody>
        </p:sp>
        <p:sp>
          <p:nvSpPr>
            <p:cNvPr id="157" name="AutoShape 52"/>
            <p:cNvSpPr>
              <a:spLocks noChangeArrowheads="1"/>
            </p:cNvSpPr>
            <p:nvPr/>
          </p:nvSpPr>
          <p:spPr bwMode="auto">
            <a:xfrm>
              <a:off x="4656" y="1488"/>
              <a:ext cx="768" cy="240"/>
            </a:xfrm>
            <a:prstGeom prst="cube">
              <a:avLst>
                <a:gd name="adj" fmla="val 26565"/>
              </a:avLst>
            </a:prstGeom>
            <a:grpFill/>
            <a:ln w="9525">
              <a:solidFill>
                <a:schemeClr val="accent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Thread 0</a:t>
              </a:r>
            </a:p>
          </p:txBody>
        </p:sp>
        <p:grpSp>
          <p:nvGrpSpPr>
            <p:cNvPr id="158" name="Group 53"/>
            <p:cNvGrpSpPr>
              <a:grpSpLocks/>
            </p:cNvGrpSpPr>
            <p:nvPr/>
          </p:nvGrpSpPr>
          <p:grpSpPr bwMode="auto">
            <a:xfrm>
              <a:off x="5010" y="3000"/>
              <a:ext cx="48" cy="240"/>
              <a:chOff x="2400" y="2832"/>
              <a:chExt cx="48" cy="240"/>
            </a:xfrm>
            <a:grpFill/>
          </p:grpSpPr>
          <p:sp>
            <p:nvSpPr>
              <p:cNvPr id="159" name="Oval 54"/>
              <p:cNvSpPr>
                <a:spLocks noChangeArrowheads="1"/>
              </p:cNvSpPr>
              <p:nvPr/>
            </p:nvSpPr>
            <p:spPr bwMode="auto">
              <a:xfrm>
                <a:off x="2400" y="2832"/>
                <a:ext cx="48" cy="48"/>
              </a:xfrm>
              <a:prstGeom prst="ellipse">
                <a:avLst/>
              </a:prstGeom>
              <a:grpFill/>
              <a:ln w="9525">
                <a:solidFill>
                  <a:schemeClr val="accent6"/>
                </a:solidFill>
                <a:round/>
                <a:headEnd/>
                <a:tailEnd/>
              </a:ln>
              <a:effectLst/>
            </p:spPr>
            <p:txBody>
              <a:bodyPr wrap="none" anchor="ctr">
                <a:prstTxWarp prst="textNoShape">
                  <a:avLst/>
                </a:prstTxWarp>
              </a:bodyPr>
              <a:lstStyle/>
              <a:p>
                <a:endParaRPr lang="es-ES_tradnl"/>
              </a:p>
            </p:txBody>
          </p:sp>
          <p:sp>
            <p:nvSpPr>
              <p:cNvPr id="160" name="Oval 55"/>
              <p:cNvSpPr>
                <a:spLocks noChangeArrowheads="1"/>
              </p:cNvSpPr>
              <p:nvPr/>
            </p:nvSpPr>
            <p:spPr bwMode="auto">
              <a:xfrm>
                <a:off x="2400" y="2928"/>
                <a:ext cx="48" cy="48"/>
              </a:xfrm>
              <a:prstGeom prst="ellipse">
                <a:avLst/>
              </a:prstGeom>
              <a:grpFill/>
              <a:ln w="9525">
                <a:solidFill>
                  <a:schemeClr val="accent6"/>
                </a:solidFill>
                <a:round/>
                <a:headEnd/>
                <a:tailEnd/>
              </a:ln>
              <a:effectLst/>
            </p:spPr>
            <p:txBody>
              <a:bodyPr wrap="none" anchor="ctr">
                <a:prstTxWarp prst="textNoShape">
                  <a:avLst/>
                </a:prstTxWarp>
              </a:bodyPr>
              <a:lstStyle/>
              <a:p>
                <a:endParaRPr lang="es-ES_tradnl"/>
              </a:p>
            </p:txBody>
          </p:sp>
          <p:sp>
            <p:nvSpPr>
              <p:cNvPr id="161" name="Oval 56"/>
              <p:cNvSpPr>
                <a:spLocks noChangeArrowheads="1"/>
              </p:cNvSpPr>
              <p:nvPr/>
            </p:nvSpPr>
            <p:spPr bwMode="auto">
              <a:xfrm>
                <a:off x="2400" y="3024"/>
                <a:ext cx="48" cy="48"/>
              </a:xfrm>
              <a:prstGeom prst="ellipse">
                <a:avLst/>
              </a:prstGeom>
              <a:grpFill/>
              <a:ln w="9525">
                <a:solidFill>
                  <a:schemeClr val="accent6"/>
                </a:solidFill>
                <a:round/>
                <a:headEnd/>
                <a:tailEnd/>
              </a:ln>
              <a:effectLst/>
            </p:spPr>
            <p:txBody>
              <a:bodyPr wrap="none" anchor="ctr">
                <a:prstTxWarp prst="textNoShape">
                  <a:avLst/>
                </a:prstTxWarp>
              </a:bodyPr>
              <a:lstStyle/>
              <a:p>
                <a:endParaRPr lang="es-ES_tradnl"/>
              </a:p>
            </p:txBody>
          </p:sp>
        </p:grpSp>
      </p:grpSp>
      <p:cxnSp>
        <p:nvCxnSpPr>
          <p:cNvPr id="122" name="AutoShape 57"/>
          <p:cNvCxnSpPr>
            <a:cxnSpLocks noChangeShapeType="1"/>
            <a:stCxn id="157" idx="4"/>
            <a:endCxn id="140" idx="2"/>
          </p:cNvCxnSpPr>
          <p:nvPr/>
        </p:nvCxnSpPr>
        <p:spPr bwMode="auto">
          <a:xfrm>
            <a:off x="5920160" y="2018308"/>
            <a:ext cx="1320800" cy="0"/>
          </a:xfrm>
          <a:prstGeom prst="straightConnector1">
            <a:avLst/>
          </a:prstGeom>
          <a:noFill/>
          <a:ln w="25400">
            <a:solidFill>
              <a:schemeClr val="tx1"/>
            </a:solidFill>
            <a:round/>
            <a:headEnd/>
            <a:tailEnd type="triangle" w="lg" len="lg"/>
          </a:ln>
          <a:effectLst/>
        </p:spPr>
      </p:cxnSp>
      <p:cxnSp>
        <p:nvCxnSpPr>
          <p:cNvPr id="123" name="AutoShape 58"/>
          <p:cNvCxnSpPr>
            <a:cxnSpLocks noChangeShapeType="1"/>
            <a:stCxn id="156" idx="4"/>
            <a:endCxn id="135" idx="2"/>
          </p:cNvCxnSpPr>
          <p:nvPr/>
        </p:nvCxnSpPr>
        <p:spPr bwMode="auto">
          <a:xfrm>
            <a:off x="5920160" y="2285008"/>
            <a:ext cx="1320800" cy="1457325"/>
          </a:xfrm>
          <a:prstGeom prst="straightConnector1">
            <a:avLst/>
          </a:prstGeom>
          <a:noFill/>
          <a:ln w="25400">
            <a:solidFill>
              <a:schemeClr val="tx1"/>
            </a:solidFill>
            <a:round/>
            <a:headEnd/>
            <a:tailEnd type="triangle" w="lg" len="lg"/>
          </a:ln>
          <a:effectLst/>
        </p:spPr>
      </p:cxnSp>
      <p:cxnSp>
        <p:nvCxnSpPr>
          <p:cNvPr id="124" name="AutoShape 59"/>
          <p:cNvCxnSpPr>
            <a:cxnSpLocks noChangeShapeType="1"/>
            <a:stCxn id="155" idx="4"/>
            <a:endCxn id="140" idx="2"/>
          </p:cNvCxnSpPr>
          <p:nvPr/>
        </p:nvCxnSpPr>
        <p:spPr bwMode="auto">
          <a:xfrm flipV="1">
            <a:off x="5920160" y="2018308"/>
            <a:ext cx="1320800" cy="542925"/>
          </a:xfrm>
          <a:prstGeom prst="straightConnector1">
            <a:avLst/>
          </a:prstGeom>
          <a:noFill/>
          <a:ln w="25400">
            <a:solidFill>
              <a:schemeClr val="tx1"/>
            </a:solidFill>
            <a:round/>
            <a:headEnd/>
            <a:tailEnd type="triangle" w="lg" len="lg"/>
          </a:ln>
          <a:effectLst/>
        </p:spPr>
      </p:cxnSp>
      <p:cxnSp>
        <p:nvCxnSpPr>
          <p:cNvPr id="125" name="AutoShape 60"/>
          <p:cNvCxnSpPr>
            <a:cxnSpLocks noChangeShapeType="1"/>
            <a:stCxn id="154" idx="4"/>
            <a:endCxn id="135" idx="2"/>
          </p:cNvCxnSpPr>
          <p:nvPr/>
        </p:nvCxnSpPr>
        <p:spPr bwMode="auto">
          <a:xfrm>
            <a:off x="5920160" y="2827933"/>
            <a:ext cx="1320800" cy="914400"/>
          </a:xfrm>
          <a:prstGeom prst="straightConnector1">
            <a:avLst/>
          </a:prstGeom>
          <a:noFill/>
          <a:ln w="25400">
            <a:solidFill>
              <a:schemeClr val="tx1"/>
            </a:solidFill>
            <a:round/>
            <a:headEnd/>
            <a:tailEnd type="triangle" w="lg" len="lg"/>
          </a:ln>
          <a:effectLst/>
        </p:spPr>
      </p:cxnSp>
      <p:cxnSp>
        <p:nvCxnSpPr>
          <p:cNvPr id="126" name="AutoShape 61"/>
          <p:cNvCxnSpPr>
            <a:cxnSpLocks noChangeShapeType="1"/>
            <a:stCxn id="153" idx="4"/>
            <a:endCxn id="140" idx="2"/>
          </p:cNvCxnSpPr>
          <p:nvPr/>
        </p:nvCxnSpPr>
        <p:spPr bwMode="auto">
          <a:xfrm flipV="1">
            <a:off x="5920160" y="2018308"/>
            <a:ext cx="1320800" cy="1085850"/>
          </a:xfrm>
          <a:prstGeom prst="straightConnector1">
            <a:avLst/>
          </a:prstGeom>
          <a:noFill/>
          <a:ln w="25400">
            <a:solidFill>
              <a:schemeClr val="tx1"/>
            </a:solidFill>
            <a:round/>
            <a:headEnd/>
            <a:tailEnd type="triangle" w="lg" len="lg"/>
          </a:ln>
          <a:effectLst/>
        </p:spPr>
      </p:cxnSp>
      <p:cxnSp>
        <p:nvCxnSpPr>
          <p:cNvPr id="127" name="AutoShape 62"/>
          <p:cNvCxnSpPr>
            <a:cxnSpLocks noChangeShapeType="1"/>
            <a:stCxn id="152" idx="4"/>
            <a:endCxn id="135" idx="2"/>
          </p:cNvCxnSpPr>
          <p:nvPr/>
        </p:nvCxnSpPr>
        <p:spPr bwMode="auto">
          <a:xfrm>
            <a:off x="5920160" y="3380383"/>
            <a:ext cx="1320800" cy="361950"/>
          </a:xfrm>
          <a:prstGeom prst="straightConnector1">
            <a:avLst/>
          </a:prstGeom>
          <a:noFill/>
          <a:ln w="25400">
            <a:solidFill>
              <a:schemeClr val="tx1"/>
            </a:solidFill>
            <a:round/>
            <a:headEnd/>
            <a:tailEnd type="triangle" w="lg" len="lg"/>
          </a:ln>
          <a:effectLst/>
        </p:spPr>
      </p:cxnSp>
      <p:cxnSp>
        <p:nvCxnSpPr>
          <p:cNvPr id="128" name="AutoShape 63"/>
          <p:cNvCxnSpPr>
            <a:cxnSpLocks noChangeShapeType="1"/>
            <a:stCxn id="151" idx="4"/>
            <a:endCxn id="140" idx="2"/>
          </p:cNvCxnSpPr>
          <p:nvPr/>
        </p:nvCxnSpPr>
        <p:spPr bwMode="auto">
          <a:xfrm flipV="1">
            <a:off x="5920160" y="2018308"/>
            <a:ext cx="1320800" cy="1628775"/>
          </a:xfrm>
          <a:prstGeom prst="straightConnector1">
            <a:avLst/>
          </a:prstGeom>
          <a:noFill/>
          <a:ln w="25400">
            <a:solidFill>
              <a:schemeClr val="tx1"/>
            </a:solidFill>
            <a:round/>
            <a:headEnd/>
            <a:tailEnd type="triangle" w="lg" len="lg"/>
          </a:ln>
          <a:effectLst/>
        </p:spPr>
      </p:cxnSp>
      <p:cxnSp>
        <p:nvCxnSpPr>
          <p:cNvPr id="129" name="AutoShape 64"/>
          <p:cNvCxnSpPr>
            <a:cxnSpLocks noChangeShapeType="1"/>
            <a:stCxn id="150" idx="4"/>
            <a:endCxn id="135" idx="2"/>
          </p:cNvCxnSpPr>
          <p:nvPr/>
        </p:nvCxnSpPr>
        <p:spPr bwMode="auto">
          <a:xfrm flipV="1">
            <a:off x="5920160" y="3742333"/>
            <a:ext cx="1320800" cy="180975"/>
          </a:xfrm>
          <a:prstGeom prst="straightConnector1">
            <a:avLst/>
          </a:prstGeom>
          <a:noFill/>
          <a:ln w="25400">
            <a:solidFill>
              <a:schemeClr val="tx1"/>
            </a:solidFill>
            <a:round/>
            <a:headEnd/>
            <a:tailEnd type="triangle" w="lg" len="lg"/>
          </a:ln>
          <a:effectLst/>
        </p:spPr>
      </p:cxnSp>
      <p:cxnSp>
        <p:nvCxnSpPr>
          <p:cNvPr id="130" name="AutoShape 65"/>
          <p:cNvCxnSpPr>
            <a:cxnSpLocks noChangeShapeType="1"/>
            <a:stCxn id="149" idx="4"/>
            <a:endCxn id="135" idx="2"/>
          </p:cNvCxnSpPr>
          <p:nvPr/>
        </p:nvCxnSpPr>
        <p:spPr bwMode="auto">
          <a:xfrm flipV="1">
            <a:off x="5920160" y="3742333"/>
            <a:ext cx="1320800" cy="1171575"/>
          </a:xfrm>
          <a:prstGeom prst="straightConnector1">
            <a:avLst/>
          </a:prstGeom>
          <a:noFill/>
          <a:ln w="25400">
            <a:solidFill>
              <a:schemeClr val="tx1"/>
            </a:solidFill>
            <a:round/>
            <a:headEnd/>
            <a:tailEnd type="triangle" w="lg" len="lg"/>
          </a:ln>
          <a:effectLst/>
        </p:spPr>
      </p:cxnSp>
      <p:sp>
        <p:nvSpPr>
          <p:cNvPr id="134" name="AutoShape 67"/>
          <p:cNvSpPr>
            <a:spLocks noChangeArrowheads="1"/>
          </p:cNvSpPr>
          <p:nvPr/>
        </p:nvSpPr>
        <p:spPr bwMode="auto">
          <a:xfrm>
            <a:off x="7240960" y="3758208"/>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9</a:t>
            </a:r>
          </a:p>
        </p:txBody>
      </p:sp>
      <p:sp>
        <p:nvSpPr>
          <p:cNvPr id="135" name="AutoShape 68"/>
          <p:cNvSpPr>
            <a:spLocks noChangeArrowheads="1"/>
          </p:cNvSpPr>
          <p:nvPr/>
        </p:nvSpPr>
        <p:spPr bwMode="auto">
          <a:xfrm>
            <a:off x="7240960" y="3501033"/>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8</a:t>
            </a:r>
          </a:p>
        </p:txBody>
      </p:sp>
      <p:sp>
        <p:nvSpPr>
          <p:cNvPr id="136" name="AutoShape 69"/>
          <p:cNvSpPr>
            <a:spLocks noChangeArrowheads="1"/>
          </p:cNvSpPr>
          <p:nvPr/>
        </p:nvSpPr>
        <p:spPr bwMode="auto">
          <a:xfrm>
            <a:off x="7240960" y="4672608"/>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15</a:t>
            </a:r>
          </a:p>
        </p:txBody>
      </p:sp>
      <p:sp>
        <p:nvSpPr>
          <p:cNvPr id="137" name="AutoShape 70"/>
          <p:cNvSpPr>
            <a:spLocks noChangeArrowheads="1"/>
          </p:cNvSpPr>
          <p:nvPr/>
        </p:nvSpPr>
        <p:spPr bwMode="auto">
          <a:xfrm>
            <a:off x="7240960" y="3224808"/>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7</a:t>
            </a:r>
          </a:p>
        </p:txBody>
      </p:sp>
      <p:sp>
        <p:nvSpPr>
          <p:cNvPr id="138" name="AutoShape 71"/>
          <p:cNvSpPr>
            <a:spLocks noChangeArrowheads="1"/>
          </p:cNvSpPr>
          <p:nvPr/>
        </p:nvSpPr>
        <p:spPr bwMode="auto">
          <a:xfrm>
            <a:off x="7240960" y="2319933"/>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2</a:t>
            </a:r>
          </a:p>
        </p:txBody>
      </p:sp>
      <p:sp>
        <p:nvSpPr>
          <p:cNvPr id="139" name="AutoShape 72"/>
          <p:cNvSpPr>
            <a:spLocks noChangeArrowheads="1"/>
          </p:cNvSpPr>
          <p:nvPr/>
        </p:nvSpPr>
        <p:spPr bwMode="auto">
          <a:xfrm>
            <a:off x="7240960" y="2043708"/>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a:solidFill>
                  <a:schemeClr val="bg1"/>
                </a:solidFill>
                <a:latin typeface="Arial" pitchFamily="-111" charset="0"/>
              </a:rPr>
              <a:t>Bank 1</a:t>
            </a:r>
          </a:p>
        </p:txBody>
      </p:sp>
      <p:sp>
        <p:nvSpPr>
          <p:cNvPr id="140" name="AutoShape 73"/>
          <p:cNvSpPr>
            <a:spLocks noChangeArrowheads="1"/>
          </p:cNvSpPr>
          <p:nvPr/>
        </p:nvSpPr>
        <p:spPr bwMode="auto">
          <a:xfrm>
            <a:off x="7240960" y="1777008"/>
            <a:ext cx="1219200" cy="381000"/>
          </a:xfrm>
          <a:prstGeom prst="cube">
            <a:avLst>
              <a:gd name="adj" fmla="val 26565"/>
            </a:avLst>
          </a:prstGeom>
          <a:solidFill>
            <a:srgbClr val="0070C0"/>
          </a:solidFill>
          <a:ln w="9525">
            <a:solidFill>
              <a:srgbClr val="9DC3E6"/>
            </a:solidFill>
            <a:miter lim="800000"/>
            <a:headEnd/>
            <a:tailEnd/>
          </a:ln>
          <a:effectLst/>
        </p:spPr>
        <p:txBody>
          <a:bodyPr wrap="none" anchor="ctr">
            <a:prstTxWarp prst="textNoShape">
              <a:avLst/>
            </a:prstTxWarp>
          </a:bodyPr>
          <a:lstStyle/>
          <a:p>
            <a:pPr algn="ctr"/>
            <a:r>
              <a:rPr lang="en-US" sz="1800" dirty="0">
                <a:solidFill>
                  <a:schemeClr val="bg1"/>
                </a:solidFill>
                <a:latin typeface="Arial" pitchFamily="-111" charset="0"/>
              </a:rPr>
              <a:t>Bank 0</a:t>
            </a:r>
          </a:p>
        </p:txBody>
      </p:sp>
      <p:grpSp>
        <p:nvGrpSpPr>
          <p:cNvPr id="141" name="Group 74"/>
          <p:cNvGrpSpPr>
            <a:grpSpLocks/>
          </p:cNvGrpSpPr>
          <p:nvPr/>
        </p:nvGrpSpPr>
        <p:grpSpPr bwMode="auto">
          <a:xfrm>
            <a:off x="7802935" y="4215408"/>
            <a:ext cx="76200" cy="381000"/>
            <a:chOff x="2400" y="2832"/>
            <a:chExt cx="48" cy="240"/>
          </a:xfrm>
          <a:solidFill>
            <a:srgbClr val="0070C0"/>
          </a:solidFill>
        </p:grpSpPr>
        <p:sp>
          <p:nvSpPr>
            <p:cNvPr id="146" name="Oval 75"/>
            <p:cNvSpPr>
              <a:spLocks noChangeArrowheads="1"/>
            </p:cNvSpPr>
            <p:nvPr/>
          </p:nvSpPr>
          <p:spPr bwMode="auto">
            <a:xfrm>
              <a:off x="2400" y="2832"/>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sp>
          <p:nvSpPr>
            <p:cNvPr id="147" name="Oval 76"/>
            <p:cNvSpPr>
              <a:spLocks noChangeArrowheads="1"/>
            </p:cNvSpPr>
            <p:nvPr/>
          </p:nvSpPr>
          <p:spPr bwMode="auto">
            <a:xfrm>
              <a:off x="2400" y="2928"/>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sp>
          <p:nvSpPr>
            <p:cNvPr id="148" name="Oval 77"/>
            <p:cNvSpPr>
              <a:spLocks noChangeArrowheads="1"/>
            </p:cNvSpPr>
            <p:nvPr/>
          </p:nvSpPr>
          <p:spPr bwMode="auto">
            <a:xfrm>
              <a:off x="2400" y="3024"/>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grpSp>
      <p:grpSp>
        <p:nvGrpSpPr>
          <p:cNvPr id="142" name="Group 78"/>
          <p:cNvGrpSpPr>
            <a:grpSpLocks/>
          </p:cNvGrpSpPr>
          <p:nvPr/>
        </p:nvGrpSpPr>
        <p:grpSpPr bwMode="auto">
          <a:xfrm>
            <a:off x="7802935" y="2767608"/>
            <a:ext cx="76200" cy="381000"/>
            <a:chOff x="2400" y="2832"/>
            <a:chExt cx="48" cy="240"/>
          </a:xfrm>
          <a:solidFill>
            <a:srgbClr val="0070C0"/>
          </a:solidFill>
        </p:grpSpPr>
        <p:sp>
          <p:nvSpPr>
            <p:cNvPr id="143" name="Oval 79"/>
            <p:cNvSpPr>
              <a:spLocks noChangeArrowheads="1"/>
            </p:cNvSpPr>
            <p:nvPr/>
          </p:nvSpPr>
          <p:spPr bwMode="auto">
            <a:xfrm>
              <a:off x="2400" y="2832"/>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sp>
          <p:nvSpPr>
            <p:cNvPr id="144" name="Oval 80"/>
            <p:cNvSpPr>
              <a:spLocks noChangeArrowheads="1"/>
            </p:cNvSpPr>
            <p:nvPr/>
          </p:nvSpPr>
          <p:spPr bwMode="auto">
            <a:xfrm>
              <a:off x="2400" y="2928"/>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sp>
          <p:nvSpPr>
            <p:cNvPr id="145" name="Oval 81"/>
            <p:cNvSpPr>
              <a:spLocks noChangeArrowheads="1"/>
            </p:cNvSpPr>
            <p:nvPr/>
          </p:nvSpPr>
          <p:spPr bwMode="auto">
            <a:xfrm>
              <a:off x="2400" y="3024"/>
              <a:ext cx="48" cy="48"/>
            </a:xfrm>
            <a:prstGeom prst="ellipse">
              <a:avLst/>
            </a:prstGeom>
            <a:grpFill/>
            <a:ln w="9525">
              <a:solidFill>
                <a:srgbClr val="9DC3E6"/>
              </a:solidFill>
              <a:round/>
              <a:headEnd/>
              <a:tailEnd/>
            </a:ln>
            <a:effectLst/>
          </p:spPr>
          <p:txBody>
            <a:bodyPr wrap="none" anchor="ctr">
              <a:prstTxWarp prst="textNoShape">
                <a:avLst/>
              </a:prstTxWarp>
            </a:bodyPr>
            <a:lstStyle/>
            <a:p>
              <a:endParaRPr lang="es-ES_tradnl"/>
            </a:p>
          </p:txBody>
        </p:sp>
      </p:grpSp>
      <p:sp>
        <p:nvSpPr>
          <p:cNvPr id="132" name="Text Box 82"/>
          <p:cNvSpPr txBox="1">
            <a:spLocks noChangeArrowheads="1"/>
          </p:cNvSpPr>
          <p:nvPr/>
        </p:nvSpPr>
        <p:spPr bwMode="auto">
          <a:xfrm>
            <a:off x="6783760" y="1700808"/>
            <a:ext cx="425450" cy="366713"/>
          </a:xfrm>
          <a:prstGeom prst="rect">
            <a:avLst/>
          </a:prstGeom>
          <a:noFill/>
          <a:ln w="9525">
            <a:noFill/>
            <a:miter lim="800000"/>
            <a:headEnd/>
            <a:tailEnd/>
          </a:ln>
          <a:effectLst/>
        </p:spPr>
        <p:txBody>
          <a:bodyPr wrap="none">
            <a:prstTxWarp prst="textNoShape">
              <a:avLst/>
            </a:prstTxWarp>
            <a:spAutoFit/>
          </a:bodyPr>
          <a:lstStyle/>
          <a:p>
            <a:r>
              <a:rPr lang="en-US" sz="1800">
                <a:latin typeface="Arial" pitchFamily="-111" charset="0"/>
              </a:rPr>
              <a:t>x8</a:t>
            </a:r>
          </a:p>
        </p:txBody>
      </p:sp>
      <p:sp>
        <p:nvSpPr>
          <p:cNvPr id="133" name="Text Box 83"/>
          <p:cNvSpPr txBox="1">
            <a:spLocks noChangeArrowheads="1"/>
          </p:cNvSpPr>
          <p:nvPr/>
        </p:nvSpPr>
        <p:spPr bwMode="auto">
          <a:xfrm>
            <a:off x="6859960" y="3910608"/>
            <a:ext cx="425450" cy="366713"/>
          </a:xfrm>
          <a:prstGeom prst="rect">
            <a:avLst/>
          </a:prstGeom>
          <a:noFill/>
          <a:ln w="9525">
            <a:noFill/>
            <a:miter lim="800000"/>
            <a:headEnd/>
            <a:tailEnd/>
          </a:ln>
          <a:effectLst/>
        </p:spPr>
        <p:txBody>
          <a:bodyPr wrap="none">
            <a:prstTxWarp prst="textNoShape">
              <a:avLst/>
            </a:prstTxWarp>
            <a:spAutoFit/>
          </a:bodyPr>
          <a:lstStyle/>
          <a:p>
            <a:r>
              <a:rPr lang="en-US" sz="1800" dirty="0">
                <a:latin typeface="Arial" pitchFamily="-111" charset="0"/>
              </a:rPr>
              <a:t>x8</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45</a:t>
            </a:fld>
            <a:endParaRPr lang="en-US" altLang="en-US"/>
          </a:p>
        </p:txBody>
      </p:sp>
      <p:sp>
        <p:nvSpPr>
          <p:cNvPr id="120" name="CuadroTexto 26">
            <a:extLst>
              <a:ext uri="{FF2B5EF4-FFF2-40B4-BE49-F238E27FC236}">
                <a16:creationId xmlns:a16="http://schemas.microsoft.com/office/drawing/2014/main" id="{505D64B6-0D5B-AC46-8EF0-DD5FA87C6291}"/>
              </a:ext>
            </a:extLst>
          </p:cNvPr>
          <p:cNvSpPr txBox="1"/>
          <p:nvPr/>
        </p:nvSpPr>
        <p:spPr>
          <a:xfrm>
            <a:off x="228600" y="6495225"/>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2664141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childTnLst>
                                </p:cTn>
                              </p:par>
                              <p:par>
                                <p:cTn id="25" presetID="24" presetClass="emph" presetSubtype="0" fill="hold" grpId="0" nodeType="withEffect">
                                  <p:stCondLst>
                                    <p:cond delay="0"/>
                                  </p:stCondLst>
                                  <p:childTnLst>
                                    <p:animClr clrSpc="hsl" dir="cw">
                                      <p:cBhvr override="childStyle">
                                        <p:cTn id="26" dur="500" fill="hold"/>
                                        <p:tgtEl>
                                          <p:spTgt spid="112"/>
                                        </p:tgtEl>
                                        <p:attrNameLst>
                                          <p:attrName>style.color</p:attrName>
                                        </p:attrNameLst>
                                      </p:cBhvr>
                                      <p:by>
                                        <p:hsl h="0" s="-12549" l="-25098"/>
                                      </p:by>
                                    </p:animClr>
                                    <p:animClr clrSpc="hsl" dir="cw">
                                      <p:cBhvr>
                                        <p:cTn id="27" dur="500" fill="hold"/>
                                        <p:tgtEl>
                                          <p:spTgt spid="112"/>
                                        </p:tgtEl>
                                        <p:attrNameLst>
                                          <p:attrName>fillcolor</p:attrName>
                                        </p:attrNameLst>
                                      </p:cBhvr>
                                      <p:by>
                                        <p:hsl h="0" s="-12549" l="-25098"/>
                                      </p:by>
                                    </p:animClr>
                                    <p:animClr clrSpc="hsl" dir="cw">
                                      <p:cBhvr>
                                        <p:cTn id="28" dur="500" fill="hold"/>
                                        <p:tgtEl>
                                          <p:spTgt spid="112"/>
                                        </p:tgtEl>
                                        <p:attrNameLst>
                                          <p:attrName>stroke.color</p:attrName>
                                        </p:attrNameLst>
                                      </p:cBhvr>
                                      <p:by>
                                        <p:hsl h="0" s="-12549" l="-25098"/>
                                      </p:by>
                                    </p:animClr>
                                    <p:set>
                                      <p:cBhvr>
                                        <p:cTn id="29" dur="500" fill="hold"/>
                                        <p:tgtEl>
                                          <p:spTgt spid="112"/>
                                        </p:tgtEl>
                                        <p:attrNameLst>
                                          <p:attrName>fill.type</p:attrName>
                                        </p:attrNameLst>
                                      </p:cBhvr>
                                      <p:to>
                                        <p:strVal val="solid"/>
                                      </p:to>
                                    </p:set>
                                  </p:childTnLst>
                                </p:cTn>
                              </p:par>
                              <p:par>
                                <p:cTn id="30" presetID="24" presetClass="emph" presetSubtype="0" fill="hold" grpId="0" nodeType="withEffect">
                                  <p:stCondLst>
                                    <p:cond delay="0"/>
                                  </p:stCondLst>
                                  <p:childTnLst>
                                    <p:animClr clrSpc="hsl" dir="cw">
                                      <p:cBhvr override="childStyle">
                                        <p:cTn id="31" dur="500" fill="hold"/>
                                        <p:tgtEl>
                                          <p:spTgt spid="110"/>
                                        </p:tgtEl>
                                        <p:attrNameLst>
                                          <p:attrName>style.color</p:attrName>
                                        </p:attrNameLst>
                                      </p:cBhvr>
                                      <p:by>
                                        <p:hsl h="0" s="-12549" l="-25098"/>
                                      </p:by>
                                    </p:animClr>
                                    <p:animClr clrSpc="hsl" dir="cw">
                                      <p:cBhvr>
                                        <p:cTn id="32" dur="500" fill="hold"/>
                                        <p:tgtEl>
                                          <p:spTgt spid="110"/>
                                        </p:tgtEl>
                                        <p:attrNameLst>
                                          <p:attrName>fillcolor</p:attrName>
                                        </p:attrNameLst>
                                      </p:cBhvr>
                                      <p:by>
                                        <p:hsl h="0" s="-12549" l="-25098"/>
                                      </p:by>
                                    </p:animClr>
                                    <p:animClr clrSpc="hsl" dir="cw">
                                      <p:cBhvr>
                                        <p:cTn id="33" dur="500" fill="hold"/>
                                        <p:tgtEl>
                                          <p:spTgt spid="110"/>
                                        </p:tgtEl>
                                        <p:attrNameLst>
                                          <p:attrName>stroke.color</p:attrName>
                                        </p:attrNameLst>
                                      </p:cBhvr>
                                      <p:by>
                                        <p:hsl h="0" s="-12549" l="-25098"/>
                                      </p:by>
                                    </p:animClr>
                                    <p:set>
                                      <p:cBhvr>
                                        <p:cTn id="34" dur="500" fill="hold"/>
                                        <p:tgtEl>
                                          <p:spTgt spid="110"/>
                                        </p:tgtEl>
                                        <p:attrNameLst>
                                          <p:attrName>fill.type</p:attrName>
                                        </p:attrNameLst>
                                      </p:cBhvr>
                                      <p:to>
                                        <p:strVal val="solid"/>
                                      </p:to>
                                    </p:set>
                                  </p:childTnLst>
                                </p:cTn>
                              </p:par>
                              <p:par>
                                <p:cTn id="35" presetID="24" presetClass="emph" presetSubtype="0" fill="hold" grpId="0" nodeType="withEffect">
                                  <p:stCondLst>
                                    <p:cond delay="0"/>
                                  </p:stCondLst>
                                  <p:childTnLst>
                                    <p:animClr clrSpc="hsl" dir="cw">
                                      <p:cBhvr override="childStyle">
                                        <p:cTn id="36" dur="500" fill="hold"/>
                                        <p:tgtEl>
                                          <p:spTgt spid="108"/>
                                        </p:tgtEl>
                                        <p:attrNameLst>
                                          <p:attrName>style.color</p:attrName>
                                        </p:attrNameLst>
                                      </p:cBhvr>
                                      <p:by>
                                        <p:hsl h="0" s="-12549" l="-25098"/>
                                      </p:by>
                                    </p:animClr>
                                    <p:animClr clrSpc="hsl" dir="cw">
                                      <p:cBhvr>
                                        <p:cTn id="37" dur="500" fill="hold"/>
                                        <p:tgtEl>
                                          <p:spTgt spid="108"/>
                                        </p:tgtEl>
                                        <p:attrNameLst>
                                          <p:attrName>fillcolor</p:attrName>
                                        </p:attrNameLst>
                                      </p:cBhvr>
                                      <p:by>
                                        <p:hsl h="0" s="-12549" l="-25098"/>
                                      </p:by>
                                    </p:animClr>
                                    <p:animClr clrSpc="hsl" dir="cw">
                                      <p:cBhvr>
                                        <p:cTn id="38" dur="500" fill="hold"/>
                                        <p:tgtEl>
                                          <p:spTgt spid="108"/>
                                        </p:tgtEl>
                                        <p:attrNameLst>
                                          <p:attrName>stroke.color</p:attrName>
                                        </p:attrNameLst>
                                      </p:cBhvr>
                                      <p:by>
                                        <p:hsl h="0" s="-12549" l="-25098"/>
                                      </p:by>
                                    </p:animClr>
                                    <p:set>
                                      <p:cBhvr>
                                        <p:cTn id="39" dur="500" fill="hold"/>
                                        <p:tgtEl>
                                          <p:spTgt spid="108"/>
                                        </p:tgtEl>
                                        <p:attrNameLst>
                                          <p:attrName>fill.type</p:attrName>
                                        </p:attrNameLst>
                                      </p:cBhvr>
                                      <p:to>
                                        <p:strVal val="solid"/>
                                      </p:to>
                                    </p:set>
                                  </p:childTnLst>
                                </p:cTn>
                              </p:par>
                              <p:par>
                                <p:cTn id="40" presetID="24" presetClass="emph" presetSubtype="0" fill="hold" grpId="0" nodeType="withEffect">
                                  <p:stCondLst>
                                    <p:cond delay="0"/>
                                  </p:stCondLst>
                                  <p:childTnLst>
                                    <p:animClr clrSpc="hsl" dir="cw">
                                      <p:cBhvr override="childStyle">
                                        <p:cTn id="41" dur="500" fill="hold"/>
                                        <p:tgtEl>
                                          <p:spTgt spid="106"/>
                                        </p:tgtEl>
                                        <p:attrNameLst>
                                          <p:attrName>style.color</p:attrName>
                                        </p:attrNameLst>
                                      </p:cBhvr>
                                      <p:by>
                                        <p:hsl h="0" s="-12549" l="-25098"/>
                                      </p:by>
                                    </p:animClr>
                                    <p:animClr clrSpc="hsl" dir="cw">
                                      <p:cBhvr>
                                        <p:cTn id="42" dur="500" fill="hold"/>
                                        <p:tgtEl>
                                          <p:spTgt spid="106"/>
                                        </p:tgtEl>
                                        <p:attrNameLst>
                                          <p:attrName>fillcolor</p:attrName>
                                        </p:attrNameLst>
                                      </p:cBhvr>
                                      <p:by>
                                        <p:hsl h="0" s="-12549" l="-25098"/>
                                      </p:by>
                                    </p:animClr>
                                    <p:animClr clrSpc="hsl" dir="cw">
                                      <p:cBhvr>
                                        <p:cTn id="43" dur="500" fill="hold"/>
                                        <p:tgtEl>
                                          <p:spTgt spid="106"/>
                                        </p:tgtEl>
                                        <p:attrNameLst>
                                          <p:attrName>stroke.color</p:attrName>
                                        </p:attrNameLst>
                                      </p:cBhvr>
                                      <p:by>
                                        <p:hsl h="0" s="-12549" l="-25098"/>
                                      </p:by>
                                    </p:animClr>
                                    <p:set>
                                      <p:cBhvr>
                                        <p:cTn id="44" dur="500" fill="hold"/>
                                        <p:tgtEl>
                                          <p:spTgt spid="106"/>
                                        </p:tgtEl>
                                        <p:attrNameLst>
                                          <p:attrName>fill.type</p:attrName>
                                        </p:attrNameLst>
                                      </p:cBhvr>
                                      <p:to>
                                        <p:strVal val="solid"/>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2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3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36"/>
                                        </p:tgtEl>
                                        <p:attrNameLst>
                                          <p:attrName>style.visibility</p:attrName>
                                        </p:attrNameLst>
                                      </p:cBhvr>
                                      <p:to>
                                        <p:strVal val="visible"/>
                                      </p:to>
                                    </p:set>
                                  </p:childTnLst>
                                </p:cTn>
                              </p:par>
                              <p:par>
                                <p:cTn id="53" presetID="1" presetClass="entr" presetSubtype="0" fill="hold" grpId="1" nodeType="withEffect">
                                  <p:stCondLst>
                                    <p:cond delay="0"/>
                                  </p:stCondLst>
                                  <p:childTnLst>
                                    <p:set>
                                      <p:cBhvr>
                                        <p:cTn id="54" dur="1" fill="hold">
                                          <p:stCondLst>
                                            <p:cond delay="0"/>
                                          </p:stCondLst>
                                        </p:cTn>
                                        <p:tgtEl>
                                          <p:spTgt spid="13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3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38"/>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39"/>
                                        </p:tgtEl>
                                        <p:attrNameLst>
                                          <p:attrName>style.visibility</p:attrName>
                                        </p:attrNameLst>
                                      </p:cBhvr>
                                      <p:to>
                                        <p:strVal val="visible"/>
                                      </p:to>
                                    </p:set>
                                  </p:childTnLst>
                                </p:cTn>
                              </p:par>
                              <p:par>
                                <p:cTn id="61" presetID="1" presetClass="entr" presetSubtype="0" fill="hold" grpId="1" nodeType="withEffect">
                                  <p:stCondLst>
                                    <p:cond delay="0"/>
                                  </p:stCondLst>
                                  <p:childTnLst>
                                    <p:set>
                                      <p:cBhvr>
                                        <p:cTn id="62" dur="1" fill="hold">
                                          <p:stCondLst>
                                            <p:cond delay="0"/>
                                          </p:stCondLst>
                                        </p:cTn>
                                        <p:tgtEl>
                                          <p:spTgt spid="14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41"/>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4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32"/>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22"/>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24"/>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126"/>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28"/>
                                        </p:tgtEl>
                                        <p:attrNameLst>
                                          <p:attrName>style.visibility</p:attrName>
                                        </p:attrNameLst>
                                      </p:cBhvr>
                                      <p:to>
                                        <p:strVal val="visible"/>
                                      </p:to>
                                    </p:set>
                                  </p:childTnLst>
                                </p:cTn>
                              </p:par>
                              <p:par>
                                <p:cTn id="79" presetID="24" presetClass="emph" presetSubtype="0" fill="hold" grpId="0" nodeType="withEffect">
                                  <p:stCondLst>
                                    <p:cond delay="0"/>
                                  </p:stCondLst>
                                  <p:childTnLst>
                                    <p:animClr clrSpc="hsl" dir="cw">
                                      <p:cBhvr override="childStyle">
                                        <p:cTn id="80" dur="500" fill="hold"/>
                                        <p:tgtEl>
                                          <p:spTgt spid="140"/>
                                        </p:tgtEl>
                                        <p:attrNameLst>
                                          <p:attrName>style.color</p:attrName>
                                        </p:attrNameLst>
                                      </p:cBhvr>
                                      <p:by>
                                        <p:hsl h="0" s="-12549" l="-25098"/>
                                      </p:by>
                                    </p:animClr>
                                    <p:animClr clrSpc="hsl" dir="cw">
                                      <p:cBhvr>
                                        <p:cTn id="81" dur="500" fill="hold"/>
                                        <p:tgtEl>
                                          <p:spTgt spid="140"/>
                                        </p:tgtEl>
                                        <p:attrNameLst>
                                          <p:attrName>fillcolor</p:attrName>
                                        </p:attrNameLst>
                                      </p:cBhvr>
                                      <p:by>
                                        <p:hsl h="0" s="-12549" l="-25098"/>
                                      </p:by>
                                    </p:animClr>
                                    <p:animClr clrSpc="hsl" dir="cw">
                                      <p:cBhvr>
                                        <p:cTn id="82" dur="500" fill="hold"/>
                                        <p:tgtEl>
                                          <p:spTgt spid="140"/>
                                        </p:tgtEl>
                                        <p:attrNameLst>
                                          <p:attrName>stroke.color</p:attrName>
                                        </p:attrNameLst>
                                      </p:cBhvr>
                                      <p:by>
                                        <p:hsl h="0" s="-12549" l="-25098"/>
                                      </p:by>
                                    </p:animClr>
                                    <p:set>
                                      <p:cBhvr>
                                        <p:cTn id="83" dur="500" fill="hold"/>
                                        <p:tgtEl>
                                          <p:spTgt spid="140"/>
                                        </p:tgtEl>
                                        <p:attrNameLst>
                                          <p:attrName>fill.type</p:attrName>
                                        </p:attrNameLst>
                                      </p:cBhvr>
                                      <p:to>
                                        <p:strVal val="solid"/>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133"/>
                                        </p:tgtEl>
                                        <p:attrNameLst>
                                          <p:attrName>style.visibility</p:attrName>
                                        </p:attrNameLst>
                                      </p:cBhvr>
                                      <p:to>
                                        <p:strVal val="visible"/>
                                      </p:to>
                                    </p:set>
                                  </p:childTnLst>
                                </p:cTn>
                              </p:par>
                              <p:par>
                                <p:cTn id="88" presetID="1" presetClass="entr" presetSubtype="0" fill="hold" nodeType="withEffect">
                                  <p:stCondLst>
                                    <p:cond delay="0"/>
                                  </p:stCondLst>
                                  <p:childTnLst>
                                    <p:set>
                                      <p:cBhvr>
                                        <p:cTn id="89" dur="1" fill="hold">
                                          <p:stCondLst>
                                            <p:cond delay="0"/>
                                          </p:stCondLst>
                                        </p:cTn>
                                        <p:tgtEl>
                                          <p:spTgt spid="123"/>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125"/>
                                        </p:tgtEl>
                                        <p:attrNameLst>
                                          <p:attrName>style.visibility</p:attrName>
                                        </p:attrNameLst>
                                      </p:cBhvr>
                                      <p:to>
                                        <p:strVal val="visible"/>
                                      </p:to>
                                    </p:set>
                                  </p:childTnLst>
                                </p:cTn>
                              </p:par>
                              <p:par>
                                <p:cTn id="92" presetID="1" presetClass="entr" presetSubtype="0" fill="hold" nodeType="withEffect">
                                  <p:stCondLst>
                                    <p:cond delay="0"/>
                                  </p:stCondLst>
                                  <p:childTnLst>
                                    <p:set>
                                      <p:cBhvr>
                                        <p:cTn id="93" dur="1" fill="hold">
                                          <p:stCondLst>
                                            <p:cond delay="0"/>
                                          </p:stCondLst>
                                        </p:cTn>
                                        <p:tgtEl>
                                          <p:spTgt spid="127"/>
                                        </p:tgtEl>
                                        <p:attrNameLst>
                                          <p:attrName>style.visibility</p:attrName>
                                        </p:attrNameLst>
                                      </p:cBhvr>
                                      <p:to>
                                        <p:strVal val="visible"/>
                                      </p:to>
                                    </p:set>
                                  </p:childTnLst>
                                </p:cTn>
                              </p:par>
                              <p:par>
                                <p:cTn id="94" presetID="1" presetClass="entr" presetSubtype="0" fill="hold" nodeType="withEffect">
                                  <p:stCondLst>
                                    <p:cond delay="0"/>
                                  </p:stCondLst>
                                  <p:childTnLst>
                                    <p:set>
                                      <p:cBhvr>
                                        <p:cTn id="95" dur="1" fill="hold">
                                          <p:stCondLst>
                                            <p:cond delay="0"/>
                                          </p:stCondLst>
                                        </p:cTn>
                                        <p:tgtEl>
                                          <p:spTgt spid="129"/>
                                        </p:tgtEl>
                                        <p:attrNameLst>
                                          <p:attrName>style.visibility</p:attrName>
                                        </p:attrNameLst>
                                      </p:cBhvr>
                                      <p:to>
                                        <p:strVal val="visible"/>
                                      </p:to>
                                    </p:set>
                                  </p:childTnLst>
                                </p:cTn>
                              </p:par>
                              <p:par>
                                <p:cTn id="96" presetID="1" presetClass="entr" presetSubtype="0" fill="hold" nodeType="withEffect">
                                  <p:stCondLst>
                                    <p:cond delay="0"/>
                                  </p:stCondLst>
                                  <p:childTnLst>
                                    <p:set>
                                      <p:cBhvr>
                                        <p:cTn id="97" dur="1" fill="hold">
                                          <p:stCondLst>
                                            <p:cond delay="0"/>
                                          </p:stCondLst>
                                        </p:cTn>
                                        <p:tgtEl>
                                          <p:spTgt spid="130"/>
                                        </p:tgtEl>
                                        <p:attrNameLst>
                                          <p:attrName>style.visibility</p:attrName>
                                        </p:attrNameLst>
                                      </p:cBhvr>
                                      <p:to>
                                        <p:strVal val="visible"/>
                                      </p:to>
                                    </p:set>
                                  </p:childTnLst>
                                </p:cTn>
                              </p:par>
                              <p:par>
                                <p:cTn id="98" presetID="1" presetClass="entr" presetSubtype="0" fill="hold" grpId="0" nodeType="withEffect">
                                  <p:stCondLst>
                                    <p:cond delay="0"/>
                                  </p:stCondLst>
                                  <p:childTnLst>
                                    <p:set>
                                      <p:cBhvr>
                                        <p:cTn id="99" dur="1" fill="hold">
                                          <p:stCondLst>
                                            <p:cond delay="0"/>
                                          </p:stCondLst>
                                        </p:cTn>
                                        <p:tgtEl>
                                          <p:spTgt spid="82"/>
                                        </p:tgtEl>
                                        <p:attrNameLst>
                                          <p:attrName>style.visibility</p:attrName>
                                        </p:attrNameLst>
                                      </p:cBhvr>
                                      <p:to>
                                        <p:strVal val="visible"/>
                                      </p:to>
                                    </p:set>
                                  </p:childTnLst>
                                </p:cTn>
                              </p:par>
                              <p:par>
                                <p:cTn id="100" presetID="24" presetClass="emph" presetSubtype="0" fill="hold" grpId="0" nodeType="withEffect">
                                  <p:stCondLst>
                                    <p:cond delay="0"/>
                                  </p:stCondLst>
                                  <p:childTnLst>
                                    <p:animClr clrSpc="hsl" dir="cw">
                                      <p:cBhvr override="childStyle">
                                        <p:cTn id="101" dur="500" fill="hold"/>
                                        <p:tgtEl>
                                          <p:spTgt spid="135"/>
                                        </p:tgtEl>
                                        <p:attrNameLst>
                                          <p:attrName>style.color</p:attrName>
                                        </p:attrNameLst>
                                      </p:cBhvr>
                                      <p:by>
                                        <p:hsl h="0" s="-12549" l="-25098"/>
                                      </p:by>
                                    </p:animClr>
                                    <p:animClr clrSpc="hsl" dir="cw">
                                      <p:cBhvr>
                                        <p:cTn id="102" dur="500" fill="hold"/>
                                        <p:tgtEl>
                                          <p:spTgt spid="135"/>
                                        </p:tgtEl>
                                        <p:attrNameLst>
                                          <p:attrName>fillcolor</p:attrName>
                                        </p:attrNameLst>
                                      </p:cBhvr>
                                      <p:by>
                                        <p:hsl h="0" s="-12549" l="-25098"/>
                                      </p:by>
                                    </p:animClr>
                                    <p:animClr clrSpc="hsl" dir="cw">
                                      <p:cBhvr>
                                        <p:cTn id="103" dur="500" fill="hold"/>
                                        <p:tgtEl>
                                          <p:spTgt spid="135"/>
                                        </p:tgtEl>
                                        <p:attrNameLst>
                                          <p:attrName>stroke.color</p:attrName>
                                        </p:attrNameLst>
                                      </p:cBhvr>
                                      <p:by>
                                        <p:hsl h="0" s="-12549" l="-25098"/>
                                      </p:by>
                                    </p:animClr>
                                    <p:set>
                                      <p:cBhvr>
                                        <p:cTn id="104" dur="500" fill="hold"/>
                                        <p:tgtEl>
                                          <p:spTgt spid="13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106" grpId="0" animBg="1"/>
      <p:bldP spid="108" grpId="0" animBg="1"/>
      <p:bldP spid="110" grpId="0" animBg="1"/>
      <p:bldP spid="112" grpId="0" animBg="1"/>
      <p:bldP spid="134" grpId="0" animBg="1"/>
      <p:bldP spid="135" grpId="0" animBg="1"/>
      <p:bldP spid="135" grpId="1" animBg="1"/>
      <p:bldP spid="136" grpId="0" animBg="1"/>
      <p:bldP spid="137" grpId="0" animBg="1"/>
      <p:bldP spid="138" grpId="0" animBg="1"/>
      <p:bldP spid="139" grpId="0" animBg="1"/>
      <p:bldP spid="140" grpId="0" animBg="1"/>
      <p:bldP spid="140" grpId="1" animBg="1"/>
      <p:bldP spid="132" grpId="0"/>
      <p:bldP spid="13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a:xfrm>
            <a:off x="231504" y="0"/>
            <a:ext cx="8732984" cy="919370"/>
          </a:xfrm>
        </p:spPr>
        <p:txBody>
          <a:bodyPr>
            <a:normAutofit/>
          </a:bodyPr>
          <a:lstStyle/>
          <a:p>
            <a:r>
              <a:rPr lang="en-US" sz="3800" dirty="0"/>
              <a:t>Use Shared Memory to Improve Coalescing</a:t>
            </a:r>
          </a:p>
        </p:txBody>
      </p:sp>
      <p:sp>
        <p:nvSpPr>
          <p:cNvPr id="260099" name="Line 3"/>
          <p:cNvSpPr>
            <a:spLocks noChangeShapeType="1"/>
          </p:cNvSpPr>
          <p:nvPr/>
        </p:nvSpPr>
        <p:spPr bwMode="auto">
          <a:xfrm flipH="1">
            <a:off x="6934200" y="1124744"/>
            <a:ext cx="45719" cy="5105400"/>
          </a:xfrm>
          <a:prstGeom prst="line">
            <a:avLst/>
          </a:prstGeom>
          <a:noFill/>
          <a:ln w="9525">
            <a:solidFill>
              <a:schemeClr val="tx1"/>
            </a:solidFill>
            <a:prstDash val="dash"/>
            <a:round/>
            <a:headEnd/>
            <a:tailEnd/>
          </a:ln>
          <a:effectLst/>
        </p:spPr>
        <p:txBody>
          <a:bodyPr>
            <a:prstTxWarp prst="textNoShape">
              <a:avLst/>
            </a:prstTxWarp>
          </a:bodyPr>
          <a:lstStyle/>
          <a:p>
            <a:endParaRPr lang="es-ES_tradnl"/>
          </a:p>
        </p:txBody>
      </p:sp>
      <p:sp>
        <p:nvSpPr>
          <p:cNvPr id="260101" name="Freeform 5"/>
          <p:cNvSpPr>
            <a:spLocks/>
          </p:cNvSpPr>
          <p:nvPr/>
        </p:nvSpPr>
        <p:spPr bwMode="auto">
          <a:xfrm>
            <a:off x="2103438" y="1334294"/>
            <a:ext cx="2143125" cy="1974850"/>
          </a:xfrm>
          <a:custGeom>
            <a:avLst/>
            <a:gdLst/>
            <a:ahLst/>
            <a:cxnLst>
              <a:cxn ang="0">
                <a:pos x="0" y="0"/>
              </a:cxn>
              <a:cxn ang="0">
                <a:pos x="0" y="1244"/>
              </a:cxn>
              <a:cxn ang="0">
                <a:pos x="1350" y="1244"/>
              </a:cxn>
              <a:cxn ang="0">
                <a:pos x="1350" y="0"/>
              </a:cxn>
              <a:cxn ang="0">
                <a:pos x="0" y="0"/>
              </a:cxn>
              <a:cxn ang="0">
                <a:pos x="0" y="0"/>
              </a:cxn>
            </a:cxnLst>
            <a:rect l="0" t="0" r="r" b="b"/>
            <a:pathLst>
              <a:path w="1350" h="1244">
                <a:moveTo>
                  <a:pt x="0" y="0"/>
                </a:moveTo>
                <a:lnTo>
                  <a:pt x="0" y="1244"/>
                </a:lnTo>
                <a:lnTo>
                  <a:pt x="1350" y="1244"/>
                </a:lnTo>
                <a:lnTo>
                  <a:pt x="1350" y="0"/>
                </a:lnTo>
                <a:lnTo>
                  <a:pt x="0" y="0"/>
                </a:lnTo>
                <a:lnTo>
                  <a:pt x="0" y="0"/>
                </a:lnTo>
                <a:close/>
              </a:path>
            </a:pathLst>
          </a:custGeom>
          <a:solidFill>
            <a:schemeClr val="accent2">
              <a:lumMod val="40000"/>
              <a:lumOff val="60000"/>
            </a:schemeClr>
          </a:solidFill>
          <a:ln w="9525">
            <a:noFill/>
            <a:round/>
            <a:headEnd/>
            <a:tailEnd/>
          </a:ln>
        </p:spPr>
        <p:txBody>
          <a:bodyPr>
            <a:prstTxWarp prst="textNoShape">
              <a:avLst/>
            </a:prstTxWarp>
          </a:bodyPr>
          <a:lstStyle/>
          <a:p>
            <a:endParaRPr lang="es-ES_tradnl"/>
          </a:p>
        </p:txBody>
      </p:sp>
      <p:sp>
        <p:nvSpPr>
          <p:cNvPr id="260102" name="Rectangle 6"/>
          <p:cNvSpPr>
            <a:spLocks noChangeArrowheads="1"/>
          </p:cNvSpPr>
          <p:nvPr/>
        </p:nvSpPr>
        <p:spPr bwMode="auto">
          <a:xfrm>
            <a:off x="2103438" y="1334294"/>
            <a:ext cx="2143125" cy="1974850"/>
          </a:xfrm>
          <a:prstGeom prst="rect">
            <a:avLst/>
          </a:prstGeom>
          <a:noFill/>
          <a:ln w="9525" cap="rnd">
            <a:solidFill>
              <a:srgbClr val="969696"/>
            </a:solidFill>
            <a:round/>
            <a:headEnd/>
            <a:tailEnd/>
          </a:ln>
        </p:spPr>
        <p:txBody>
          <a:bodyPr>
            <a:prstTxWarp prst="textNoShape">
              <a:avLst/>
            </a:prstTxWarp>
          </a:bodyPr>
          <a:lstStyle/>
          <a:p>
            <a:endParaRPr lang="es-ES_tradnl"/>
          </a:p>
        </p:txBody>
      </p:sp>
      <p:sp>
        <p:nvSpPr>
          <p:cNvPr id="260103" name="Rectangle 7"/>
          <p:cNvSpPr>
            <a:spLocks noChangeArrowheads="1"/>
          </p:cNvSpPr>
          <p:nvPr/>
        </p:nvSpPr>
        <p:spPr bwMode="auto">
          <a:xfrm>
            <a:off x="2230438" y="1389857"/>
            <a:ext cx="184150" cy="152400"/>
          </a:xfrm>
          <a:prstGeom prst="rect">
            <a:avLst/>
          </a:prstGeom>
          <a:noFill/>
          <a:ln w="9525">
            <a:noFill/>
            <a:miter lim="800000"/>
            <a:headEnd/>
            <a:tailEnd/>
          </a:ln>
        </p:spPr>
        <p:txBody>
          <a:bodyPr wrap="none" lIns="0" tIns="0" rIns="0" bIns="0">
            <a:prstTxWarp prst="textNoShape">
              <a:avLst/>
            </a:prstTxWarp>
            <a:spAutoFit/>
          </a:bodyPr>
          <a:lstStyle/>
          <a:p>
            <a:r>
              <a:rPr lang="en-US" sz="1000" b="1">
                <a:solidFill>
                  <a:srgbClr val="FFFFFF"/>
                </a:solidFill>
                <a:latin typeface="Arial" pitchFamily="-111" charset="0"/>
              </a:rPr>
              <a:t>Md</a:t>
            </a:r>
            <a:endParaRPr lang="en-US"/>
          </a:p>
        </p:txBody>
      </p:sp>
      <p:sp>
        <p:nvSpPr>
          <p:cNvPr id="260104" name="Freeform 8"/>
          <p:cNvSpPr>
            <a:spLocks/>
          </p:cNvSpPr>
          <p:nvPr/>
        </p:nvSpPr>
        <p:spPr bwMode="auto">
          <a:xfrm>
            <a:off x="4567238" y="1337469"/>
            <a:ext cx="2144712" cy="1971675"/>
          </a:xfrm>
          <a:custGeom>
            <a:avLst/>
            <a:gdLst/>
            <a:ahLst/>
            <a:cxnLst>
              <a:cxn ang="0">
                <a:pos x="0" y="0"/>
              </a:cxn>
              <a:cxn ang="0">
                <a:pos x="0" y="1242"/>
              </a:cxn>
              <a:cxn ang="0">
                <a:pos x="1351" y="1242"/>
              </a:cxn>
              <a:cxn ang="0">
                <a:pos x="1351" y="0"/>
              </a:cxn>
              <a:cxn ang="0">
                <a:pos x="0" y="0"/>
              </a:cxn>
              <a:cxn ang="0">
                <a:pos x="0" y="0"/>
              </a:cxn>
            </a:cxnLst>
            <a:rect l="0" t="0" r="r" b="b"/>
            <a:pathLst>
              <a:path w="1351" h="1242">
                <a:moveTo>
                  <a:pt x="0" y="0"/>
                </a:moveTo>
                <a:lnTo>
                  <a:pt x="0" y="1242"/>
                </a:lnTo>
                <a:lnTo>
                  <a:pt x="1351" y="1242"/>
                </a:lnTo>
                <a:lnTo>
                  <a:pt x="1351" y="0"/>
                </a:lnTo>
                <a:lnTo>
                  <a:pt x="0" y="0"/>
                </a:lnTo>
                <a:lnTo>
                  <a:pt x="0" y="0"/>
                </a:lnTo>
                <a:close/>
              </a:path>
            </a:pathLst>
          </a:custGeom>
          <a:solidFill>
            <a:schemeClr val="accent2">
              <a:lumMod val="40000"/>
              <a:lumOff val="60000"/>
            </a:schemeClr>
          </a:solidFill>
          <a:ln w="9525">
            <a:noFill/>
            <a:round/>
            <a:headEnd/>
            <a:tailEnd/>
          </a:ln>
        </p:spPr>
        <p:txBody>
          <a:bodyPr>
            <a:prstTxWarp prst="textNoShape">
              <a:avLst/>
            </a:prstTxWarp>
          </a:bodyPr>
          <a:lstStyle/>
          <a:p>
            <a:endParaRPr lang="es-ES_tradnl"/>
          </a:p>
        </p:txBody>
      </p:sp>
      <p:sp>
        <p:nvSpPr>
          <p:cNvPr id="260105" name="Rectangle 9"/>
          <p:cNvSpPr>
            <a:spLocks noChangeArrowheads="1"/>
          </p:cNvSpPr>
          <p:nvPr/>
        </p:nvSpPr>
        <p:spPr bwMode="auto">
          <a:xfrm>
            <a:off x="4567238" y="1337469"/>
            <a:ext cx="2144712" cy="1971675"/>
          </a:xfrm>
          <a:prstGeom prst="rect">
            <a:avLst/>
          </a:prstGeom>
          <a:noFill/>
          <a:ln w="9525" cap="rnd">
            <a:solidFill>
              <a:srgbClr val="969696"/>
            </a:solidFill>
            <a:round/>
            <a:headEnd/>
            <a:tailEnd/>
          </a:ln>
        </p:spPr>
        <p:txBody>
          <a:bodyPr>
            <a:prstTxWarp prst="textNoShape">
              <a:avLst/>
            </a:prstTxWarp>
          </a:bodyPr>
          <a:lstStyle/>
          <a:p>
            <a:endParaRPr lang="es-ES_tradnl"/>
          </a:p>
        </p:txBody>
      </p:sp>
      <p:sp>
        <p:nvSpPr>
          <p:cNvPr id="260106" name="Rectangle 10"/>
          <p:cNvSpPr>
            <a:spLocks noChangeArrowheads="1"/>
          </p:cNvSpPr>
          <p:nvPr/>
        </p:nvSpPr>
        <p:spPr bwMode="auto">
          <a:xfrm>
            <a:off x="4695825" y="1396207"/>
            <a:ext cx="169863" cy="152400"/>
          </a:xfrm>
          <a:prstGeom prst="rect">
            <a:avLst/>
          </a:prstGeom>
          <a:noFill/>
          <a:ln w="9525">
            <a:noFill/>
            <a:miter lim="800000"/>
            <a:headEnd/>
            <a:tailEnd/>
          </a:ln>
        </p:spPr>
        <p:txBody>
          <a:bodyPr wrap="none" lIns="0" tIns="0" rIns="0" bIns="0">
            <a:prstTxWarp prst="textNoShape">
              <a:avLst/>
            </a:prstTxWarp>
            <a:spAutoFit/>
          </a:bodyPr>
          <a:lstStyle/>
          <a:p>
            <a:r>
              <a:rPr lang="en-US" sz="1000" b="1">
                <a:solidFill>
                  <a:srgbClr val="FFFFFF"/>
                </a:solidFill>
                <a:latin typeface="Arial" pitchFamily="-111" charset="0"/>
              </a:rPr>
              <a:t>Nd</a:t>
            </a:r>
            <a:endParaRPr lang="en-US"/>
          </a:p>
        </p:txBody>
      </p:sp>
      <p:sp>
        <p:nvSpPr>
          <p:cNvPr id="260107" name="Freeform 11"/>
          <p:cNvSpPr>
            <a:spLocks/>
          </p:cNvSpPr>
          <p:nvPr/>
        </p:nvSpPr>
        <p:spPr bwMode="auto">
          <a:xfrm>
            <a:off x="5746750" y="1334294"/>
            <a:ext cx="53975" cy="1974850"/>
          </a:xfrm>
          <a:custGeom>
            <a:avLst/>
            <a:gdLst/>
            <a:ahLst/>
            <a:cxnLst>
              <a:cxn ang="0">
                <a:pos x="0" y="0"/>
              </a:cxn>
              <a:cxn ang="0">
                <a:pos x="0" y="1244"/>
              </a:cxn>
              <a:cxn ang="0">
                <a:pos x="34" y="1244"/>
              </a:cxn>
              <a:cxn ang="0">
                <a:pos x="34" y="0"/>
              </a:cxn>
              <a:cxn ang="0">
                <a:pos x="0" y="0"/>
              </a:cxn>
              <a:cxn ang="0">
                <a:pos x="0" y="0"/>
              </a:cxn>
            </a:cxnLst>
            <a:rect l="0" t="0" r="r" b="b"/>
            <a:pathLst>
              <a:path w="34" h="1244">
                <a:moveTo>
                  <a:pt x="0" y="0"/>
                </a:moveTo>
                <a:lnTo>
                  <a:pt x="0" y="1244"/>
                </a:lnTo>
                <a:lnTo>
                  <a:pt x="34" y="1244"/>
                </a:lnTo>
                <a:lnTo>
                  <a:pt x="34" y="0"/>
                </a:lnTo>
                <a:lnTo>
                  <a:pt x="0" y="0"/>
                </a:lnTo>
                <a:lnTo>
                  <a:pt x="0" y="0"/>
                </a:lnTo>
                <a:close/>
              </a:path>
            </a:pathLst>
          </a:custGeom>
          <a:solidFill>
            <a:srgbClr val="FF6600"/>
          </a:solidFill>
          <a:ln w="9525">
            <a:noFill/>
            <a:round/>
            <a:headEnd/>
            <a:tailEnd/>
          </a:ln>
        </p:spPr>
        <p:txBody>
          <a:bodyPr>
            <a:prstTxWarp prst="textNoShape">
              <a:avLst/>
            </a:prstTxWarp>
          </a:bodyPr>
          <a:lstStyle/>
          <a:p>
            <a:endParaRPr lang="es-ES_tradnl"/>
          </a:p>
        </p:txBody>
      </p:sp>
      <p:sp>
        <p:nvSpPr>
          <p:cNvPr id="260108" name="Freeform 12"/>
          <p:cNvSpPr>
            <a:spLocks/>
          </p:cNvSpPr>
          <p:nvPr/>
        </p:nvSpPr>
        <p:spPr bwMode="auto">
          <a:xfrm>
            <a:off x="2103438" y="2520157"/>
            <a:ext cx="2143125" cy="47625"/>
          </a:xfrm>
          <a:custGeom>
            <a:avLst/>
            <a:gdLst/>
            <a:ahLst/>
            <a:cxnLst>
              <a:cxn ang="0">
                <a:pos x="0" y="0"/>
              </a:cxn>
              <a:cxn ang="0">
                <a:pos x="0" y="30"/>
              </a:cxn>
              <a:cxn ang="0">
                <a:pos x="1350" y="30"/>
              </a:cxn>
              <a:cxn ang="0">
                <a:pos x="1350" y="0"/>
              </a:cxn>
              <a:cxn ang="0">
                <a:pos x="0" y="0"/>
              </a:cxn>
              <a:cxn ang="0">
                <a:pos x="0" y="0"/>
              </a:cxn>
            </a:cxnLst>
            <a:rect l="0" t="0" r="r" b="b"/>
            <a:pathLst>
              <a:path w="1350" h="30">
                <a:moveTo>
                  <a:pt x="0" y="0"/>
                </a:moveTo>
                <a:lnTo>
                  <a:pt x="0" y="30"/>
                </a:lnTo>
                <a:lnTo>
                  <a:pt x="1350" y="30"/>
                </a:lnTo>
                <a:lnTo>
                  <a:pt x="1350" y="0"/>
                </a:lnTo>
                <a:lnTo>
                  <a:pt x="0" y="0"/>
                </a:lnTo>
                <a:lnTo>
                  <a:pt x="0" y="0"/>
                </a:lnTo>
                <a:close/>
              </a:path>
            </a:pathLst>
          </a:custGeom>
          <a:solidFill>
            <a:srgbClr val="FF6600"/>
          </a:solidFill>
          <a:ln w="9525">
            <a:noFill/>
            <a:round/>
            <a:headEnd/>
            <a:tailEnd/>
          </a:ln>
        </p:spPr>
        <p:txBody>
          <a:bodyPr>
            <a:prstTxWarp prst="textNoShape">
              <a:avLst/>
            </a:prstTxWarp>
          </a:bodyPr>
          <a:lstStyle/>
          <a:p>
            <a:endParaRPr lang="es-ES_tradnl"/>
          </a:p>
        </p:txBody>
      </p:sp>
      <p:sp>
        <p:nvSpPr>
          <p:cNvPr id="260109" name="Freeform 13"/>
          <p:cNvSpPr>
            <a:spLocks noEditPoints="1"/>
          </p:cNvSpPr>
          <p:nvPr/>
        </p:nvSpPr>
        <p:spPr bwMode="auto">
          <a:xfrm>
            <a:off x="6561138" y="1334294"/>
            <a:ext cx="69850" cy="1974850"/>
          </a:xfrm>
          <a:custGeom>
            <a:avLst/>
            <a:gdLst/>
            <a:ahLst/>
            <a:cxnLst>
              <a:cxn ang="0">
                <a:pos x="71" y="4676"/>
              </a:cxn>
              <a:cxn ang="0">
                <a:pos x="62" y="126"/>
              </a:cxn>
              <a:cxn ang="0">
                <a:pos x="75" y="113"/>
              </a:cxn>
              <a:cxn ang="0">
                <a:pos x="87" y="126"/>
              </a:cxn>
              <a:cxn ang="0">
                <a:pos x="96" y="4675"/>
              </a:cxn>
              <a:cxn ang="0">
                <a:pos x="84" y="4688"/>
              </a:cxn>
              <a:cxn ang="0">
                <a:pos x="71" y="4676"/>
              </a:cxn>
              <a:cxn ang="0">
                <a:pos x="158" y="4650"/>
              </a:cxn>
              <a:cxn ang="0">
                <a:pos x="84" y="4800"/>
              </a:cxn>
              <a:cxn ang="0">
                <a:pos x="9" y="4650"/>
              </a:cxn>
              <a:cxn ang="0">
                <a:pos x="158" y="4650"/>
              </a:cxn>
              <a:cxn ang="0">
                <a:pos x="0" y="150"/>
              </a:cxn>
              <a:cxn ang="0">
                <a:pos x="75" y="0"/>
              </a:cxn>
              <a:cxn ang="0">
                <a:pos x="149" y="150"/>
              </a:cxn>
              <a:cxn ang="0">
                <a:pos x="0" y="150"/>
              </a:cxn>
            </a:cxnLst>
            <a:rect l="0" t="0" r="r" b="b"/>
            <a:pathLst>
              <a:path w="158" h="4800">
                <a:moveTo>
                  <a:pt x="71" y="4676"/>
                </a:moveTo>
                <a:lnTo>
                  <a:pt x="62" y="126"/>
                </a:lnTo>
                <a:cubicBezTo>
                  <a:pt x="62" y="119"/>
                  <a:pt x="68" y="113"/>
                  <a:pt x="75" y="113"/>
                </a:cubicBezTo>
                <a:cubicBezTo>
                  <a:pt x="81" y="113"/>
                  <a:pt x="87" y="119"/>
                  <a:pt x="87" y="126"/>
                </a:cubicBezTo>
                <a:lnTo>
                  <a:pt x="96" y="4675"/>
                </a:lnTo>
                <a:cubicBezTo>
                  <a:pt x="96" y="4683"/>
                  <a:pt x="90" y="4688"/>
                  <a:pt x="84" y="4688"/>
                </a:cubicBezTo>
                <a:cubicBezTo>
                  <a:pt x="77" y="4688"/>
                  <a:pt x="71" y="4683"/>
                  <a:pt x="71" y="4676"/>
                </a:cubicBezTo>
                <a:close/>
                <a:moveTo>
                  <a:pt x="158" y="4650"/>
                </a:moveTo>
                <a:lnTo>
                  <a:pt x="84" y="4800"/>
                </a:lnTo>
                <a:lnTo>
                  <a:pt x="9" y="4650"/>
                </a:lnTo>
                <a:lnTo>
                  <a:pt x="158" y="4650"/>
                </a:lnTo>
                <a:close/>
                <a:moveTo>
                  <a:pt x="0" y="150"/>
                </a:moveTo>
                <a:lnTo>
                  <a:pt x="75" y="0"/>
                </a:lnTo>
                <a:lnTo>
                  <a:pt x="149" y="150"/>
                </a:lnTo>
                <a:lnTo>
                  <a:pt x="0" y="150"/>
                </a:lnTo>
                <a:close/>
              </a:path>
            </a:pathLst>
          </a:custGeom>
          <a:solidFill>
            <a:srgbClr val="000000"/>
          </a:solidFill>
          <a:ln w="0">
            <a:solidFill>
              <a:srgbClr val="000000"/>
            </a:solidFill>
            <a:prstDash val="solid"/>
            <a:round/>
            <a:headEnd/>
            <a:tailEnd/>
          </a:ln>
        </p:spPr>
        <p:txBody>
          <a:bodyPr>
            <a:prstTxWarp prst="textNoShape">
              <a:avLst/>
            </a:prstTxWarp>
          </a:bodyPr>
          <a:lstStyle/>
          <a:p>
            <a:endParaRPr lang="es-ES_tradnl"/>
          </a:p>
        </p:txBody>
      </p:sp>
      <p:sp>
        <p:nvSpPr>
          <p:cNvPr id="260110" name="Freeform 14"/>
          <p:cNvSpPr>
            <a:spLocks noEditPoints="1"/>
          </p:cNvSpPr>
          <p:nvPr/>
        </p:nvSpPr>
        <p:spPr bwMode="auto">
          <a:xfrm>
            <a:off x="6561138" y="1334294"/>
            <a:ext cx="69850" cy="1974850"/>
          </a:xfrm>
          <a:custGeom>
            <a:avLst/>
            <a:gdLst/>
            <a:ahLst/>
            <a:cxnLst>
              <a:cxn ang="0">
                <a:pos x="71" y="4676"/>
              </a:cxn>
              <a:cxn ang="0">
                <a:pos x="62" y="126"/>
              </a:cxn>
              <a:cxn ang="0">
                <a:pos x="75" y="113"/>
              </a:cxn>
              <a:cxn ang="0">
                <a:pos x="87" y="126"/>
              </a:cxn>
              <a:cxn ang="0">
                <a:pos x="96" y="4675"/>
              </a:cxn>
              <a:cxn ang="0">
                <a:pos x="84" y="4688"/>
              </a:cxn>
              <a:cxn ang="0">
                <a:pos x="71" y="4676"/>
              </a:cxn>
              <a:cxn ang="0">
                <a:pos x="158" y="4650"/>
              </a:cxn>
              <a:cxn ang="0">
                <a:pos x="84" y="4800"/>
              </a:cxn>
              <a:cxn ang="0">
                <a:pos x="9" y="4650"/>
              </a:cxn>
              <a:cxn ang="0">
                <a:pos x="158" y="4650"/>
              </a:cxn>
              <a:cxn ang="0">
                <a:pos x="0" y="150"/>
              </a:cxn>
              <a:cxn ang="0">
                <a:pos x="75" y="0"/>
              </a:cxn>
              <a:cxn ang="0">
                <a:pos x="149" y="150"/>
              </a:cxn>
              <a:cxn ang="0">
                <a:pos x="0" y="150"/>
              </a:cxn>
            </a:cxnLst>
            <a:rect l="0" t="0" r="r" b="b"/>
            <a:pathLst>
              <a:path w="158" h="4800">
                <a:moveTo>
                  <a:pt x="71" y="4676"/>
                </a:moveTo>
                <a:lnTo>
                  <a:pt x="62" y="126"/>
                </a:lnTo>
                <a:cubicBezTo>
                  <a:pt x="62" y="119"/>
                  <a:pt x="68" y="113"/>
                  <a:pt x="75" y="113"/>
                </a:cubicBezTo>
                <a:cubicBezTo>
                  <a:pt x="81" y="113"/>
                  <a:pt x="87" y="119"/>
                  <a:pt x="87" y="126"/>
                </a:cubicBezTo>
                <a:lnTo>
                  <a:pt x="96" y="4675"/>
                </a:lnTo>
                <a:cubicBezTo>
                  <a:pt x="96" y="4683"/>
                  <a:pt x="90" y="4688"/>
                  <a:pt x="84" y="4688"/>
                </a:cubicBezTo>
                <a:cubicBezTo>
                  <a:pt x="77" y="4688"/>
                  <a:pt x="71" y="4683"/>
                  <a:pt x="71" y="4676"/>
                </a:cubicBezTo>
                <a:close/>
                <a:moveTo>
                  <a:pt x="158" y="4650"/>
                </a:moveTo>
                <a:lnTo>
                  <a:pt x="84" y="4800"/>
                </a:lnTo>
                <a:lnTo>
                  <a:pt x="9" y="4650"/>
                </a:lnTo>
                <a:lnTo>
                  <a:pt x="158" y="4650"/>
                </a:lnTo>
                <a:close/>
                <a:moveTo>
                  <a:pt x="0" y="150"/>
                </a:moveTo>
                <a:lnTo>
                  <a:pt x="75" y="0"/>
                </a:lnTo>
                <a:lnTo>
                  <a:pt x="149" y="150"/>
                </a:lnTo>
                <a:lnTo>
                  <a:pt x="0" y="150"/>
                </a:lnTo>
                <a:close/>
              </a:path>
            </a:pathLst>
          </a:custGeom>
          <a:noFill/>
          <a:ln w="1588" cap="rnd">
            <a:solidFill>
              <a:srgbClr val="000000"/>
            </a:solidFill>
            <a:prstDash val="solid"/>
            <a:round/>
            <a:headEnd/>
            <a:tailEnd/>
          </a:ln>
        </p:spPr>
        <p:txBody>
          <a:bodyPr>
            <a:prstTxWarp prst="textNoShape">
              <a:avLst/>
            </a:prstTxWarp>
          </a:bodyPr>
          <a:lstStyle/>
          <a:p>
            <a:endParaRPr lang="es-ES_tradnl"/>
          </a:p>
        </p:txBody>
      </p:sp>
      <p:sp>
        <p:nvSpPr>
          <p:cNvPr id="260111" name="Freeform 15"/>
          <p:cNvSpPr>
            <a:spLocks noEditPoints="1"/>
          </p:cNvSpPr>
          <p:nvPr/>
        </p:nvSpPr>
        <p:spPr bwMode="auto">
          <a:xfrm>
            <a:off x="2101850" y="3226594"/>
            <a:ext cx="2144713" cy="68263"/>
          </a:xfrm>
          <a:custGeom>
            <a:avLst/>
            <a:gdLst/>
            <a:ahLst/>
            <a:cxnLst>
              <a:cxn ang="0">
                <a:pos x="4669" y="97"/>
              </a:cxn>
              <a:cxn ang="0">
                <a:pos x="132" y="94"/>
              </a:cxn>
              <a:cxn ang="0">
                <a:pos x="119" y="80"/>
              </a:cxn>
              <a:cxn ang="0">
                <a:pos x="132" y="67"/>
              </a:cxn>
              <a:cxn ang="0">
                <a:pos x="4669" y="70"/>
              </a:cxn>
              <a:cxn ang="0">
                <a:pos x="4682" y="84"/>
              </a:cxn>
              <a:cxn ang="0">
                <a:pos x="4669" y="97"/>
              </a:cxn>
              <a:cxn ang="0">
                <a:pos x="4643" y="4"/>
              </a:cxn>
              <a:cxn ang="0">
                <a:pos x="4800" y="84"/>
              </a:cxn>
              <a:cxn ang="0">
                <a:pos x="4643" y="164"/>
              </a:cxn>
              <a:cxn ang="0">
                <a:pos x="4643" y="4"/>
              </a:cxn>
              <a:cxn ang="0">
                <a:pos x="158" y="161"/>
              </a:cxn>
              <a:cxn ang="0">
                <a:pos x="0" y="80"/>
              </a:cxn>
              <a:cxn ang="0">
                <a:pos x="159" y="0"/>
              </a:cxn>
              <a:cxn ang="0">
                <a:pos x="158" y="161"/>
              </a:cxn>
            </a:cxnLst>
            <a:rect l="0" t="0" r="r" b="b"/>
            <a:pathLst>
              <a:path w="4800" h="164">
                <a:moveTo>
                  <a:pt x="4669" y="97"/>
                </a:moveTo>
                <a:lnTo>
                  <a:pt x="132" y="94"/>
                </a:lnTo>
                <a:cubicBezTo>
                  <a:pt x="125" y="94"/>
                  <a:pt x="119" y="88"/>
                  <a:pt x="119" y="80"/>
                </a:cubicBezTo>
                <a:cubicBezTo>
                  <a:pt x="119" y="73"/>
                  <a:pt x="125" y="67"/>
                  <a:pt x="132" y="67"/>
                </a:cubicBezTo>
                <a:lnTo>
                  <a:pt x="4669" y="70"/>
                </a:lnTo>
                <a:cubicBezTo>
                  <a:pt x="4676" y="70"/>
                  <a:pt x="4682" y="76"/>
                  <a:pt x="4682" y="84"/>
                </a:cubicBezTo>
                <a:cubicBezTo>
                  <a:pt x="4682" y="91"/>
                  <a:pt x="4676" y="97"/>
                  <a:pt x="4669" y="97"/>
                </a:cubicBezTo>
                <a:close/>
                <a:moveTo>
                  <a:pt x="4643" y="4"/>
                </a:moveTo>
                <a:lnTo>
                  <a:pt x="4800" y="84"/>
                </a:lnTo>
                <a:lnTo>
                  <a:pt x="4643" y="164"/>
                </a:lnTo>
                <a:lnTo>
                  <a:pt x="4643" y="4"/>
                </a:lnTo>
                <a:close/>
                <a:moveTo>
                  <a:pt x="158" y="161"/>
                </a:moveTo>
                <a:lnTo>
                  <a:pt x="0" y="80"/>
                </a:lnTo>
                <a:lnTo>
                  <a:pt x="159" y="0"/>
                </a:lnTo>
                <a:lnTo>
                  <a:pt x="158" y="161"/>
                </a:lnTo>
                <a:close/>
              </a:path>
            </a:pathLst>
          </a:custGeom>
          <a:solidFill>
            <a:srgbClr val="000000"/>
          </a:solidFill>
          <a:ln w="0">
            <a:solidFill>
              <a:srgbClr val="000000"/>
            </a:solidFill>
            <a:prstDash val="solid"/>
            <a:round/>
            <a:headEnd/>
            <a:tailEnd/>
          </a:ln>
        </p:spPr>
        <p:txBody>
          <a:bodyPr>
            <a:prstTxWarp prst="textNoShape">
              <a:avLst/>
            </a:prstTxWarp>
          </a:bodyPr>
          <a:lstStyle/>
          <a:p>
            <a:endParaRPr lang="es-ES_tradnl"/>
          </a:p>
        </p:txBody>
      </p:sp>
      <p:sp>
        <p:nvSpPr>
          <p:cNvPr id="260112" name="Freeform 16"/>
          <p:cNvSpPr>
            <a:spLocks noEditPoints="1"/>
          </p:cNvSpPr>
          <p:nvPr/>
        </p:nvSpPr>
        <p:spPr bwMode="auto">
          <a:xfrm>
            <a:off x="2101850" y="3226594"/>
            <a:ext cx="2144713" cy="68263"/>
          </a:xfrm>
          <a:custGeom>
            <a:avLst/>
            <a:gdLst/>
            <a:ahLst/>
            <a:cxnLst>
              <a:cxn ang="0">
                <a:pos x="4669" y="97"/>
              </a:cxn>
              <a:cxn ang="0">
                <a:pos x="132" y="94"/>
              </a:cxn>
              <a:cxn ang="0">
                <a:pos x="119" y="80"/>
              </a:cxn>
              <a:cxn ang="0">
                <a:pos x="132" y="67"/>
              </a:cxn>
              <a:cxn ang="0">
                <a:pos x="4669" y="70"/>
              </a:cxn>
              <a:cxn ang="0">
                <a:pos x="4682" y="84"/>
              </a:cxn>
              <a:cxn ang="0">
                <a:pos x="4669" y="97"/>
              </a:cxn>
              <a:cxn ang="0">
                <a:pos x="4643" y="4"/>
              </a:cxn>
              <a:cxn ang="0">
                <a:pos x="4800" y="84"/>
              </a:cxn>
              <a:cxn ang="0">
                <a:pos x="4643" y="164"/>
              </a:cxn>
              <a:cxn ang="0">
                <a:pos x="4643" y="4"/>
              </a:cxn>
              <a:cxn ang="0">
                <a:pos x="158" y="161"/>
              </a:cxn>
              <a:cxn ang="0">
                <a:pos x="0" y="80"/>
              </a:cxn>
              <a:cxn ang="0">
                <a:pos x="159" y="0"/>
              </a:cxn>
              <a:cxn ang="0">
                <a:pos x="158" y="161"/>
              </a:cxn>
            </a:cxnLst>
            <a:rect l="0" t="0" r="r" b="b"/>
            <a:pathLst>
              <a:path w="4800" h="164">
                <a:moveTo>
                  <a:pt x="4669" y="97"/>
                </a:moveTo>
                <a:lnTo>
                  <a:pt x="132" y="94"/>
                </a:lnTo>
                <a:cubicBezTo>
                  <a:pt x="125" y="94"/>
                  <a:pt x="119" y="88"/>
                  <a:pt x="119" y="80"/>
                </a:cubicBezTo>
                <a:cubicBezTo>
                  <a:pt x="119" y="73"/>
                  <a:pt x="125" y="67"/>
                  <a:pt x="132" y="67"/>
                </a:cubicBezTo>
                <a:lnTo>
                  <a:pt x="4669" y="70"/>
                </a:lnTo>
                <a:cubicBezTo>
                  <a:pt x="4676" y="70"/>
                  <a:pt x="4682" y="76"/>
                  <a:pt x="4682" y="84"/>
                </a:cubicBezTo>
                <a:cubicBezTo>
                  <a:pt x="4682" y="91"/>
                  <a:pt x="4676" y="97"/>
                  <a:pt x="4669" y="97"/>
                </a:cubicBezTo>
                <a:close/>
                <a:moveTo>
                  <a:pt x="4643" y="4"/>
                </a:moveTo>
                <a:lnTo>
                  <a:pt x="4800" y="84"/>
                </a:lnTo>
                <a:lnTo>
                  <a:pt x="4643" y="164"/>
                </a:lnTo>
                <a:lnTo>
                  <a:pt x="4643" y="4"/>
                </a:lnTo>
                <a:close/>
                <a:moveTo>
                  <a:pt x="158" y="161"/>
                </a:moveTo>
                <a:lnTo>
                  <a:pt x="0" y="80"/>
                </a:lnTo>
                <a:lnTo>
                  <a:pt x="159" y="0"/>
                </a:lnTo>
                <a:lnTo>
                  <a:pt x="158" y="161"/>
                </a:lnTo>
                <a:close/>
              </a:path>
            </a:pathLst>
          </a:custGeom>
          <a:noFill/>
          <a:ln w="1588" cap="rnd">
            <a:solidFill>
              <a:srgbClr val="000000"/>
            </a:solidFill>
            <a:prstDash val="solid"/>
            <a:round/>
            <a:headEnd/>
            <a:tailEnd/>
          </a:ln>
        </p:spPr>
        <p:txBody>
          <a:bodyPr>
            <a:prstTxWarp prst="textNoShape">
              <a:avLst/>
            </a:prstTxWarp>
          </a:bodyPr>
          <a:lstStyle/>
          <a:p>
            <a:endParaRPr lang="es-ES_tradnl"/>
          </a:p>
        </p:txBody>
      </p:sp>
      <p:sp>
        <p:nvSpPr>
          <p:cNvPr id="260113" name="Rectangle 17"/>
          <p:cNvSpPr>
            <a:spLocks noChangeArrowheads="1"/>
          </p:cNvSpPr>
          <p:nvPr/>
        </p:nvSpPr>
        <p:spPr bwMode="auto">
          <a:xfrm rot="16200000">
            <a:off x="6438107" y="2379663"/>
            <a:ext cx="101600"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W</a:t>
            </a:r>
            <a:endParaRPr lang="en-US"/>
          </a:p>
        </p:txBody>
      </p:sp>
      <p:sp>
        <p:nvSpPr>
          <p:cNvPr id="260114" name="Rectangle 18"/>
          <p:cNvSpPr>
            <a:spLocks noChangeArrowheads="1"/>
          </p:cNvSpPr>
          <p:nvPr/>
        </p:nvSpPr>
        <p:spPr bwMode="auto">
          <a:xfrm rot="16200000">
            <a:off x="6469063" y="2313782"/>
            <a:ext cx="39687"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I</a:t>
            </a:r>
            <a:endParaRPr lang="en-US"/>
          </a:p>
        </p:txBody>
      </p:sp>
      <p:sp>
        <p:nvSpPr>
          <p:cNvPr id="260115" name="Rectangle 19"/>
          <p:cNvSpPr>
            <a:spLocks noChangeArrowheads="1"/>
          </p:cNvSpPr>
          <p:nvPr/>
        </p:nvSpPr>
        <p:spPr bwMode="auto">
          <a:xfrm rot="16200000">
            <a:off x="6452394" y="2255838"/>
            <a:ext cx="73025"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D</a:t>
            </a:r>
            <a:endParaRPr lang="en-US"/>
          </a:p>
        </p:txBody>
      </p:sp>
      <p:sp>
        <p:nvSpPr>
          <p:cNvPr id="260116" name="Rectangle 20"/>
          <p:cNvSpPr>
            <a:spLocks noChangeArrowheads="1"/>
          </p:cNvSpPr>
          <p:nvPr/>
        </p:nvSpPr>
        <p:spPr bwMode="auto">
          <a:xfrm rot="16200000">
            <a:off x="6454775" y="2186782"/>
            <a:ext cx="68263"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T</a:t>
            </a:r>
            <a:endParaRPr lang="en-US"/>
          </a:p>
        </p:txBody>
      </p:sp>
      <p:sp>
        <p:nvSpPr>
          <p:cNvPr id="260117" name="Rectangle 21"/>
          <p:cNvSpPr>
            <a:spLocks noChangeArrowheads="1"/>
          </p:cNvSpPr>
          <p:nvPr/>
        </p:nvSpPr>
        <p:spPr bwMode="auto">
          <a:xfrm rot="16200000">
            <a:off x="6449219" y="2114551"/>
            <a:ext cx="79375"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H</a:t>
            </a:r>
            <a:endParaRPr lang="en-US"/>
          </a:p>
        </p:txBody>
      </p:sp>
      <p:sp>
        <p:nvSpPr>
          <p:cNvPr id="260118" name="Rectangle 22"/>
          <p:cNvSpPr>
            <a:spLocks noChangeArrowheads="1"/>
          </p:cNvSpPr>
          <p:nvPr/>
        </p:nvSpPr>
        <p:spPr bwMode="auto">
          <a:xfrm>
            <a:off x="2981325" y="3107532"/>
            <a:ext cx="361950" cy="122237"/>
          </a:xfrm>
          <a:prstGeom prst="rect">
            <a:avLst/>
          </a:prstGeom>
          <a:noFill/>
          <a:ln w="9525">
            <a:noFill/>
            <a:miter lim="800000"/>
            <a:headEnd/>
            <a:tailEnd/>
          </a:ln>
        </p:spPr>
        <p:txBody>
          <a:bodyPr wrap="none" lIns="0" tIns="0" rIns="0" bIns="0">
            <a:prstTxWarp prst="textNoShape">
              <a:avLst/>
            </a:prstTxWarp>
            <a:spAutoFit/>
          </a:bodyPr>
          <a:lstStyle/>
          <a:p>
            <a:r>
              <a:rPr lang="en-US" sz="800" b="1">
                <a:solidFill>
                  <a:srgbClr val="FFFFFF"/>
                </a:solidFill>
                <a:latin typeface="Times New Roman" pitchFamily="-111" charset="0"/>
              </a:rPr>
              <a:t>WIDTH</a:t>
            </a:r>
            <a:endParaRPr lang="en-US"/>
          </a:p>
        </p:txBody>
      </p:sp>
      <p:sp>
        <p:nvSpPr>
          <p:cNvPr id="260119" name="Freeform 23"/>
          <p:cNvSpPr>
            <a:spLocks/>
          </p:cNvSpPr>
          <p:nvPr/>
        </p:nvSpPr>
        <p:spPr bwMode="auto">
          <a:xfrm>
            <a:off x="2103438" y="3899694"/>
            <a:ext cx="2143125" cy="1974850"/>
          </a:xfrm>
          <a:custGeom>
            <a:avLst/>
            <a:gdLst/>
            <a:ahLst/>
            <a:cxnLst>
              <a:cxn ang="0">
                <a:pos x="0" y="0"/>
              </a:cxn>
              <a:cxn ang="0">
                <a:pos x="0" y="1244"/>
              </a:cxn>
              <a:cxn ang="0">
                <a:pos x="1350" y="1244"/>
              </a:cxn>
              <a:cxn ang="0">
                <a:pos x="1350" y="0"/>
              </a:cxn>
              <a:cxn ang="0">
                <a:pos x="0" y="0"/>
              </a:cxn>
              <a:cxn ang="0">
                <a:pos x="0" y="0"/>
              </a:cxn>
            </a:cxnLst>
            <a:rect l="0" t="0" r="r" b="b"/>
            <a:pathLst>
              <a:path w="1350" h="1244">
                <a:moveTo>
                  <a:pt x="0" y="0"/>
                </a:moveTo>
                <a:lnTo>
                  <a:pt x="0" y="1244"/>
                </a:lnTo>
                <a:lnTo>
                  <a:pt x="1350" y="1244"/>
                </a:lnTo>
                <a:lnTo>
                  <a:pt x="1350" y="0"/>
                </a:lnTo>
                <a:lnTo>
                  <a:pt x="0" y="0"/>
                </a:lnTo>
                <a:lnTo>
                  <a:pt x="0" y="0"/>
                </a:lnTo>
                <a:close/>
              </a:path>
            </a:pathLst>
          </a:custGeom>
          <a:solidFill>
            <a:schemeClr val="accent2">
              <a:lumMod val="40000"/>
              <a:lumOff val="60000"/>
            </a:schemeClr>
          </a:solidFill>
          <a:ln w="9525">
            <a:noFill/>
            <a:round/>
            <a:headEnd/>
            <a:tailEnd/>
          </a:ln>
        </p:spPr>
        <p:txBody>
          <a:bodyPr>
            <a:prstTxWarp prst="textNoShape">
              <a:avLst/>
            </a:prstTxWarp>
          </a:bodyPr>
          <a:lstStyle/>
          <a:p>
            <a:endParaRPr lang="es-ES_tradnl"/>
          </a:p>
        </p:txBody>
      </p:sp>
      <p:sp>
        <p:nvSpPr>
          <p:cNvPr id="260120" name="Rectangle 24"/>
          <p:cNvSpPr>
            <a:spLocks noChangeArrowheads="1"/>
          </p:cNvSpPr>
          <p:nvPr/>
        </p:nvSpPr>
        <p:spPr bwMode="auto">
          <a:xfrm>
            <a:off x="2103438" y="3899694"/>
            <a:ext cx="2143125" cy="1974850"/>
          </a:xfrm>
          <a:prstGeom prst="rect">
            <a:avLst/>
          </a:prstGeom>
          <a:noFill/>
          <a:ln w="9525" cap="rnd">
            <a:solidFill>
              <a:srgbClr val="969696"/>
            </a:solidFill>
            <a:round/>
            <a:headEnd/>
            <a:tailEnd/>
          </a:ln>
        </p:spPr>
        <p:txBody>
          <a:bodyPr>
            <a:prstTxWarp prst="textNoShape">
              <a:avLst/>
            </a:prstTxWarp>
          </a:bodyPr>
          <a:lstStyle/>
          <a:p>
            <a:endParaRPr lang="es-ES_tradnl"/>
          </a:p>
        </p:txBody>
      </p:sp>
      <p:sp>
        <p:nvSpPr>
          <p:cNvPr id="260121" name="Rectangle 25"/>
          <p:cNvSpPr>
            <a:spLocks noChangeArrowheads="1"/>
          </p:cNvSpPr>
          <p:nvPr/>
        </p:nvSpPr>
        <p:spPr bwMode="auto">
          <a:xfrm>
            <a:off x="2230438" y="3955257"/>
            <a:ext cx="184150" cy="152400"/>
          </a:xfrm>
          <a:prstGeom prst="rect">
            <a:avLst/>
          </a:prstGeom>
          <a:noFill/>
          <a:ln w="9525">
            <a:noFill/>
            <a:miter lim="800000"/>
            <a:headEnd/>
            <a:tailEnd/>
          </a:ln>
        </p:spPr>
        <p:txBody>
          <a:bodyPr wrap="none" lIns="0" tIns="0" rIns="0" bIns="0">
            <a:prstTxWarp prst="textNoShape">
              <a:avLst/>
            </a:prstTxWarp>
            <a:spAutoFit/>
          </a:bodyPr>
          <a:lstStyle/>
          <a:p>
            <a:r>
              <a:rPr lang="en-US" sz="1000" b="1">
                <a:solidFill>
                  <a:srgbClr val="FFFFFF"/>
                </a:solidFill>
                <a:latin typeface="Arial" pitchFamily="-111" charset="0"/>
              </a:rPr>
              <a:t>Md</a:t>
            </a:r>
            <a:endParaRPr lang="en-US"/>
          </a:p>
        </p:txBody>
      </p:sp>
      <p:sp>
        <p:nvSpPr>
          <p:cNvPr id="260122" name="Freeform 26"/>
          <p:cNvSpPr>
            <a:spLocks/>
          </p:cNvSpPr>
          <p:nvPr/>
        </p:nvSpPr>
        <p:spPr bwMode="auto">
          <a:xfrm>
            <a:off x="4567238" y="3902869"/>
            <a:ext cx="2144712" cy="1971675"/>
          </a:xfrm>
          <a:custGeom>
            <a:avLst/>
            <a:gdLst/>
            <a:ahLst/>
            <a:cxnLst>
              <a:cxn ang="0">
                <a:pos x="0" y="0"/>
              </a:cxn>
              <a:cxn ang="0">
                <a:pos x="0" y="1242"/>
              </a:cxn>
              <a:cxn ang="0">
                <a:pos x="1351" y="1242"/>
              </a:cxn>
              <a:cxn ang="0">
                <a:pos x="1351" y="0"/>
              </a:cxn>
              <a:cxn ang="0">
                <a:pos x="0" y="0"/>
              </a:cxn>
              <a:cxn ang="0">
                <a:pos x="0" y="0"/>
              </a:cxn>
            </a:cxnLst>
            <a:rect l="0" t="0" r="r" b="b"/>
            <a:pathLst>
              <a:path w="1351" h="1242">
                <a:moveTo>
                  <a:pt x="0" y="0"/>
                </a:moveTo>
                <a:lnTo>
                  <a:pt x="0" y="1242"/>
                </a:lnTo>
                <a:lnTo>
                  <a:pt x="1351" y="1242"/>
                </a:lnTo>
                <a:lnTo>
                  <a:pt x="1351" y="0"/>
                </a:lnTo>
                <a:lnTo>
                  <a:pt x="0" y="0"/>
                </a:lnTo>
                <a:lnTo>
                  <a:pt x="0" y="0"/>
                </a:lnTo>
                <a:close/>
              </a:path>
            </a:pathLst>
          </a:custGeom>
          <a:solidFill>
            <a:schemeClr val="accent2">
              <a:lumMod val="40000"/>
              <a:lumOff val="60000"/>
            </a:schemeClr>
          </a:solidFill>
          <a:ln w="9525">
            <a:noFill/>
            <a:round/>
            <a:headEnd/>
            <a:tailEnd/>
          </a:ln>
        </p:spPr>
        <p:txBody>
          <a:bodyPr>
            <a:prstTxWarp prst="textNoShape">
              <a:avLst/>
            </a:prstTxWarp>
          </a:bodyPr>
          <a:lstStyle/>
          <a:p>
            <a:endParaRPr lang="es-ES_tradnl"/>
          </a:p>
        </p:txBody>
      </p:sp>
      <p:sp>
        <p:nvSpPr>
          <p:cNvPr id="260123" name="Rectangle 27"/>
          <p:cNvSpPr>
            <a:spLocks noChangeArrowheads="1"/>
          </p:cNvSpPr>
          <p:nvPr/>
        </p:nvSpPr>
        <p:spPr bwMode="auto">
          <a:xfrm>
            <a:off x="4567238" y="3902869"/>
            <a:ext cx="2144712" cy="1971675"/>
          </a:xfrm>
          <a:prstGeom prst="rect">
            <a:avLst/>
          </a:prstGeom>
          <a:noFill/>
          <a:ln w="9525" cap="rnd">
            <a:solidFill>
              <a:srgbClr val="969696"/>
            </a:solidFill>
            <a:round/>
            <a:headEnd/>
            <a:tailEnd/>
          </a:ln>
        </p:spPr>
        <p:txBody>
          <a:bodyPr>
            <a:prstTxWarp prst="textNoShape">
              <a:avLst/>
            </a:prstTxWarp>
          </a:bodyPr>
          <a:lstStyle/>
          <a:p>
            <a:endParaRPr lang="es-ES_tradnl"/>
          </a:p>
        </p:txBody>
      </p:sp>
      <p:sp>
        <p:nvSpPr>
          <p:cNvPr id="260124" name="Rectangle 28"/>
          <p:cNvSpPr>
            <a:spLocks noChangeArrowheads="1"/>
          </p:cNvSpPr>
          <p:nvPr/>
        </p:nvSpPr>
        <p:spPr bwMode="auto">
          <a:xfrm>
            <a:off x="4695825" y="3963194"/>
            <a:ext cx="169863" cy="152400"/>
          </a:xfrm>
          <a:prstGeom prst="rect">
            <a:avLst/>
          </a:prstGeom>
          <a:noFill/>
          <a:ln w="9525">
            <a:noFill/>
            <a:miter lim="800000"/>
            <a:headEnd/>
            <a:tailEnd/>
          </a:ln>
        </p:spPr>
        <p:txBody>
          <a:bodyPr wrap="none" lIns="0" tIns="0" rIns="0" bIns="0">
            <a:prstTxWarp prst="textNoShape">
              <a:avLst/>
            </a:prstTxWarp>
            <a:spAutoFit/>
          </a:bodyPr>
          <a:lstStyle/>
          <a:p>
            <a:r>
              <a:rPr lang="en-US" sz="1000" b="1">
                <a:solidFill>
                  <a:srgbClr val="FFFFFF"/>
                </a:solidFill>
                <a:latin typeface="Arial" pitchFamily="-111" charset="0"/>
              </a:rPr>
              <a:t>Nd</a:t>
            </a:r>
            <a:endParaRPr lang="en-US"/>
          </a:p>
        </p:txBody>
      </p:sp>
      <p:sp>
        <p:nvSpPr>
          <p:cNvPr id="260127" name="Freeform 31"/>
          <p:cNvSpPr>
            <a:spLocks/>
          </p:cNvSpPr>
          <p:nvPr/>
        </p:nvSpPr>
        <p:spPr bwMode="auto">
          <a:xfrm>
            <a:off x="7356475" y="4194969"/>
            <a:ext cx="427038" cy="396875"/>
          </a:xfrm>
          <a:custGeom>
            <a:avLst/>
            <a:gdLst/>
            <a:ahLst/>
            <a:cxnLst>
              <a:cxn ang="0">
                <a:pos x="0" y="0"/>
              </a:cxn>
              <a:cxn ang="0">
                <a:pos x="0" y="250"/>
              </a:cxn>
              <a:cxn ang="0">
                <a:pos x="269" y="250"/>
              </a:cxn>
              <a:cxn ang="0">
                <a:pos x="269" y="0"/>
              </a:cxn>
              <a:cxn ang="0">
                <a:pos x="0" y="0"/>
              </a:cxn>
              <a:cxn ang="0">
                <a:pos x="0" y="0"/>
              </a:cxn>
            </a:cxnLst>
            <a:rect l="0" t="0" r="r" b="b"/>
            <a:pathLst>
              <a:path w="269" h="250">
                <a:moveTo>
                  <a:pt x="0" y="0"/>
                </a:moveTo>
                <a:lnTo>
                  <a:pt x="0" y="250"/>
                </a:lnTo>
                <a:lnTo>
                  <a:pt x="269" y="250"/>
                </a:lnTo>
                <a:lnTo>
                  <a:pt x="269" y="0"/>
                </a:lnTo>
                <a:lnTo>
                  <a:pt x="0" y="0"/>
                </a:lnTo>
                <a:lnTo>
                  <a:pt x="0" y="0"/>
                </a:lnTo>
                <a:close/>
              </a:path>
            </a:pathLst>
          </a:custGeom>
          <a:solidFill>
            <a:srgbClr val="00B0F0"/>
          </a:solidFill>
          <a:ln w="9525">
            <a:solidFill>
              <a:srgbClr val="0000FF"/>
            </a:solidFill>
            <a:round/>
            <a:headEnd/>
            <a:tailEnd/>
          </a:ln>
        </p:spPr>
        <p:txBody>
          <a:bodyPr>
            <a:prstTxWarp prst="textNoShape">
              <a:avLst/>
            </a:prstTxWarp>
          </a:bodyPr>
          <a:lstStyle/>
          <a:p>
            <a:endParaRPr lang="es-ES_tradnl"/>
          </a:p>
        </p:txBody>
      </p:sp>
      <p:sp>
        <p:nvSpPr>
          <p:cNvPr id="260128" name="Freeform 32"/>
          <p:cNvSpPr>
            <a:spLocks/>
          </p:cNvSpPr>
          <p:nvPr/>
        </p:nvSpPr>
        <p:spPr bwMode="auto">
          <a:xfrm>
            <a:off x="7999413" y="4194969"/>
            <a:ext cx="427037" cy="396875"/>
          </a:xfrm>
          <a:custGeom>
            <a:avLst/>
            <a:gdLst/>
            <a:ahLst/>
            <a:cxnLst>
              <a:cxn ang="0">
                <a:pos x="0" y="0"/>
              </a:cxn>
              <a:cxn ang="0">
                <a:pos x="0" y="250"/>
              </a:cxn>
              <a:cxn ang="0">
                <a:pos x="269" y="250"/>
              </a:cxn>
              <a:cxn ang="0">
                <a:pos x="269" y="0"/>
              </a:cxn>
              <a:cxn ang="0">
                <a:pos x="0" y="0"/>
              </a:cxn>
              <a:cxn ang="0">
                <a:pos x="0" y="0"/>
              </a:cxn>
            </a:cxnLst>
            <a:rect l="0" t="0" r="r" b="b"/>
            <a:pathLst>
              <a:path w="269" h="250">
                <a:moveTo>
                  <a:pt x="0" y="0"/>
                </a:moveTo>
                <a:lnTo>
                  <a:pt x="0" y="250"/>
                </a:lnTo>
                <a:lnTo>
                  <a:pt x="269" y="250"/>
                </a:lnTo>
                <a:lnTo>
                  <a:pt x="269" y="0"/>
                </a:lnTo>
                <a:lnTo>
                  <a:pt x="0" y="0"/>
                </a:lnTo>
                <a:lnTo>
                  <a:pt x="0" y="0"/>
                </a:lnTo>
                <a:close/>
              </a:path>
            </a:pathLst>
          </a:custGeom>
          <a:solidFill>
            <a:srgbClr val="00B0F0"/>
          </a:solidFill>
          <a:ln w="9525">
            <a:solidFill>
              <a:srgbClr val="0000FF"/>
            </a:solidFill>
            <a:round/>
            <a:headEnd/>
            <a:tailEnd/>
          </a:ln>
        </p:spPr>
        <p:txBody>
          <a:bodyPr>
            <a:prstTxWarp prst="textNoShape">
              <a:avLst/>
            </a:prstTxWarp>
          </a:bodyPr>
          <a:lstStyle/>
          <a:p>
            <a:endParaRPr lang="es-ES_tradnl"/>
          </a:p>
        </p:txBody>
      </p:sp>
      <p:sp>
        <p:nvSpPr>
          <p:cNvPr id="260129" name="Freeform 33"/>
          <p:cNvSpPr>
            <a:spLocks/>
          </p:cNvSpPr>
          <p:nvPr/>
        </p:nvSpPr>
        <p:spPr bwMode="auto">
          <a:xfrm>
            <a:off x="7354888" y="4393407"/>
            <a:ext cx="428625" cy="49212"/>
          </a:xfrm>
          <a:custGeom>
            <a:avLst/>
            <a:gdLst/>
            <a:ahLst/>
            <a:cxnLst>
              <a:cxn ang="0">
                <a:pos x="0" y="0"/>
              </a:cxn>
              <a:cxn ang="0">
                <a:pos x="0" y="31"/>
              </a:cxn>
              <a:cxn ang="0">
                <a:pos x="270" y="31"/>
              </a:cxn>
              <a:cxn ang="0">
                <a:pos x="270" y="0"/>
              </a:cxn>
              <a:cxn ang="0">
                <a:pos x="0" y="0"/>
              </a:cxn>
              <a:cxn ang="0">
                <a:pos x="0" y="0"/>
              </a:cxn>
            </a:cxnLst>
            <a:rect l="0" t="0" r="r" b="b"/>
            <a:pathLst>
              <a:path w="270" h="31">
                <a:moveTo>
                  <a:pt x="0" y="0"/>
                </a:moveTo>
                <a:lnTo>
                  <a:pt x="0" y="31"/>
                </a:lnTo>
                <a:lnTo>
                  <a:pt x="270" y="31"/>
                </a:lnTo>
                <a:lnTo>
                  <a:pt x="270" y="0"/>
                </a:lnTo>
                <a:lnTo>
                  <a:pt x="0" y="0"/>
                </a:lnTo>
                <a:lnTo>
                  <a:pt x="0" y="0"/>
                </a:lnTo>
                <a:close/>
              </a:path>
            </a:pathLst>
          </a:custGeom>
          <a:solidFill>
            <a:srgbClr val="FF6600"/>
          </a:solidFill>
          <a:ln w="9525">
            <a:noFill/>
            <a:round/>
            <a:headEnd/>
            <a:tailEnd/>
          </a:ln>
        </p:spPr>
        <p:txBody>
          <a:bodyPr>
            <a:prstTxWarp prst="textNoShape">
              <a:avLst/>
            </a:prstTxWarp>
          </a:bodyPr>
          <a:lstStyle/>
          <a:p>
            <a:endParaRPr lang="es-ES_tradnl"/>
          </a:p>
        </p:txBody>
      </p:sp>
      <p:sp>
        <p:nvSpPr>
          <p:cNvPr id="260130" name="Freeform 34"/>
          <p:cNvSpPr>
            <a:spLocks/>
          </p:cNvSpPr>
          <p:nvPr/>
        </p:nvSpPr>
        <p:spPr bwMode="auto">
          <a:xfrm>
            <a:off x="8158163" y="4196557"/>
            <a:ext cx="53975" cy="395287"/>
          </a:xfrm>
          <a:custGeom>
            <a:avLst/>
            <a:gdLst/>
            <a:ahLst/>
            <a:cxnLst>
              <a:cxn ang="0">
                <a:pos x="0" y="0"/>
              </a:cxn>
              <a:cxn ang="0">
                <a:pos x="0" y="249"/>
              </a:cxn>
              <a:cxn ang="0">
                <a:pos x="34" y="249"/>
              </a:cxn>
              <a:cxn ang="0">
                <a:pos x="34" y="0"/>
              </a:cxn>
              <a:cxn ang="0">
                <a:pos x="0" y="0"/>
              </a:cxn>
              <a:cxn ang="0">
                <a:pos x="0" y="0"/>
              </a:cxn>
            </a:cxnLst>
            <a:rect l="0" t="0" r="r" b="b"/>
            <a:pathLst>
              <a:path w="34" h="249">
                <a:moveTo>
                  <a:pt x="0" y="0"/>
                </a:moveTo>
                <a:lnTo>
                  <a:pt x="0" y="249"/>
                </a:lnTo>
                <a:lnTo>
                  <a:pt x="34" y="249"/>
                </a:lnTo>
                <a:lnTo>
                  <a:pt x="34" y="0"/>
                </a:lnTo>
                <a:lnTo>
                  <a:pt x="0" y="0"/>
                </a:lnTo>
                <a:lnTo>
                  <a:pt x="0" y="0"/>
                </a:lnTo>
                <a:close/>
              </a:path>
            </a:pathLst>
          </a:custGeom>
          <a:solidFill>
            <a:srgbClr val="FF6600"/>
          </a:solidFill>
          <a:ln w="9525">
            <a:noFill/>
            <a:round/>
            <a:headEnd/>
            <a:tailEnd/>
          </a:ln>
        </p:spPr>
        <p:txBody>
          <a:bodyPr>
            <a:prstTxWarp prst="textNoShape">
              <a:avLst/>
            </a:prstTxWarp>
          </a:bodyPr>
          <a:lstStyle/>
          <a:p>
            <a:endParaRPr lang="es-ES_tradnl"/>
          </a:p>
        </p:txBody>
      </p:sp>
      <p:sp>
        <p:nvSpPr>
          <p:cNvPr id="260163" name="Rectangle 67"/>
          <p:cNvSpPr>
            <a:spLocks noChangeArrowheads="1"/>
          </p:cNvSpPr>
          <p:nvPr/>
        </p:nvSpPr>
        <p:spPr bwMode="auto">
          <a:xfrm>
            <a:off x="1036638" y="1962944"/>
            <a:ext cx="755650"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Original </a:t>
            </a:r>
            <a:endParaRPr lang="en-US"/>
          </a:p>
        </p:txBody>
      </p:sp>
      <p:sp>
        <p:nvSpPr>
          <p:cNvPr id="260164" name="Rectangle 68"/>
          <p:cNvSpPr>
            <a:spLocks noChangeArrowheads="1"/>
          </p:cNvSpPr>
          <p:nvPr/>
        </p:nvSpPr>
        <p:spPr bwMode="auto">
          <a:xfrm>
            <a:off x="1058863" y="2199482"/>
            <a:ext cx="654050"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Access</a:t>
            </a:r>
            <a:endParaRPr lang="en-US"/>
          </a:p>
        </p:txBody>
      </p:sp>
      <p:sp>
        <p:nvSpPr>
          <p:cNvPr id="260165" name="Rectangle 69"/>
          <p:cNvSpPr>
            <a:spLocks noChangeArrowheads="1"/>
          </p:cNvSpPr>
          <p:nvPr/>
        </p:nvSpPr>
        <p:spPr bwMode="auto">
          <a:xfrm>
            <a:off x="1058863" y="2436019"/>
            <a:ext cx="655637"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Pattern</a:t>
            </a:r>
            <a:endParaRPr lang="en-US"/>
          </a:p>
        </p:txBody>
      </p:sp>
      <p:sp>
        <p:nvSpPr>
          <p:cNvPr id="260166" name="Rectangle 70"/>
          <p:cNvSpPr>
            <a:spLocks noChangeArrowheads="1"/>
          </p:cNvSpPr>
          <p:nvPr/>
        </p:nvSpPr>
        <p:spPr bwMode="auto">
          <a:xfrm>
            <a:off x="1173163" y="4534694"/>
            <a:ext cx="495300"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Tiled </a:t>
            </a:r>
            <a:endParaRPr lang="en-US"/>
          </a:p>
        </p:txBody>
      </p:sp>
      <p:sp>
        <p:nvSpPr>
          <p:cNvPr id="260167" name="Rectangle 71"/>
          <p:cNvSpPr>
            <a:spLocks noChangeArrowheads="1"/>
          </p:cNvSpPr>
          <p:nvPr/>
        </p:nvSpPr>
        <p:spPr bwMode="auto">
          <a:xfrm>
            <a:off x="1058863" y="4764882"/>
            <a:ext cx="654050"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Access</a:t>
            </a:r>
            <a:endParaRPr lang="en-US"/>
          </a:p>
        </p:txBody>
      </p:sp>
      <p:sp>
        <p:nvSpPr>
          <p:cNvPr id="260168" name="Rectangle 72"/>
          <p:cNvSpPr>
            <a:spLocks noChangeArrowheads="1"/>
          </p:cNvSpPr>
          <p:nvPr/>
        </p:nvSpPr>
        <p:spPr bwMode="auto">
          <a:xfrm>
            <a:off x="1058863" y="5001419"/>
            <a:ext cx="655637"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Pattern</a:t>
            </a:r>
            <a:endParaRPr lang="en-US"/>
          </a:p>
        </p:txBody>
      </p:sp>
      <p:sp>
        <p:nvSpPr>
          <p:cNvPr id="260169" name="Freeform 73"/>
          <p:cNvSpPr>
            <a:spLocks/>
          </p:cNvSpPr>
          <p:nvPr/>
        </p:nvSpPr>
        <p:spPr bwMode="auto">
          <a:xfrm>
            <a:off x="5854700" y="3879057"/>
            <a:ext cx="2220913" cy="234950"/>
          </a:xfrm>
          <a:custGeom>
            <a:avLst/>
            <a:gdLst/>
            <a:ahLst/>
            <a:cxnLst>
              <a:cxn ang="0">
                <a:pos x="0" y="102"/>
              </a:cxn>
              <a:cxn ang="0">
                <a:pos x="1399" y="148"/>
              </a:cxn>
            </a:cxnLst>
            <a:rect l="0" t="0" r="r" b="b"/>
            <a:pathLst>
              <a:path w="1399" h="148">
                <a:moveTo>
                  <a:pt x="0" y="102"/>
                </a:moveTo>
                <a:cubicBezTo>
                  <a:pt x="615" y="0"/>
                  <a:pt x="1204" y="19"/>
                  <a:pt x="1399" y="148"/>
                </a:cubicBezTo>
              </a:path>
            </a:pathLst>
          </a:custGeom>
          <a:noFill/>
          <a:ln w="14288" cap="rnd">
            <a:solidFill>
              <a:srgbClr val="000000"/>
            </a:solidFill>
            <a:prstDash val="solid"/>
            <a:round/>
            <a:headEnd/>
            <a:tailEnd/>
          </a:ln>
        </p:spPr>
        <p:txBody>
          <a:bodyPr>
            <a:prstTxWarp prst="textNoShape">
              <a:avLst/>
            </a:prstTxWarp>
          </a:bodyPr>
          <a:lstStyle/>
          <a:p>
            <a:endParaRPr lang="es-ES_tradnl"/>
          </a:p>
        </p:txBody>
      </p:sp>
      <p:sp>
        <p:nvSpPr>
          <p:cNvPr id="260170" name="Freeform 74"/>
          <p:cNvSpPr>
            <a:spLocks/>
          </p:cNvSpPr>
          <p:nvPr/>
        </p:nvSpPr>
        <p:spPr bwMode="auto">
          <a:xfrm>
            <a:off x="8035925" y="4079082"/>
            <a:ext cx="122238" cy="117475"/>
          </a:xfrm>
          <a:custGeom>
            <a:avLst/>
            <a:gdLst/>
            <a:ahLst/>
            <a:cxnLst>
              <a:cxn ang="0">
                <a:pos x="41" y="0"/>
              </a:cxn>
              <a:cxn ang="0">
                <a:pos x="77" y="74"/>
              </a:cxn>
              <a:cxn ang="0">
                <a:pos x="0" y="35"/>
              </a:cxn>
              <a:cxn ang="0">
                <a:pos x="41" y="0"/>
              </a:cxn>
            </a:cxnLst>
            <a:rect l="0" t="0" r="r" b="b"/>
            <a:pathLst>
              <a:path w="77" h="74">
                <a:moveTo>
                  <a:pt x="41" y="0"/>
                </a:moveTo>
                <a:lnTo>
                  <a:pt x="77" y="74"/>
                </a:lnTo>
                <a:lnTo>
                  <a:pt x="0" y="35"/>
                </a:lnTo>
                <a:lnTo>
                  <a:pt x="41" y="0"/>
                </a:lnTo>
                <a:close/>
              </a:path>
            </a:pathLst>
          </a:custGeom>
          <a:solidFill>
            <a:srgbClr val="000000"/>
          </a:solidFill>
          <a:ln w="9525">
            <a:noFill/>
            <a:round/>
            <a:headEnd/>
            <a:tailEnd/>
          </a:ln>
        </p:spPr>
        <p:txBody>
          <a:bodyPr>
            <a:prstTxWarp prst="textNoShape">
              <a:avLst/>
            </a:prstTxWarp>
          </a:bodyPr>
          <a:lstStyle/>
          <a:p>
            <a:endParaRPr lang="es-ES_tradnl"/>
          </a:p>
        </p:txBody>
      </p:sp>
      <p:sp>
        <p:nvSpPr>
          <p:cNvPr id="260172" name="Freeform 76"/>
          <p:cNvSpPr>
            <a:spLocks/>
          </p:cNvSpPr>
          <p:nvPr/>
        </p:nvSpPr>
        <p:spPr bwMode="auto">
          <a:xfrm>
            <a:off x="7439025" y="4591844"/>
            <a:ext cx="130175" cy="109538"/>
          </a:xfrm>
          <a:custGeom>
            <a:avLst/>
            <a:gdLst/>
            <a:ahLst/>
            <a:cxnLst>
              <a:cxn ang="0">
                <a:pos x="0" y="30"/>
              </a:cxn>
              <a:cxn ang="0">
                <a:pos x="82" y="0"/>
              </a:cxn>
              <a:cxn ang="0">
                <a:pos x="36" y="69"/>
              </a:cxn>
              <a:cxn ang="0">
                <a:pos x="0" y="30"/>
              </a:cxn>
            </a:cxnLst>
            <a:rect l="0" t="0" r="r" b="b"/>
            <a:pathLst>
              <a:path w="82" h="69">
                <a:moveTo>
                  <a:pt x="0" y="30"/>
                </a:moveTo>
                <a:lnTo>
                  <a:pt x="82" y="0"/>
                </a:lnTo>
                <a:lnTo>
                  <a:pt x="36" y="69"/>
                </a:lnTo>
                <a:lnTo>
                  <a:pt x="0" y="30"/>
                </a:lnTo>
                <a:close/>
              </a:path>
            </a:pathLst>
          </a:custGeom>
          <a:solidFill>
            <a:srgbClr val="000000"/>
          </a:solidFill>
          <a:ln w="9525">
            <a:noFill/>
            <a:round/>
            <a:headEnd/>
            <a:tailEnd/>
          </a:ln>
        </p:spPr>
        <p:txBody>
          <a:bodyPr>
            <a:prstTxWarp prst="textNoShape">
              <a:avLst/>
            </a:prstTxWarp>
          </a:bodyPr>
          <a:lstStyle/>
          <a:p>
            <a:endParaRPr lang="es-ES_tradnl"/>
          </a:p>
        </p:txBody>
      </p:sp>
      <p:sp>
        <p:nvSpPr>
          <p:cNvPr id="260173" name="Rectangle 77"/>
          <p:cNvSpPr>
            <a:spLocks noChangeArrowheads="1"/>
          </p:cNvSpPr>
          <p:nvPr/>
        </p:nvSpPr>
        <p:spPr bwMode="auto">
          <a:xfrm>
            <a:off x="7332663" y="3199607"/>
            <a:ext cx="914400"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Copy into </a:t>
            </a:r>
            <a:endParaRPr lang="en-US"/>
          </a:p>
        </p:txBody>
      </p:sp>
      <p:sp>
        <p:nvSpPr>
          <p:cNvPr id="260174" name="Rectangle 78"/>
          <p:cNvSpPr>
            <a:spLocks noChangeArrowheads="1"/>
          </p:cNvSpPr>
          <p:nvPr/>
        </p:nvSpPr>
        <p:spPr bwMode="auto">
          <a:xfrm>
            <a:off x="7261225" y="3436144"/>
            <a:ext cx="1050925" cy="244475"/>
          </a:xfrm>
          <a:prstGeom prst="rect">
            <a:avLst/>
          </a:prstGeom>
          <a:noFill/>
          <a:ln w="9525">
            <a:noFill/>
            <a:miter lim="800000"/>
            <a:headEnd/>
            <a:tailEnd/>
          </a:ln>
        </p:spPr>
        <p:txBody>
          <a:bodyPr wrap="none" lIns="0" tIns="0" rIns="0" bIns="0">
            <a:prstTxWarp prst="textNoShape">
              <a:avLst/>
            </a:prstTxWarp>
            <a:spAutoFit/>
          </a:bodyPr>
          <a:lstStyle/>
          <a:p>
            <a:r>
              <a:rPr lang="en-US" sz="1600" dirty="0">
                <a:solidFill>
                  <a:srgbClr val="000000"/>
                </a:solidFill>
                <a:latin typeface="Arial" pitchFamily="-111" charset="0"/>
              </a:rPr>
              <a:t>scratchpad </a:t>
            </a:r>
            <a:endParaRPr lang="en-US" dirty="0"/>
          </a:p>
        </p:txBody>
      </p:sp>
      <p:sp>
        <p:nvSpPr>
          <p:cNvPr id="260175" name="Rectangle 79"/>
          <p:cNvSpPr>
            <a:spLocks noChangeArrowheads="1"/>
          </p:cNvSpPr>
          <p:nvPr/>
        </p:nvSpPr>
        <p:spPr bwMode="auto">
          <a:xfrm>
            <a:off x="7397750" y="3672682"/>
            <a:ext cx="735013"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memory</a:t>
            </a:r>
            <a:endParaRPr lang="en-US"/>
          </a:p>
        </p:txBody>
      </p:sp>
      <p:sp>
        <p:nvSpPr>
          <p:cNvPr id="260176" name="Rectangle 80"/>
          <p:cNvSpPr>
            <a:spLocks noChangeArrowheads="1"/>
          </p:cNvSpPr>
          <p:nvPr/>
        </p:nvSpPr>
        <p:spPr bwMode="auto">
          <a:xfrm>
            <a:off x="7454900" y="4902994"/>
            <a:ext cx="781050"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Perform </a:t>
            </a:r>
            <a:endParaRPr lang="en-US"/>
          </a:p>
        </p:txBody>
      </p:sp>
      <p:sp>
        <p:nvSpPr>
          <p:cNvPr id="260177" name="Rectangle 81"/>
          <p:cNvSpPr>
            <a:spLocks noChangeArrowheads="1"/>
          </p:cNvSpPr>
          <p:nvPr/>
        </p:nvSpPr>
        <p:spPr bwMode="auto">
          <a:xfrm>
            <a:off x="7218363" y="5139532"/>
            <a:ext cx="1228725" cy="244475"/>
          </a:xfrm>
          <a:prstGeom prst="rect">
            <a:avLst/>
          </a:prstGeom>
          <a:noFill/>
          <a:ln w="9525">
            <a:noFill/>
            <a:miter lim="800000"/>
            <a:headEnd/>
            <a:tailEnd/>
          </a:ln>
        </p:spPr>
        <p:txBody>
          <a:bodyPr wrap="none" lIns="0" tIns="0" rIns="0" bIns="0">
            <a:prstTxWarp prst="textNoShape">
              <a:avLst/>
            </a:prstTxWarp>
            <a:spAutoFit/>
          </a:bodyPr>
          <a:lstStyle/>
          <a:p>
            <a:r>
              <a:rPr lang="en-US" sz="1600" dirty="0">
                <a:solidFill>
                  <a:srgbClr val="000000"/>
                </a:solidFill>
                <a:latin typeface="Arial" pitchFamily="-111" charset="0"/>
              </a:rPr>
              <a:t>multiplication </a:t>
            </a:r>
            <a:endParaRPr lang="en-US" dirty="0"/>
          </a:p>
        </p:txBody>
      </p:sp>
      <p:sp>
        <p:nvSpPr>
          <p:cNvPr id="260178" name="Rectangle 82"/>
          <p:cNvSpPr>
            <a:spLocks noChangeArrowheads="1"/>
          </p:cNvSpPr>
          <p:nvPr/>
        </p:nvSpPr>
        <p:spPr bwMode="auto">
          <a:xfrm>
            <a:off x="7089775" y="5377657"/>
            <a:ext cx="1468438"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with scratchpad </a:t>
            </a:r>
            <a:endParaRPr lang="en-US"/>
          </a:p>
        </p:txBody>
      </p:sp>
      <p:sp>
        <p:nvSpPr>
          <p:cNvPr id="260179" name="Rectangle 83"/>
          <p:cNvSpPr>
            <a:spLocks noChangeArrowheads="1"/>
          </p:cNvSpPr>
          <p:nvPr/>
        </p:nvSpPr>
        <p:spPr bwMode="auto">
          <a:xfrm>
            <a:off x="7526338" y="5614194"/>
            <a:ext cx="585787" cy="244475"/>
          </a:xfrm>
          <a:prstGeom prst="rect">
            <a:avLst/>
          </a:prstGeom>
          <a:noFill/>
          <a:ln w="9525">
            <a:noFill/>
            <a:miter lim="800000"/>
            <a:headEnd/>
            <a:tailEnd/>
          </a:ln>
        </p:spPr>
        <p:txBody>
          <a:bodyPr wrap="none" lIns="0" tIns="0" rIns="0" bIns="0">
            <a:prstTxWarp prst="textNoShape">
              <a:avLst/>
            </a:prstTxWarp>
            <a:spAutoFit/>
          </a:bodyPr>
          <a:lstStyle/>
          <a:p>
            <a:r>
              <a:rPr lang="en-US" sz="1600">
                <a:solidFill>
                  <a:srgbClr val="000000"/>
                </a:solidFill>
                <a:latin typeface="Arial" pitchFamily="-111" charset="0"/>
              </a:rPr>
              <a:t>values</a:t>
            </a:r>
            <a:endParaRPr lang="en-US"/>
          </a:p>
        </p:txBody>
      </p:sp>
      <p:sp>
        <p:nvSpPr>
          <p:cNvPr id="85" name="CuadroTexto 26">
            <a:extLst>
              <a:ext uri="{FF2B5EF4-FFF2-40B4-BE49-F238E27FC236}">
                <a16:creationId xmlns:a16="http://schemas.microsoft.com/office/drawing/2014/main" id="{F3830453-7646-1447-A90D-74711FCAA180}"/>
              </a:ext>
            </a:extLst>
          </p:cNvPr>
          <p:cNvSpPr txBox="1"/>
          <p:nvPr/>
        </p:nvSpPr>
        <p:spPr>
          <a:xfrm>
            <a:off x="228600" y="6495225"/>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
        <p:nvSpPr>
          <p:cNvPr id="88" name="Marcador de número de diapositiva 3">
            <a:extLst>
              <a:ext uri="{FF2B5EF4-FFF2-40B4-BE49-F238E27FC236}">
                <a16:creationId xmlns:a16="http://schemas.microsoft.com/office/drawing/2014/main" id="{DC8F983B-5E20-E646-B7B6-4D287960B297}"/>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46</a:t>
            </a:fld>
            <a:endParaRPr lang="en-US" altLang="en-US" dirty="0"/>
          </a:p>
        </p:txBody>
      </p:sp>
      <p:sp>
        <p:nvSpPr>
          <p:cNvPr id="89" name="Freeform 30">
            <a:extLst>
              <a:ext uri="{FF2B5EF4-FFF2-40B4-BE49-F238E27FC236}">
                <a16:creationId xmlns:a16="http://schemas.microsoft.com/office/drawing/2014/main" id="{6665BF40-7586-0646-A4E8-12CB669837D9}"/>
              </a:ext>
            </a:extLst>
          </p:cNvPr>
          <p:cNvSpPr>
            <a:spLocks/>
          </p:cNvSpPr>
          <p:nvPr/>
        </p:nvSpPr>
        <p:spPr bwMode="auto">
          <a:xfrm>
            <a:off x="5581650" y="3910806"/>
            <a:ext cx="436562" cy="384176"/>
          </a:xfrm>
          <a:custGeom>
            <a:avLst/>
            <a:gdLst/>
            <a:ahLst/>
            <a:cxnLst>
              <a:cxn ang="0">
                <a:pos x="0" y="0"/>
              </a:cxn>
              <a:cxn ang="0">
                <a:pos x="0" y="249"/>
              </a:cxn>
              <a:cxn ang="0">
                <a:pos x="269" y="249"/>
              </a:cxn>
              <a:cxn ang="0">
                <a:pos x="269" y="0"/>
              </a:cxn>
              <a:cxn ang="0">
                <a:pos x="0" y="0"/>
              </a:cxn>
              <a:cxn ang="0">
                <a:pos x="0" y="0"/>
              </a:cxn>
            </a:cxnLst>
            <a:rect l="0" t="0" r="r" b="b"/>
            <a:pathLst>
              <a:path w="269" h="249">
                <a:moveTo>
                  <a:pt x="0" y="0"/>
                </a:moveTo>
                <a:lnTo>
                  <a:pt x="0" y="249"/>
                </a:lnTo>
                <a:lnTo>
                  <a:pt x="269" y="249"/>
                </a:lnTo>
                <a:lnTo>
                  <a:pt x="269" y="0"/>
                </a:lnTo>
                <a:lnTo>
                  <a:pt x="0" y="0"/>
                </a:lnTo>
                <a:lnTo>
                  <a:pt x="0" y="0"/>
                </a:lnTo>
                <a:close/>
              </a:path>
            </a:pathLst>
          </a:custGeom>
          <a:solidFill>
            <a:srgbClr val="00B0F0"/>
          </a:solidFill>
          <a:ln w="9525">
            <a:solidFill>
              <a:srgbClr val="0000FF"/>
            </a:solidFill>
            <a:round/>
            <a:headEnd/>
            <a:tailEnd/>
          </a:ln>
        </p:spPr>
        <p:txBody>
          <a:bodyPr>
            <a:prstTxWarp prst="textNoShape">
              <a:avLst/>
            </a:prstTxWarp>
          </a:bodyPr>
          <a:lstStyle/>
          <a:p>
            <a:endParaRPr lang="es-ES_tradnl"/>
          </a:p>
        </p:txBody>
      </p:sp>
      <p:sp>
        <p:nvSpPr>
          <p:cNvPr id="90" name="Rectangle 53">
            <a:extLst>
              <a:ext uri="{FF2B5EF4-FFF2-40B4-BE49-F238E27FC236}">
                <a16:creationId xmlns:a16="http://schemas.microsoft.com/office/drawing/2014/main" id="{93798ACB-8CFA-3D47-8F50-148E09118C23}"/>
              </a:ext>
            </a:extLst>
          </p:cNvPr>
          <p:cNvSpPr>
            <a:spLocks noChangeArrowheads="1"/>
          </p:cNvSpPr>
          <p:nvPr/>
        </p:nvSpPr>
        <p:spPr bwMode="auto">
          <a:xfrm>
            <a:off x="5581650" y="4291807"/>
            <a:ext cx="436563" cy="407987"/>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91" name="Rectangle 57">
            <a:extLst>
              <a:ext uri="{FF2B5EF4-FFF2-40B4-BE49-F238E27FC236}">
                <a16:creationId xmlns:a16="http://schemas.microsoft.com/office/drawing/2014/main" id="{B4D27480-8FFC-6848-9080-62EABFF56332}"/>
              </a:ext>
            </a:extLst>
          </p:cNvPr>
          <p:cNvSpPr>
            <a:spLocks noChangeArrowheads="1"/>
          </p:cNvSpPr>
          <p:nvPr/>
        </p:nvSpPr>
        <p:spPr bwMode="auto">
          <a:xfrm>
            <a:off x="5581650" y="4687094"/>
            <a:ext cx="436563" cy="407988"/>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92" name="Rectangle 61">
            <a:extLst>
              <a:ext uri="{FF2B5EF4-FFF2-40B4-BE49-F238E27FC236}">
                <a16:creationId xmlns:a16="http://schemas.microsoft.com/office/drawing/2014/main" id="{3E2CD2E7-C4CB-9145-B67C-C1004CDF5BE0}"/>
              </a:ext>
            </a:extLst>
          </p:cNvPr>
          <p:cNvSpPr>
            <a:spLocks noChangeArrowheads="1"/>
          </p:cNvSpPr>
          <p:nvPr/>
        </p:nvSpPr>
        <p:spPr bwMode="auto">
          <a:xfrm>
            <a:off x="5581650" y="5080794"/>
            <a:ext cx="436563" cy="407988"/>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93" name="Rectangle 65">
            <a:extLst>
              <a:ext uri="{FF2B5EF4-FFF2-40B4-BE49-F238E27FC236}">
                <a16:creationId xmlns:a16="http://schemas.microsoft.com/office/drawing/2014/main" id="{96EABECD-2278-1243-8FB5-F39CB1E0B717}"/>
              </a:ext>
            </a:extLst>
          </p:cNvPr>
          <p:cNvSpPr>
            <a:spLocks noChangeArrowheads="1"/>
          </p:cNvSpPr>
          <p:nvPr/>
        </p:nvSpPr>
        <p:spPr bwMode="auto">
          <a:xfrm>
            <a:off x="5581650" y="5476083"/>
            <a:ext cx="436563" cy="393700"/>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101" name="Rectangle 41">
            <a:extLst>
              <a:ext uri="{FF2B5EF4-FFF2-40B4-BE49-F238E27FC236}">
                <a16:creationId xmlns:a16="http://schemas.microsoft.com/office/drawing/2014/main" id="{A3C33D2A-A593-1345-A0C3-424561A625AE}"/>
              </a:ext>
            </a:extLst>
          </p:cNvPr>
          <p:cNvSpPr>
            <a:spLocks noChangeArrowheads="1"/>
          </p:cNvSpPr>
          <p:nvPr/>
        </p:nvSpPr>
        <p:spPr bwMode="auto">
          <a:xfrm>
            <a:off x="2959100" y="4883944"/>
            <a:ext cx="436563" cy="407988"/>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102" name="Rectangle 45">
            <a:extLst>
              <a:ext uri="{FF2B5EF4-FFF2-40B4-BE49-F238E27FC236}">
                <a16:creationId xmlns:a16="http://schemas.microsoft.com/office/drawing/2014/main" id="{8EA6A65D-68AE-8144-BC48-7BDE2954A2AF}"/>
              </a:ext>
            </a:extLst>
          </p:cNvPr>
          <p:cNvSpPr>
            <a:spLocks noChangeArrowheads="1"/>
          </p:cNvSpPr>
          <p:nvPr/>
        </p:nvSpPr>
        <p:spPr bwMode="auto">
          <a:xfrm>
            <a:off x="3387725" y="4883944"/>
            <a:ext cx="436563" cy="407988"/>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103" name="Rectangle 49">
            <a:extLst>
              <a:ext uri="{FF2B5EF4-FFF2-40B4-BE49-F238E27FC236}">
                <a16:creationId xmlns:a16="http://schemas.microsoft.com/office/drawing/2014/main" id="{11DFAF88-2689-C147-9AC4-5A2DA56D055D}"/>
              </a:ext>
            </a:extLst>
          </p:cNvPr>
          <p:cNvSpPr>
            <a:spLocks noChangeArrowheads="1"/>
          </p:cNvSpPr>
          <p:nvPr/>
        </p:nvSpPr>
        <p:spPr bwMode="auto">
          <a:xfrm>
            <a:off x="3816350" y="4883944"/>
            <a:ext cx="428625" cy="407988"/>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
        <p:nvSpPr>
          <p:cNvPr id="260171" name="Freeform 75"/>
          <p:cNvSpPr>
            <a:spLocks/>
          </p:cNvSpPr>
          <p:nvPr/>
        </p:nvSpPr>
        <p:spPr bwMode="auto">
          <a:xfrm>
            <a:off x="2652713" y="4663282"/>
            <a:ext cx="4822825" cy="1262062"/>
          </a:xfrm>
          <a:custGeom>
            <a:avLst/>
            <a:gdLst/>
            <a:ahLst/>
            <a:cxnLst>
              <a:cxn ang="0">
                <a:pos x="0" y="327"/>
              </a:cxn>
              <a:cxn ang="0">
                <a:pos x="3250" y="0"/>
              </a:cxn>
            </a:cxnLst>
            <a:rect l="0" t="0" r="r" b="b"/>
            <a:pathLst>
              <a:path w="3250" h="795">
                <a:moveTo>
                  <a:pt x="0" y="327"/>
                </a:moveTo>
                <a:cubicBezTo>
                  <a:pt x="1000" y="795"/>
                  <a:pt x="2374" y="657"/>
                  <a:pt x="3250" y="0"/>
                </a:cubicBezTo>
              </a:path>
            </a:pathLst>
          </a:custGeom>
          <a:noFill/>
          <a:ln w="14288" cap="rnd">
            <a:solidFill>
              <a:srgbClr val="000000"/>
            </a:solidFill>
            <a:prstDash val="solid"/>
            <a:round/>
            <a:headEnd/>
            <a:tailEnd/>
          </a:ln>
        </p:spPr>
        <p:txBody>
          <a:bodyPr>
            <a:prstTxWarp prst="textNoShape">
              <a:avLst/>
            </a:prstTxWarp>
          </a:bodyPr>
          <a:lstStyle/>
          <a:p>
            <a:endParaRPr lang="es-ES_tradnl"/>
          </a:p>
        </p:txBody>
      </p:sp>
      <p:sp>
        <p:nvSpPr>
          <p:cNvPr id="99" name="Freeform 29">
            <a:extLst>
              <a:ext uri="{FF2B5EF4-FFF2-40B4-BE49-F238E27FC236}">
                <a16:creationId xmlns:a16="http://schemas.microsoft.com/office/drawing/2014/main" id="{098BB07C-FD8A-1446-9F1D-D15B3802BB84}"/>
              </a:ext>
            </a:extLst>
          </p:cNvPr>
          <p:cNvSpPr>
            <a:spLocks/>
          </p:cNvSpPr>
          <p:nvPr/>
        </p:nvSpPr>
        <p:spPr bwMode="auto">
          <a:xfrm>
            <a:off x="2101850" y="4885532"/>
            <a:ext cx="422275" cy="406400"/>
          </a:xfrm>
          <a:custGeom>
            <a:avLst/>
            <a:gdLst/>
            <a:ahLst/>
            <a:cxnLst>
              <a:cxn ang="0">
                <a:pos x="0" y="0"/>
              </a:cxn>
              <a:cxn ang="0">
                <a:pos x="0" y="250"/>
              </a:cxn>
              <a:cxn ang="0">
                <a:pos x="269" y="250"/>
              </a:cxn>
              <a:cxn ang="0">
                <a:pos x="269" y="0"/>
              </a:cxn>
              <a:cxn ang="0">
                <a:pos x="0" y="0"/>
              </a:cxn>
              <a:cxn ang="0">
                <a:pos x="0" y="0"/>
              </a:cxn>
            </a:cxnLst>
            <a:rect l="0" t="0" r="r" b="b"/>
            <a:pathLst>
              <a:path w="269" h="250">
                <a:moveTo>
                  <a:pt x="0" y="0"/>
                </a:moveTo>
                <a:lnTo>
                  <a:pt x="0" y="250"/>
                </a:lnTo>
                <a:lnTo>
                  <a:pt x="269" y="250"/>
                </a:lnTo>
                <a:lnTo>
                  <a:pt x="269" y="0"/>
                </a:lnTo>
                <a:lnTo>
                  <a:pt x="0" y="0"/>
                </a:lnTo>
                <a:lnTo>
                  <a:pt x="0" y="0"/>
                </a:lnTo>
                <a:close/>
              </a:path>
            </a:pathLst>
          </a:custGeom>
          <a:solidFill>
            <a:srgbClr val="00B0F0"/>
          </a:solidFill>
          <a:ln w="9525">
            <a:solidFill>
              <a:srgbClr val="0000FF"/>
            </a:solidFill>
            <a:round/>
            <a:headEnd/>
            <a:tailEnd/>
          </a:ln>
        </p:spPr>
        <p:txBody>
          <a:bodyPr>
            <a:prstTxWarp prst="textNoShape">
              <a:avLst/>
            </a:prstTxWarp>
          </a:bodyPr>
          <a:lstStyle/>
          <a:p>
            <a:endParaRPr lang="es-ES_tradnl"/>
          </a:p>
        </p:txBody>
      </p:sp>
      <p:sp>
        <p:nvSpPr>
          <p:cNvPr id="100" name="Rectangle 37">
            <a:extLst>
              <a:ext uri="{FF2B5EF4-FFF2-40B4-BE49-F238E27FC236}">
                <a16:creationId xmlns:a16="http://schemas.microsoft.com/office/drawing/2014/main" id="{C40D97B1-19C2-1B41-B815-162AD18BD406}"/>
              </a:ext>
            </a:extLst>
          </p:cNvPr>
          <p:cNvSpPr>
            <a:spLocks noChangeArrowheads="1"/>
          </p:cNvSpPr>
          <p:nvPr/>
        </p:nvSpPr>
        <p:spPr bwMode="auto">
          <a:xfrm>
            <a:off x="2524125" y="4883944"/>
            <a:ext cx="442913" cy="407988"/>
          </a:xfrm>
          <a:prstGeom prst="rect">
            <a:avLst/>
          </a:prstGeom>
          <a:solidFill>
            <a:srgbClr val="00B0F0"/>
          </a:solidFill>
          <a:ln w="9525">
            <a:solidFill>
              <a:srgbClr val="0000FF"/>
            </a:solidFill>
            <a:miter lim="800000"/>
            <a:headEnd/>
            <a:tailEnd/>
          </a:ln>
        </p:spPr>
        <p:txBody>
          <a:bodyPr>
            <a:prstTxWarp prst="textNoShape">
              <a:avLst/>
            </a:prstTxWarp>
          </a:bodyPr>
          <a:lstStyle/>
          <a:p>
            <a:endParaRPr lang="es-ES_tradnl"/>
          </a:p>
        </p:txBody>
      </p:sp>
    </p:spTree>
    <p:extLst>
      <p:ext uri="{BB962C8B-B14F-4D97-AF65-F5344CB8AC3E}">
        <p14:creationId xmlns:p14="http://schemas.microsoft.com/office/powerpoint/2010/main" val="12460240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Reducing Shared Memory Bank Conflicts</a:t>
            </a:r>
          </a:p>
        </p:txBody>
      </p:sp>
      <p:sp>
        <p:nvSpPr>
          <p:cNvPr id="3" name="Marcador de contenido 2"/>
          <p:cNvSpPr>
            <a:spLocks noGrp="1"/>
          </p:cNvSpPr>
          <p:nvPr>
            <p:ph idx="1"/>
          </p:nvPr>
        </p:nvSpPr>
        <p:spPr>
          <a:xfrm>
            <a:off x="251521" y="908720"/>
            <a:ext cx="8640960" cy="5472534"/>
          </a:xfrm>
        </p:spPr>
        <p:txBody>
          <a:bodyPr>
            <a:normAutofit/>
          </a:bodyPr>
          <a:lstStyle/>
          <a:p>
            <a:r>
              <a:rPr lang="en-US" dirty="0"/>
              <a:t>Bank conflicts are only possible within a warp</a:t>
            </a:r>
          </a:p>
          <a:p>
            <a:pPr lvl="1"/>
            <a:r>
              <a:rPr lang="en-US" dirty="0"/>
              <a:t>No bank conflicts between different warps</a:t>
            </a:r>
          </a:p>
          <a:p>
            <a:endParaRPr lang="en-US" dirty="0"/>
          </a:p>
          <a:p>
            <a:r>
              <a:rPr lang="en-US" dirty="0"/>
              <a:t>If </a:t>
            </a:r>
            <a:r>
              <a:rPr lang="en-US" dirty="0" err="1"/>
              <a:t>strided</a:t>
            </a:r>
            <a:r>
              <a:rPr lang="en-US" dirty="0"/>
              <a:t> accesses are needed, some </a:t>
            </a:r>
            <a:r>
              <a:rPr lang="en-US" dirty="0">
                <a:solidFill>
                  <a:srgbClr val="0000FF"/>
                </a:solidFill>
              </a:rPr>
              <a:t>optimization techniques</a:t>
            </a:r>
            <a:r>
              <a:rPr lang="en-US" dirty="0"/>
              <a:t> can help</a:t>
            </a:r>
          </a:p>
          <a:p>
            <a:pPr lvl="1"/>
            <a:r>
              <a:rPr lang="en-US" dirty="0">
                <a:solidFill>
                  <a:srgbClr val="00B050"/>
                </a:solidFill>
              </a:rPr>
              <a:t>Padding</a:t>
            </a:r>
          </a:p>
          <a:p>
            <a:pPr lvl="1"/>
            <a:r>
              <a:rPr lang="en-US" dirty="0">
                <a:solidFill>
                  <a:srgbClr val="00B050"/>
                </a:solidFill>
              </a:rPr>
              <a:t>Randomized mapping</a:t>
            </a:r>
          </a:p>
          <a:p>
            <a:pPr lvl="2"/>
            <a:r>
              <a:rPr lang="en-US" altLang="en-US" dirty="0">
                <a:ea typeface="ＭＳ Ｐゴシック" panose="020B0600070205080204" pitchFamily="34" charset="-128"/>
              </a:rPr>
              <a:t>Rau, “</a:t>
            </a:r>
            <a:r>
              <a:rPr lang="en-US" altLang="ja-JP" dirty="0">
                <a:solidFill>
                  <a:srgbClr val="0000FF"/>
                </a:solidFill>
                <a:ea typeface="ＭＳ Ｐゴシック" panose="020B0600070205080204" pitchFamily="34" charset="-128"/>
              </a:rPr>
              <a:t>Pseudo-randomly interleaved memory</a:t>
            </a:r>
            <a:r>
              <a:rPr lang="en-US" altLang="ja-JP" dirty="0">
                <a:ea typeface="ＭＳ Ｐゴシック" panose="020B0600070205080204" pitchFamily="34" charset="-128"/>
              </a:rPr>
              <a:t>,</a:t>
            </a:r>
            <a:r>
              <a:rPr lang="en-US" altLang="en-US" dirty="0">
                <a:ea typeface="ＭＳ Ｐゴシック" panose="020B0600070205080204" pitchFamily="34" charset="-128"/>
              </a:rPr>
              <a:t>”</a:t>
            </a:r>
            <a:r>
              <a:rPr lang="en-US" altLang="ja-JP" dirty="0">
                <a:ea typeface="ＭＳ Ｐゴシック" panose="020B0600070205080204" pitchFamily="34" charset="-128"/>
              </a:rPr>
              <a:t> ISCA 1991</a:t>
            </a:r>
            <a:endParaRPr lang="en-US" dirty="0"/>
          </a:p>
          <a:p>
            <a:pPr lvl="1"/>
            <a:r>
              <a:rPr lang="en-US" dirty="0">
                <a:solidFill>
                  <a:srgbClr val="00B050"/>
                </a:solidFill>
              </a:rPr>
              <a:t>Hash functions</a:t>
            </a:r>
          </a:p>
          <a:p>
            <a:pPr lvl="2"/>
            <a:r>
              <a:rPr lang="en-US" altLang="en-US" dirty="0" err="1">
                <a:solidFill>
                  <a:srgbClr val="000000"/>
                </a:solidFill>
              </a:rPr>
              <a:t>V.d.Braak</a:t>
            </a:r>
            <a:r>
              <a:rPr lang="en-US" altLang="en-US" kern="1200" dirty="0">
                <a:solidFill>
                  <a:srgbClr val="000000"/>
                </a:solidFill>
                <a:latin typeface="Arial" panose="020B0604020202020204" pitchFamily="34" charset="0"/>
                <a:ea typeface="ＭＳ Ｐゴシック" panose="020B0600070205080204" pitchFamily="34" charset="-128"/>
              </a:rPr>
              <a:t>+, </a:t>
            </a:r>
            <a:r>
              <a:rPr lang="ja-JP" altLang="en-US" kern="1200" dirty="0">
                <a:solidFill>
                  <a:srgbClr val="000000"/>
                </a:solidFill>
                <a:latin typeface="Arial" panose="020B0604020202020204" pitchFamily="34" charset="0"/>
                <a:ea typeface="ＭＳ Ｐゴシック" panose="020B0600070205080204" pitchFamily="34" charset="-128"/>
              </a:rPr>
              <a:t>“</a:t>
            </a:r>
            <a:r>
              <a:rPr lang="en-US" dirty="0">
                <a:solidFill>
                  <a:srgbClr val="0000FF"/>
                </a:solidFill>
              </a:rPr>
              <a:t>Configurable XOR Hash Functions for Banked Scratchpad Memories in GPUs</a:t>
            </a:r>
            <a:r>
              <a:rPr lang="en-US" altLang="ja-JP" kern="1200" dirty="0">
                <a:solidFill>
                  <a:srgbClr val="000000"/>
                </a:solidFill>
                <a:latin typeface="Arial" panose="020B0604020202020204" pitchFamily="34" charset="0"/>
                <a:ea typeface="ＭＳ Ｐゴシック" panose="020B0600070205080204" pitchFamily="34" charset="-128"/>
              </a:rPr>
              <a:t>,</a:t>
            </a:r>
            <a:r>
              <a:rPr lang="ja-JP" altLang="en-US" kern="1200" dirty="0">
                <a:solidFill>
                  <a:srgbClr val="000000"/>
                </a:solidFill>
                <a:latin typeface="Arial" panose="020B0604020202020204" pitchFamily="34" charset="0"/>
                <a:ea typeface="ＭＳ Ｐゴシック" panose="020B0600070205080204" pitchFamily="34" charset="-128"/>
              </a:rPr>
              <a:t>”</a:t>
            </a:r>
            <a:r>
              <a:rPr lang="en-US" altLang="ja-JP" kern="1200" dirty="0">
                <a:solidFill>
                  <a:srgbClr val="000000"/>
                </a:solidFill>
                <a:latin typeface="Arial" panose="020B0604020202020204" pitchFamily="34" charset="0"/>
                <a:ea typeface="ＭＳ Ｐゴシック" panose="020B0600070205080204" pitchFamily="34" charset="-128"/>
              </a:rPr>
              <a:t> IEEE TC, 2016</a:t>
            </a:r>
            <a:endParaRPr lang="en-US" dirty="0"/>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47</a:t>
            </a:fld>
            <a:endParaRPr lang="en-US" altLang="en-US"/>
          </a:p>
        </p:txBody>
      </p:sp>
    </p:spTree>
    <p:extLst>
      <p:ext uri="{BB962C8B-B14F-4D97-AF65-F5344CB8AC3E}">
        <p14:creationId xmlns:p14="http://schemas.microsoft.com/office/powerpoint/2010/main" val="415121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4">
            <a:extLst>
              <a:ext uri="{FF2B5EF4-FFF2-40B4-BE49-F238E27FC236}">
                <a16:creationId xmlns:a16="http://schemas.microsoft.com/office/drawing/2014/main" id="{6C599EA8-303B-8F44-B67E-1E9A7D6B8361}"/>
              </a:ext>
            </a:extLst>
          </p:cNvPr>
          <p:cNvSpPr>
            <a:spLocks noGrp="1" noChangeArrowheads="1"/>
          </p:cNvSpPr>
          <p:nvPr>
            <p:ph type="ctrTitle"/>
          </p:nvPr>
        </p:nvSpPr>
        <p:spPr>
          <a:xfrm>
            <a:off x="366713" y="1747838"/>
            <a:ext cx="8428037" cy="995362"/>
          </a:xfrm>
        </p:spPr>
        <p:txBody>
          <a:bodyPr/>
          <a:lstStyle/>
          <a:p>
            <a:pPr algn="ctr" eaLnBrk="1" hangingPunct="1"/>
            <a:r>
              <a:rPr lang="en-US" altLang="en-US" dirty="0">
                <a:ea typeface="ＭＳ Ｐゴシック" panose="020B0600070205080204" pitchFamily="34" charset="-128"/>
              </a:rPr>
              <a:t>SIMD Utilization</a:t>
            </a:r>
          </a:p>
        </p:txBody>
      </p:sp>
      <p:sp>
        <p:nvSpPr>
          <p:cNvPr id="81922" name="Rectangle 5">
            <a:extLst>
              <a:ext uri="{FF2B5EF4-FFF2-40B4-BE49-F238E27FC236}">
                <a16:creationId xmlns:a16="http://schemas.microsoft.com/office/drawing/2014/main" id="{EB66DB82-34C1-994A-A27C-C184C7C5BDDA}"/>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14839640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a:extLst>
              <a:ext uri="{FF2B5EF4-FFF2-40B4-BE49-F238E27FC236}">
                <a16:creationId xmlns:a16="http://schemas.microsoft.com/office/drawing/2014/main" id="{3F3BEF55-502B-E543-9F01-780C791BF653}"/>
              </a:ext>
            </a:extLst>
          </p:cNvPr>
          <p:cNvSpPr>
            <a:spLocks noGrp="1"/>
          </p:cNvSpPr>
          <p:nvPr>
            <p:ph type="title"/>
          </p:nvPr>
        </p:nvSpPr>
        <p:spPr/>
        <p:txBody>
          <a:bodyPr/>
          <a:lstStyle/>
          <a:p>
            <a:r>
              <a:rPr lang="en-US" altLang="en-US" sz="3000">
                <a:ea typeface="ＭＳ Ｐゴシック" panose="020B0600070205080204" pitchFamily="34" charset="-128"/>
              </a:rPr>
              <a:t>Threads Can Take Different Paths in Warp-based SIMD</a:t>
            </a:r>
          </a:p>
        </p:txBody>
      </p:sp>
      <p:sp>
        <p:nvSpPr>
          <p:cNvPr id="74754" name="Content Placeholder 2">
            <a:extLst>
              <a:ext uri="{FF2B5EF4-FFF2-40B4-BE49-F238E27FC236}">
                <a16:creationId xmlns:a16="http://schemas.microsoft.com/office/drawing/2014/main" id="{A839ED51-1224-694E-8165-46E0370E3B58}"/>
              </a:ext>
            </a:extLst>
          </p:cNvPr>
          <p:cNvSpPr>
            <a:spLocks noGrp="1"/>
          </p:cNvSpPr>
          <p:nvPr>
            <p:ph idx="1"/>
          </p:nvPr>
        </p:nvSpPr>
        <p:spPr>
          <a:xfrm>
            <a:off x="228600" y="996950"/>
            <a:ext cx="8610600" cy="5194300"/>
          </a:xfrm>
        </p:spPr>
        <p:txBody>
          <a:bodyPr/>
          <a:lstStyle/>
          <a:p>
            <a:r>
              <a:rPr lang="en-CA" altLang="en-US" dirty="0">
                <a:latin typeface="Arial  " charset="0"/>
                <a:ea typeface="ＭＳ Ｐゴシック" panose="020B0600070205080204" pitchFamily="34" charset="-128"/>
              </a:rPr>
              <a:t>Each thread can have </a:t>
            </a:r>
            <a:r>
              <a:rPr lang="en-CA" altLang="en-US" dirty="0">
                <a:solidFill>
                  <a:srgbClr val="0432FF"/>
                </a:solidFill>
                <a:latin typeface="Arial  " charset="0"/>
                <a:ea typeface="ＭＳ Ｐゴシック" panose="020B0600070205080204" pitchFamily="34" charset="-128"/>
              </a:rPr>
              <a:t>conditional control flow instructions</a:t>
            </a:r>
          </a:p>
          <a:p>
            <a:r>
              <a:rPr lang="en-CA" altLang="en-US" dirty="0">
                <a:latin typeface="Arial  " charset="0"/>
                <a:ea typeface="ＭＳ Ｐゴシック" panose="020B0600070205080204" pitchFamily="34" charset="-128"/>
              </a:rPr>
              <a:t>Threads can execute different control flow paths</a:t>
            </a:r>
            <a:endParaRPr lang="en-US" altLang="en-US" dirty="0">
              <a:ea typeface="ＭＳ Ｐゴシック" panose="020B0600070205080204" pitchFamily="34" charset="-128"/>
            </a:endParaRPr>
          </a:p>
        </p:txBody>
      </p:sp>
      <p:sp>
        <p:nvSpPr>
          <p:cNvPr id="74755" name="Slide Number Placeholder 3">
            <a:extLst>
              <a:ext uri="{FF2B5EF4-FFF2-40B4-BE49-F238E27FC236}">
                <a16:creationId xmlns:a16="http://schemas.microsoft.com/office/drawing/2014/main" id="{72F8444A-20B4-8A42-868D-CA95820175C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5594703-842D-BE41-9AF0-496458107D7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2" name="Group 82">
            <a:extLst>
              <a:ext uri="{FF2B5EF4-FFF2-40B4-BE49-F238E27FC236}">
                <a16:creationId xmlns:a16="http://schemas.microsoft.com/office/drawing/2014/main" id="{4A5C4837-71FF-2E4E-9013-32E87F3F4D6B}"/>
              </a:ext>
            </a:extLst>
          </p:cNvPr>
          <p:cNvGrpSpPr>
            <a:grpSpLocks/>
          </p:cNvGrpSpPr>
          <p:nvPr/>
        </p:nvGrpSpPr>
        <p:grpSpPr bwMode="auto">
          <a:xfrm>
            <a:off x="3957638" y="3409950"/>
            <a:ext cx="4648200" cy="1143000"/>
            <a:chOff x="2541" y="1241"/>
            <a:chExt cx="2928" cy="720"/>
          </a:xfrm>
        </p:grpSpPr>
        <p:sp>
          <p:nvSpPr>
            <p:cNvPr id="74785" name="Rectangle 74">
              <a:extLst>
                <a:ext uri="{FF2B5EF4-FFF2-40B4-BE49-F238E27FC236}">
                  <a16:creationId xmlns:a16="http://schemas.microsoft.com/office/drawing/2014/main" id="{8236E1DA-53F3-A444-A813-1BBC3830D609}"/>
                </a:ext>
              </a:extLst>
            </p:cNvPr>
            <p:cNvSpPr>
              <a:spLocks noChangeArrowheads="1"/>
            </p:cNvSpPr>
            <p:nvPr/>
          </p:nvSpPr>
          <p:spPr bwMode="auto">
            <a:xfrm>
              <a:off x="2541" y="1241"/>
              <a:ext cx="2928" cy="720"/>
            </a:xfrm>
            <a:prstGeom prst="rect">
              <a:avLst/>
            </a:prstGeom>
            <a:solidFill>
              <a:srgbClr val="FFBFDF"/>
            </a:solidFill>
            <a:ln w="19050">
              <a:solidFill>
                <a:schemeClr val="tx1"/>
              </a:solidFill>
              <a:miter lim="800000"/>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4786" name="Rectangle 75">
              <a:extLst>
                <a:ext uri="{FF2B5EF4-FFF2-40B4-BE49-F238E27FC236}">
                  <a16:creationId xmlns:a16="http://schemas.microsoft.com/office/drawing/2014/main" id="{0052BC61-4A95-E54C-94F7-DD90700CE71C}"/>
                </a:ext>
              </a:extLst>
            </p:cNvPr>
            <p:cNvSpPr>
              <a:spLocks noChangeArrowheads="1"/>
            </p:cNvSpPr>
            <p:nvPr/>
          </p:nvSpPr>
          <p:spPr bwMode="auto">
            <a:xfrm>
              <a:off x="2605" y="1280"/>
              <a:ext cx="757"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a:t>
              </a:r>
            </a:p>
          </p:txBody>
        </p:sp>
        <p:sp>
          <p:nvSpPr>
            <p:cNvPr id="74787" name="Rectangle 76">
              <a:extLst>
                <a:ext uri="{FF2B5EF4-FFF2-40B4-BE49-F238E27FC236}">
                  <a16:creationId xmlns:a16="http://schemas.microsoft.com/office/drawing/2014/main" id="{EC2FC70C-F923-0B41-9A5E-2D48D04E63BF}"/>
                </a:ext>
              </a:extLst>
            </p:cNvPr>
            <p:cNvSpPr>
              <a:spLocks noChangeArrowheads="1"/>
            </p:cNvSpPr>
            <p:nvPr/>
          </p:nvSpPr>
          <p:spPr bwMode="auto">
            <a:xfrm>
              <a:off x="4438" y="1241"/>
              <a:ext cx="1031" cy="203"/>
            </a:xfrm>
            <a:prstGeom prst="rect">
              <a:avLst/>
            </a:prstGeom>
            <a:solidFill>
              <a:srgbClr val="FFEAF4"/>
            </a:solidFill>
            <a:ln w="19050">
              <a:solidFill>
                <a:schemeClr val="tx1"/>
              </a:solidFill>
              <a:miter lim="800000"/>
              <a:headEnd/>
              <a:tailEnd/>
            </a:ln>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Common PC</a:t>
              </a:r>
            </a:p>
          </p:txBody>
        </p:sp>
      </p:grpSp>
      <p:sp>
        <p:nvSpPr>
          <p:cNvPr id="9" name="Rectangle 51">
            <a:extLst>
              <a:ext uri="{FF2B5EF4-FFF2-40B4-BE49-F238E27FC236}">
                <a16:creationId xmlns:a16="http://schemas.microsoft.com/office/drawing/2014/main" id="{727E6ED2-739B-2C4C-8F3D-319CDAC8C57C}"/>
              </a:ext>
            </a:extLst>
          </p:cNvPr>
          <p:cNvSpPr>
            <a:spLocks noChangeArrowheads="1"/>
          </p:cNvSpPr>
          <p:nvPr/>
        </p:nvSpPr>
        <p:spPr bwMode="auto">
          <a:xfrm>
            <a:off x="5378450" y="3910013"/>
            <a:ext cx="838200" cy="533400"/>
          </a:xfrm>
          <a:prstGeom prst="rect">
            <a:avLst/>
          </a:prstGeom>
          <a:solidFill>
            <a:srgbClr val="FFEAF4"/>
          </a:solidFill>
          <a:ln w="17526" cap="rnd">
            <a:solidFill>
              <a:srgbClr val="000000"/>
            </a:solidFill>
            <a:round/>
            <a:headEnd/>
            <a:tailEnd/>
          </a:ln>
        </p:spPr>
        <p:txBody>
          <a:bodyPr lIns="0" r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2</a:t>
            </a:r>
          </a:p>
        </p:txBody>
      </p:sp>
      <p:sp>
        <p:nvSpPr>
          <p:cNvPr id="10" name="Rectangle 52">
            <a:extLst>
              <a:ext uri="{FF2B5EF4-FFF2-40B4-BE49-F238E27FC236}">
                <a16:creationId xmlns:a16="http://schemas.microsoft.com/office/drawing/2014/main" id="{87A7D427-C3D7-D540-ADB6-4697BD2E87F4}"/>
              </a:ext>
            </a:extLst>
          </p:cNvPr>
          <p:cNvSpPr>
            <a:spLocks noChangeArrowheads="1"/>
          </p:cNvSpPr>
          <p:nvPr/>
        </p:nvSpPr>
        <p:spPr bwMode="auto">
          <a:xfrm>
            <a:off x="6223000" y="3910013"/>
            <a:ext cx="838200" cy="533400"/>
          </a:xfrm>
          <a:prstGeom prst="rect">
            <a:avLst/>
          </a:prstGeom>
          <a:solidFill>
            <a:srgbClr val="FFEAF4"/>
          </a:solidFill>
          <a:ln w="17526" cap="rnd">
            <a:solidFill>
              <a:srgbClr val="000000"/>
            </a:solidFill>
            <a:round/>
            <a:headEnd/>
            <a:tailEnd/>
          </a:ln>
        </p:spPr>
        <p:txBody>
          <a:bodyPr lIns="0" r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3</a:t>
            </a:r>
          </a:p>
        </p:txBody>
      </p:sp>
      <p:sp>
        <p:nvSpPr>
          <p:cNvPr id="11" name="Rectangle 53">
            <a:extLst>
              <a:ext uri="{FF2B5EF4-FFF2-40B4-BE49-F238E27FC236}">
                <a16:creationId xmlns:a16="http://schemas.microsoft.com/office/drawing/2014/main" id="{93161DB7-BB89-9B45-8AC1-841CA6491E08}"/>
              </a:ext>
            </a:extLst>
          </p:cNvPr>
          <p:cNvSpPr>
            <a:spLocks noChangeArrowheads="1"/>
          </p:cNvSpPr>
          <p:nvPr/>
        </p:nvSpPr>
        <p:spPr bwMode="auto">
          <a:xfrm>
            <a:off x="7069138" y="3910013"/>
            <a:ext cx="838200" cy="533400"/>
          </a:xfrm>
          <a:prstGeom prst="rect">
            <a:avLst/>
          </a:prstGeom>
          <a:solidFill>
            <a:srgbClr val="FFEAF4"/>
          </a:solidFill>
          <a:ln w="17526" cap="rnd">
            <a:solidFill>
              <a:srgbClr val="000000"/>
            </a:solidFill>
            <a:round/>
            <a:headEnd/>
            <a:tailEnd/>
          </a:ln>
        </p:spPr>
        <p:txBody>
          <a:bodyPr lIns="0" r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4</a:t>
            </a:r>
          </a:p>
        </p:txBody>
      </p:sp>
      <p:sp>
        <p:nvSpPr>
          <p:cNvPr id="12" name="Rectangle 55">
            <a:extLst>
              <a:ext uri="{FF2B5EF4-FFF2-40B4-BE49-F238E27FC236}">
                <a16:creationId xmlns:a16="http://schemas.microsoft.com/office/drawing/2014/main" id="{5E9AE57F-165C-994A-A781-F987CFBA8C46}"/>
              </a:ext>
            </a:extLst>
          </p:cNvPr>
          <p:cNvSpPr>
            <a:spLocks noChangeArrowheads="1"/>
          </p:cNvSpPr>
          <p:nvPr/>
        </p:nvSpPr>
        <p:spPr bwMode="auto">
          <a:xfrm>
            <a:off x="4533900" y="3910013"/>
            <a:ext cx="838200" cy="533400"/>
          </a:xfrm>
          <a:prstGeom prst="rect">
            <a:avLst/>
          </a:prstGeom>
          <a:solidFill>
            <a:srgbClr val="FFEAF4"/>
          </a:solidFill>
          <a:ln w="17526" cap="rnd">
            <a:solidFill>
              <a:srgbClr val="000000"/>
            </a:solidFill>
            <a:round/>
            <a:headEnd/>
            <a:tailEnd/>
          </a:ln>
        </p:spPr>
        <p:txBody>
          <a:bodyPr lIns="0" r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1</a:t>
            </a:r>
          </a:p>
        </p:txBody>
      </p:sp>
      <p:grpSp>
        <p:nvGrpSpPr>
          <p:cNvPr id="74761" name="Group 85">
            <a:extLst>
              <a:ext uri="{FF2B5EF4-FFF2-40B4-BE49-F238E27FC236}">
                <a16:creationId xmlns:a16="http://schemas.microsoft.com/office/drawing/2014/main" id="{914A5AA1-2167-FE44-A7DE-1A767E43CA68}"/>
              </a:ext>
            </a:extLst>
          </p:cNvPr>
          <p:cNvGrpSpPr>
            <a:grpSpLocks/>
          </p:cNvGrpSpPr>
          <p:nvPr/>
        </p:nvGrpSpPr>
        <p:grpSpPr bwMode="auto">
          <a:xfrm>
            <a:off x="1076325" y="2897188"/>
            <a:ext cx="2509838" cy="2689225"/>
            <a:chOff x="678" y="1595"/>
            <a:chExt cx="1581" cy="1694"/>
          </a:xfrm>
        </p:grpSpPr>
        <p:sp>
          <p:nvSpPr>
            <p:cNvPr id="74769" name="Rectangle 6">
              <a:extLst>
                <a:ext uri="{FF2B5EF4-FFF2-40B4-BE49-F238E27FC236}">
                  <a16:creationId xmlns:a16="http://schemas.microsoft.com/office/drawing/2014/main" id="{837DF8B7-D6D8-CD4B-809A-4F1905C5DDEA}"/>
                </a:ext>
              </a:extLst>
            </p:cNvPr>
            <p:cNvSpPr>
              <a:spLocks noChangeArrowheads="1"/>
            </p:cNvSpPr>
            <p:nvPr/>
          </p:nvSpPr>
          <p:spPr bwMode="auto">
            <a:xfrm>
              <a:off x="945" y="2039"/>
              <a:ext cx="468" cy="177"/>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t>
              </a:r>
            </a:p>
          </p:txBody>
        </p:sp>
        <p:sp>
          <p:nvSpPr>
            <p:cNvPr id="74770" name="Rectangle 9">
              <a:extLst>
                <a:ext uri="{FF2B5EF4-FFF2-40B4-BE49-F238E27FC236}">
                  <a16:creationId xmlns:a16="http://schemas.microsoft.com/office/drawing/2014/main" id="{3E16413C-DD03-004C-B199-CF661F508579}"/>
                </a:ext>
              </a:extLst>
            </p:cNvPr>
            <p:cNvSpPr>
              <a:spLocks noChangeArrowheads="1"/>
            </p:cNvSpPr>
            <p:nvPr/>
          </p:nvSpPr>
          <p:spPr bwMode="auto">
            <a:xfrm>
              <a:off x="678" y="2378"/>
              <a:ext cx="468" cy="171"/>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C</a:t>
              </a:r>
            </a:p>
          </p:txBody>
        </p:sp>
        <p:sp>
          <p:nvSpPr>
            <p:cNvPr id="74771" name="Rectangle 12">
              <a:extLst>
                <a:ext uri="{FF2B5EF4-FFF2-40B4-BE49-F238E27FC236}">
                  <a16:creationId xmlns:a16="http://schemas.microsoft.com/office/drawing/2014/main" id="{9E3F5993-FB94-7C4C-9FE7-D604A257CFE4}"/>
                </a:ext>
              </a:extLst>
            </p:cNvPr>
            <p:cNvSpPr>
              <a:spLocks noChangeArrowheads="1"/>
            </p:cNvSpPr>
            <p:nvPr/>
          </p:nvSpPr>
          <p:spPr bwMode="auto">
            <a:xfrm>
              <a:off x="1235" y="2378"/>
              <a:ext cx="465" cy="171"/>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a:t>
              </a:r>
            </a:p>
          </p:txBody>
        </p:sp>
        <p:sp>
          <p:nvSpPr>
            <p:cNvPr id="74772" name="Rectangle 15">
              <a:extLst>
                <a:ext uri="{FF2B5EF4-FFF2-40B4-BE49-F238E27FC236}">
                  <a16:creationId xmlns:a16="http://schemas.microsoft.com/office/drawing/2014/main" id="{95367880-E8B2-FA4B-9B7B-D175C7949978}"/>
                </a:ext>
              </a:extLst>
            </p:cNvPr>
            <p:cNvSpPr>
              <a:spLocks noChangeArrowheads="1"/>
            </p:cNvSpPr>
            <p:nvPr/>
          </p:nvSpPr>
          <p:spPr bwMode="auto">
            <a:xfrm>
              <a:off x="945" y="2765"/>
              <a:ext cx="468" cy="177"/>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E</a:t>
              </a:r>
            </a:p>
          </p:txBody>
        </p:sp>
        <p:sp>
          <p:nvSpPr>
            <p:cNvPr id="74773" name="Rectangle 30">
              <a:extLst>
                <a:ext uri="{FF2B5EF4-FFF2-40B4-BE49-F238E27FC236}">
                  <a16:creationId xmlns:a16="http://schemas.microsoft.com/office/drawing/2014/main" id="{D51F234D-E135-8E4F-9179-EEDF2F117604}"/>
                </a:ext>
              </a:extLst>
            </p:cNvPr>
            <p:cNvSpPr>
              <a:spLocks noChangeArrowheads="1"/>
            </p:cNvSpPr>
            <p:nvPr/>
          </p:nvSpPr>
          <p:spPr bwMode="auto">
            <a:xfrm>
              <a:off x="1791" y="2378"/>
              <a:ext cx="468" cy="177"/>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a:t>
              </a:r>
            </a:p>
          </p:txBody>
        </p:sp>
        <p:sp>
          <p:nvSpPr>
            <p:cNvPr id="74774" name="Rectangle 33">
              <a:extLst>
                <a:ext uri="{FF2B5EF4-FFF2-40B4-BE49-F238E27FC236}">
                  <a16:creationId xmlns:a16="http://schemas.microsoft.com/office/drawing/2014/main" id="{88378157-71C8-D847-9B08-8E42C830B59D}"/>
                </a:ext>
              </a:extLst>
            </p:cNvPr>
            <p:cNvSpPr>
              <a:spLocks noChangeArrowheads="1"/>
            </p:cNvSpPr>
            <p:nvPr/>
          </p:nvSpPr>
          <p:spPr bwMode="auto">
            <a:xfrm>
              <a:off x="1235" y="1604"/>
              <a:ext cx="468" cy="175"/>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a:t>
              </a:r>
            </a:p>
          </p:txBody>
        </p:sp>
        <p:sp>
          <p:nvSpPr>
            <p:cNvPr id="74775" name="Rectangle 40">
              <a:extLst>
                <a:ext uri="{FF2B5EF4-FFF2-40B4-BE49-F238E27FC236}">
                  <a16:creationId xmlns:a16="http://schemas.microsoft.com/office/drawing/2014/main" id="{90F2C1E3-C969-4445-9FBD-D9F714BE8EB4}"/>
                </a:ext>
              </a:extLst>
            </p:cNvPr>
            <p:cNvSpPr>
              <a:spLocks noChangeArrowheads="1"/>
            </p:cNvSpPr>
            <p:nvPr/>
          </p:nvSpPr>
          <p:spPr bwMode="auto">
            <a:xfrm>
              <a:off x="1235" y="3104"/>
              <a:ext cx="468" cy="176"/>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G</a:t>
              </a:r>
            </a:p>
          </p:txBody>
        </p:sp>
        <p:cxnSp>
          <p:nvCxnSpPr>
            <p:cNvPr id="74776" name="AutoShape 57">
              <a:extLst>
                <a:ext uri="{FF2B5EF4-FFF2-40B4-BE49-F238E27FC236}">
                  <a16:creationId xmlns:a16="http://schemas.microsoft.com/office/drawing/2014/main" id="{F5C053E1-AF72-C24C-BB1C-031260F70332}"/>
                </a:ext>
              </a:extLst>
            </p:cNvPr>
            <p:cNvCxnSpPr>
              <a:cxnSpLocks noChangeShapeType="1"/>
              <a:stCxn id="74769" idx="2"/>
              <a:endCxn id="74771" idx="0"/>
            </p:cNvCxnSpPr>
            <p:nvPr/>
          </p:nvCxnSpPr>
          <p:spPr bwMode="auto">
            <a:xfrm>
              <a:off x="1179" y="2225"/>
              <a:ext cx="289" cy="144"/>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77" name="AutoShape 58">
              <a:extLst>
                <a:ext uri="{FF2B5EF4-FFF2-40B4-BE49-F238E27FC236}">
                  <a16:creationId xmlns:a16="http://schemas.microsoft.com/office/drawing/2014/main" id="{D9C066DE-AF73-A344-9684-E2505451F55B}"/>
                </a:ext>
              </a:extLst>
            </p:cNvPr>
            <p:cNvCxnSpPr>
              <a:cxnSpLocks noChangeShapeType="1"/>
              <a:stCxn id="74769" idx="2"/>
              <a:endCxn id="74770" idx="0"/>
            </p:cNvCxnSpPr>
            <p:nvPr/>
          </p:nvCxnSpPr>
          <p:spPr bwMode="auto">
            <a:xfrm flipH="1">
              <a:off x="912" y="2225"/>
              <a:ext cx="267" cy="144"/>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78" name="AutoShape 59">
              <a:extLst>
                <a:ext uri="{FF2B5EF4-FFF2-40B4-BE49-F238E27FC236}">
                  <a16:creationId xmlns:a16="http://schemas.microsoft.com/office/drawing/2014/main" id="{530A04FE-6A55-D143-9ABB-B7A822A85ABF}"/>
                </a:ext>
              </a:extLst>
            </p:cNvPr>
            <p:cNvCxnSpPr>
              <a:cxnSpLocks noChangeShapeType="1"/>
              <a:stCxn id="74771" idx="2"/>
              <a:endCxn id="74772" idx="0"/>
            </p:cNvCxnSpPr>
            <p:nvPr/>
          </p:nvCxnSpPr>
          <p:spPr bwMode="auto">
            <a:xfrm flipH="1">
              <a:off x="1179" y="2558"/>
              <a:ext cx="289" cy="198"/>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79" name="AutoShape 60">
              <a:extLst>
                <a:ext uri="{FF2B5EF4-FFF2-40B4-BE49-F238E27FC236}">
                  <a16:creationId xmlns:a16="http://schemas.microsoft.com/office/drawing/2014/main" id="{1010172B-CD74-F44B-8BB5-AC194BA16931}"/>
                </a:ext>
              </a:extLst>
            </p:cNvPr>
            <p:cNvCxnSpPr>
              <a:cxnSpLocks noChangeShapeType="1"/>
              <a:stCxn id="74770" idx="2"/>
              <a:endCxn id="74772" idx="0"/>
            </p:cNvCxnSpPr>
            <p:nvPr/>
          </p:nvCxnSpPr>
          <p:spPr bwMode="auto">
            <a:xfrm>
              <a:off x="912" y="2558"/>
              <a:ext cx="267" cy="198"/>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80" name="AutoShape 61">
              <a:extLst>
                <a:ext uri="{FF2B5EF4-FFF2-40B4-BE49-F238E27FC236}">
                  <a16:creationId xmlns:a16="http://schemas.microsoft.com/office/drawing/2014/main" id="{5CABDBDD-7D02-674C-97DC-EF237F14C33F}"/>
                </a:ext>
              </a:extLst>
            </p:cNvPr>
            <p:cNvCxnSpPr>
              <a:cxnSpLocks noChangeShapeType="1"/>
              <a:stCxn id="74774" idx="2"/>
              <a:endCxn id="74773" idx="0"/>
            </p:cNvCxnSpPr>
            <p:nvPr/>
          </p:nvCxnSpPr>
          <p:spPr bwMode="auto">
            <a:xfrm>
              <a:off x="1469" y="1788"/>
              <a:ext cx="556" cy="581"/>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81" name="AutoShape 62">
              <a:extLst>
                <a:ext uri="{FF2B5EF4-FFF2-40B4-BE49-F238E27FC236}">
                  <a16:creationId xmlns:a16="http://schemas.microsoft.com/office/drawing/2014/main" id="{4C13CC2D-0182-8242-9458-3F8869618AEA}"/>
                </a:ext>
              </a:extLst>
            </p:cNvPr>
            <p:cNvCxnSpPr>
              <a:cxnSpLocks noChangeShapeType="1"/>
              <a:stCxn id="74774" idx="2"/>
              <a:endCxn id="74769" idx="0"/>
            </p:cNvCxnSpPr>
            <p:nvPr/>
          </p:nvCxnSpPr>
          <p:spPr bwMode="auto">
            <a:xfrm flipH="1">
              <a:off x="1179" y="1788"/>
              <a:ext cx="290" cy="242"/>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82" name="AutoShape 63">
              <a:extLst>
                <a:ext uri="{FF2B5EF4-FFF2-40B4-BE49-F238E27FC236}">
                  <a16:creationId xmlns:a16="http://schemas.microsoft.com/office/drawing/2014/main" id="{0576358E-0F8D-2640-9632-70D53F2FBA62}"/>
                </a:ext>
              </a:extLst>
            </p:cNvPr>
            <p:cNvCxnSpPr>
              <a:cxnSpLocks noChangeShapeType="1"/>
              <a:stCxn id="74773" idx="2"/>
              <a:endCxn id="74775" idx="0"/>
            </p:cNvCxnSpPr>
            <p:nvPr/>
          </p:nvCxnSpPr>
          <p:spPr bwMode="auto">
            <a:xfrm flipH="1">
              <a:off x="1469" y="2564"/>
              <a:ext cx="556" cy="531"/>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83" name="AutoShape 64">
              <a:extLst>
                <a:ext uri="{FF2B5EF4-FFF2-40B4-BE49-F238E27FC236}">
                  <a16:creationId xmlns:a16="http://schemas.microsoft.com/office/drawing/2014/main" id="{64C1B5D6-5F07-964C-A448-E2D929FA88F7}"/>
                </a:ext>
              </a:extLst>
            </p:cNvPr>
            <p:cNvCxnSpPr>
              <a:cxnSpLocks noChangeShapeType="1"/>
              <a:stCxn id="74772" idx="2"/>
              <a:endCxn id="74775" idx="0"/>
            </p:cNvCxnSpPr>
            <p:nvPr/>
          </p:nvCxnSpPr>
          <p:spPr bwMode="auto">
            <a:xfrm>
              <a:off x="1179" y="2951"/>
              <a:ext cx="290" cy="144"/>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84" name="AutoShape 66">
              <a:extLst>
                <a:ext uri="{FF2B5EF4-FFF2-40B4-BE49-F238E27FC236}">
                  <a16:creationId xmlns:a16="http://schemas.microsoft.com/office/drawing/2014/main" id="{9AF46694-F3A4-8F4F-867C-DDD06190CE0F}"/>
                </a:ext>
              </a:extLst>
            </p:cNvPr>
            <p:cNvCxnSpPr>
              <a:cxnSpLocks noChangeShapeType="1"/>
              <a:stCxn id="74775" idx="2"/>
              <a:endCxn id="74774" idx="0"/>
            </p:cNvCxnSpPr>
            <p:nvPr/>
          </p:nvCxnSpPr>
          <p:spPr bwMode="auto">
            <a:xfrm rot="5400000" flipH="1" flipV="1">
              <a:off x="623" y="2441"/>
              <a:ext cx="1694" cy="1"/>
            </a:xfrm>
            <a:prstGeom prst="curvedConnector5">
              <a:avLst>
                <a:gd name="adj1" fmla="val -7968"/>
                <a:gd name="adj2" fmla="val -102600000"/>
                <a:gd name="adj3" fmla="val 107968"/>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grpSp>
      <p:sp>
        <p:nvSpPr>
          <p:cNvPr id="30" name="Freeform 68">
            <a:extLst>
              <a:ext uri="{FF2B5EF4-FFF2-40B4-BE49-F238E27FC236}">
                <a16:creationId xmlns:a16="http://schemas.microsoft.com/office/drawing/2014/main" id="{9A52064D-79A0-C54F-B09B-845B0D368C19}"/>
              </a:ext>
            </a:extLst>
          </p:cNvPr>
          <p:cNvSpPr>
            <a:spLocks/>
          </p:cNvSpPr>
          <p:nvPr/>
        </p:nvSpPr>
        <p:spPr bwMode="auto">
          <a:xfrm>
            <a:off x="1422400" y="3063875"/>
            <a:ext cx="852488" cy="2419350"/>
          </a:xfrm>
          <a:custGeom>
            <a:avLst/>
            <a:gdLst>
              <a:gd name="T0" fmla="*/ 2147483647 w 537"/>
              <a:gd name="T1" fmla="*/ 0 h 1524"/>
              <a:gd name="T2" fmla="*/ 2147483647 w 537"/>
              <a:gd name="T3" fmla="*/ 2147483647 h 1524"/>
              <a:gd name="T4" fmla="*/ 2147483647 w 537"/>
              <a:gd name="T5" fmla="*/ 2147483647 h 1524"/>
              <a:gd name="T6" fmla="*/ 2147483647 w 537"/>
              <a:gd name="T7" fmla="*/ 2147483647 h 1524"/>
              <a:gd name="T8" fmla="*/ 2147483647 w 537"/>
              <a:gd name="T9" fmla="*/ 2147483647 h 1524"/>
              <a:gd name="T10" fmla="*/ 0 60000 65536"/>
              <a:gd name="T11" fmla="*/ 0 60000 65536"/>
              <a:gd name="T12" fmla="*/ 0 60000 65536"/>
              <a:gd name="T13" fmla="*/ 0 60000 65536"/>
              <a:gd name="T14" fmla="*/ 0 60000 65536"/>
              <a:gd name="T15" fmla="*/ 0 w 537"/>
              <a:gd name="T16" fmla="*/ 0 h 1524"/>
              <a:gd name="T17" fmla="*/ 537 w 537"/>
              <a:gd name="T18" fmla="*/ 1524 h 1524"/>
            </a:gdLst>
            <a:ahLst/>
            <a:cxnLst>
              <a:cxn ang="T10">
                <a:pos x="T0" y="T1"/>
              </a:cxn>
              <a:cxn ang="T11">
                <a:pos x="T2" y="T3"/>
              </a:cxn>
              <a:cxn ang="T12">
                <a:pos x="T4" y="T5"/>
              </a:cxn>
              <a:cxn ang="T13">
                <a:pos x="T6" y="T7"/>
              </a:cxn>
              <a:cxn ang="T14">
                <a:pos x="T8" y="T9"/>
              </a:cxn>
            </a:cxnLst>
            <a:rect l="T15" t="T16" r="T17" b="T18"/>
            <a:pathLst>
              <a:path w="537" h="1524">
                <a:moveTo>
                  <a:pt x="537" y="0"/>
                </a:moveTo>
                <a:cubicBezTo>
                  <a:pt x="436" y="153"/>
                  <a:pt x="335" y="307"/>
                  <a:pt x="246" y="436"/>
                </a:cubicBezTo>
                <a:cubicBezTo>
                  <a:pt x="157" y="565"/>
                  <a:pt x="8" y="649"/>
                  <a:pt x="4" y="774"/>
                </a:cubicBezTo>
                <a:cubicBezTo>
                  <a:pt x="0" y="899"/>
                  <a:pt x="133" y="1061"/>
                  <a:pt x="222" y="1186"/>
                </a:cubicBezTo>
                <a:cubicBezTo>
                  <a:pt x="311" y="1311"/>
                  <a:pt x="424" y="1417"/>
                  <a:pt x="537" y="1524"/>
                </a:cubicBezTo>
              </a:path>
            </a:pathLst>
          </a:custGeom>
          <a:noFill/>
          <a:ln w="381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1" name="Freeform 71">
            <a:extLst>
              <a:ext uri="{FF2B5EF4-FFF2-40B4-BE49-F238E27FC236}">
                <a16:creationId xmlns:a16="http://schemas.microsoft.com/office/drawing/2014/main" id="{640A71CC-2AF4-4C41-B37D-9E50F2472EF5}"/>
              </a:ext>
            </a:extLst>
          </p:cNvPr>
          <p:cNvSpPr>
            <a:spLocks/>
          </p:cNvSpPr>
          <p:nvPr/>
        </p:nvSpPr>
        <p:spPr bwMode="auto">
          <a:xfrm>
            <a:off x="1844675" y="3063875"/>
            <a:ext cx="468313" cy="2381250"/>
          </a:xfrm>
          <a:custGeom>
            <a:avLst/>
            <a:gdLst>
              <a:gd name="T0" fmla="*/ 2147483647 w 295"/>
              <a:gd name="T1" fmla="*/ 0 h 1500"/>
              <a:gd name="T2" fmla="*/ 0 w 295"/>
              <a:gd name="T3" fmla="*/ 2147483647 h 1500"/>
              <a:gd name="T4" fmla="*/ 2147483647 w 295"/>
              <a:gd name="T5" fmla="*/ 2147483647 h 1500"/>
              <a:gd name="T6" fmla="*/ 2147483647 w 295"/>
              <a:gd name="T7" fmla="*/ 2147483647 h 1500"/>
              <a:gd name="T8" fmla="*/ 2147483647 w 295"/>
              <a:gd name="T9" fmla="*/ 2147483647 h 1500"/>
              <a:gd name="T10" fmla="*/ 0 60000 65536"/>
              <a:gd name="T11" fmla="*/ 0 60000 65536"/>
              <a:gd name="T12" fmla="*/ 0 60000 65536"/>
              <a:gd name="T13" fmla="*/ 0 60000 65536"/>
              <a:gd name="T14" fmla="*/ 0 60000 65536"/>
              <a:gd name="T15" fmla="*/ 0 w 295"/>
              <a:gd name="T16" fmla="*/ 0 h 1500"/>
              <a:gd name="T17" fmla="*/ 295 w 295"/>
              <a:gd name="T18" fmla="*/ 1500 h 1500"/>
            </a:gdLst>
            <a:ahLst/>
            <a:cxnLst>
              <a:cxn ang="T10">
                <a:pos x="T0" y="T1"/>
              </a:cxn>
              <a:cxn ang="T11">
                <a:pos x="T2" y="T3"/>
              </a:cxn>
              <a:cxn ang="T12">
                <a:pos x="T4" y="T5"/>
              </a:cxn>
              <a:cxn ang="T13">
                <a:pos x="T6" y="T7"/>
              </a:cxn>
              <a:cxn ang="T14">
                <a:pos x="T8" y="T9"/>
              </a:cxn>
            </a:cxnLst>
            <a:rect l="T15" t="T16" r="T17" b="T18"/>
            <a:pathLst>
              <a:path w="295" h="1500">
                <a:moveTo>
                  <a:pt x="291" y="0"/>
                </a:moveTo>
                <a:cubicBezTo>
                  <a:pt x="145" y="155"/>
                  <a:pt x="0" y="311"/>
                  <a:pt x="0" y="436"/>
                </a:cubicBezTo>
                <a:cubicBezTo>
                  <a:pt x="0" y="561"/>
                  <a:pt x="287" y="629"/>
                  <a:pt x="291" y="750"/>
                </a:cubicBezTo>
                <a:cubicBezTo>
                  <a:pt x="295" y="871"/>
                  <a:pt x="25" y="1037"/>
                  <a:pt x="25" y="1162"/>
                </a:cubicBezTo>
                <a:cubicBezTo>
                  <a:pt x="25" y="1287"/>
                  <a:pt x="158" y="1393"/>
                  <a:pt x="291" y="1500"/>
                </a:cubicBezTo>
              </a:path>
            </a:pathLst>
          </a:custGeom>
          <a:noFill/>
          <a:ln w="38100">
            <a:solidFill>
              <a:srgbClr val="66FF33"/>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2" name="Freeform 72">
            <a:extLst>
              <a:ext uri="{FF2B5EF4-FFF2-40B4-BE49-F238E27FC236}">
                <a16:creationId xmlns:a16="http://schemas.microsoft.com/office/drawing/2014/main" id="{04BB21C7-6AFD-EB4B-8C97-C9E2CC5753FE}"/>
              </a:ext>
            </a:extLst>
          </p:cNvPr>
          <p:cNvSpPr>
            <a:spLocks/>
          </p:cNvSpPr>
          <p:nvPr/>
        </p:nvSpPr>
        <p:spPr bwMode="auto">
          <a:xfrm>
            <a:off x="2344738" y="3063875"/>
            <a:ext cx="884237" cy="2381250"/>
          </a:xfrm>
          <a:custGeom>
            <a:avLst/>
            <a:gdLst>
              <a:gd name="T0" fmla="*/ 0 w 557"/>
              <a:gd name="T1" fmla="*/ 0 h 1500"/>
              <a:gd name="T2" fmla="*/ 2147483647 w 557"/>
              <a:gd name="T3" fmla="*/ 2147483647 h 1500"/>
              <a:gd name="T4" fmla="*/ 0 w 557"/>
              <a:gd name="T5" fmla="*/ 2147483647 h 1500"/>
              <a:gd name="T6" fmla="*/ 0 60000 65536"/>
              <a:gd name="T7" fmla="*/ 0 60000 65536"/>
              <a:gd name="T8" fmla="*/ 0 60000 65536"/>
              <a:gd name="T9" fmla="*/ 0 w 557"/>
              <a:gd name="T10" fmla="*/ 0 h 1500"/>
              <a:gd name="T11" fmla="*/ 557 w 557"/>
              <a:gd name="T12" fmla="*/ 1500 h 1500"/>
            </a:gdLst>
            <a:ahLst/>
            <a:cxnLst>
              <a:cxn ang="T6">
                <a:pos x="T0" y="T1"/>
              </a:cxn>
              <a:cxn ang="T7">
                <a:pos x="T2" y="T3"/>
              </a:cxn>
              <a:cxn ang="T8">
                <a:pos x="T4" y="T5"/>
              </a:cxn>
            </a:cxnLst>
            <a:rect l="T9" t="T10" r="T11" b="T12"/>
            <a:pathLst>
              <a:path w="557" h="1500">
                <a:moveTo>
                  <a:pt x="0" y="0"/>
                </a:moveTo>
                <a:cubicBezTo>
                  <a:pt x="93" y="130"/>
                  <a:pt x="557" y="528"/>
                  <a:pt x="557" y="778"/>
                </a:cubicBezTo>
                <a:cubicBezTo>
                  <a:pt x="557" y="1028"/>
                  <a:pt x="116" y="1350"/>
                  <a:pt x="0" y="1500"/>
                </a:cubicBezTo>
              </a:path>
            </a:pathLst>
          </a:custGeom>
          <a:noFill/>
          <a:ln w="38100">
            <a:solidFill>
              <a:srgbClr val="66FFFF"/>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3" name="Freeform 84">
            <a:extLst>
              <a:ext uri="{FF2B5EF4-FFF2-40B4-BE49-F238E27FC236}">
                <a16:creationId xmlns:a16="http://schemas.microsoft.com/office/drawing/2014/main" id="{CD38D7D2-C6EB-CD44-B7AF-C71745DD2E0A}"/>
              </a:ext>
            </a:extLst>
          </p:cNvPr>
          <p:cNvSpPr>
            <a:spLocks/>
          </p:cNvSpPr>
          <p:nvPr/>
        </p:nvSpPr>
        <p:spPr bwMode="auto">
          <a:xfrm>
            <a:off x="1922463" y="3103563"/>
            <a:ext cx="468312" cy="2381250"/>
          </a:xfrm>
          <a:custGeom>
            <a:avLst/>
            <a:gdLst>
              <a:gd name="T0" fmla="*/ 2147483647 w 295"/>
              <a:gd name="T1" fmla="*/ 0 h 1500"/>
              <a:gd name="T2" fmla="*/ 0 w 295"/>
              <a:gd name="T3" fmla="*/ 2147483647 h 1500"/>
              <a:gd name="T4" fmla="*/ 2147483647 w 295"/>
              <a:gd name="T5" fmla="*/ 2147483647 h 1500"/>
              <a:gd name="T6" fmla="*/ 2147483647 w 295"/>
              <a:gd name="T7" fmla="*/ 2147483647 h 1500"/>
              <a:gd name="T8" fmla="*/ 2147483647 w 295"/>
              <a:gd name="T9" fmla="*/ 2147483647 h 1500"/>
              <a:gd name="T10" fmla="*/ 0 60000 65536"/>
              <a:gd name="T11" fmla="*/ 0 60000 65536"/>
              <a:gd name="T12" fmla="*/ 0 60000 65536"/>
              <a:gd name="T13" fmla="*/ 0 60000 65536"/>
              <a:gd name="T14" fmla="*/ 0 60000 65536"/>
              <a:gd name="T15" fmla="*/ 0 w 295"/>
              <a:gd name="T16" fmla="*/ 0 h 1500"/>
              <a:gd name="T17" fmla="*/ 295 w 295"/>
              <a:gd name="T18" fmla="*/ 1500 h 1500"/>
            </a:gdLst>
            <a:ahLst/>
            <a:cxnLst>
              <a:cxn ang="T10">
                <a:pos x="T0" y="T1"/>
              </a:cxn>
              <a:cxn ang="T11">
                <a:pos x="T2" y="T3"/>
              </a:cxn>
              <a:cxn ang="T12">
                <a:pos x="T4" y="T5"/>
              </a:cxn>
              <a:cxn ang="T13">
                <a:pos x="T6" y="T7"/>
              </a:cxn>
              <a:cxn ang="T14">
                <a:pos x="T8" y="T9"/>
              </a:cxn>
            </a:cxnLst>
            <a:rect l="T15" t="T16" r="T17" b="T18"/>
            <a:pathLst>
              <a:path w="295" h="1500">
                <a:moveTo>
                  <a:pt x="291" y="0"/>
                </a:moveTo>
                <a:cubicBezTo>
                  <a:pt x="145" y="155"/>
                  <a:pt x="0" y="311"/>
                  <a:pt x="0" y="436"/>
                </a:cubicBezTo>
                <a:cubicBezTo>
                  <a:pt x="0" y="561"/>
                  <a:pt x="287" y="629"/>
                  <a:pt x="291" y="750"/>
                </a:cubicBezTo>
                <a:cubicBezTo>
                  <a:pt x="295" y="871"/>
                  <a:pt x="25" y="1037"/>
                  <a:pt x="25" y="1162"/>
                </a:cubicBezTo>
                <a:cubicBezTo>
                  <a:pt x="25" y="1287"/>
                  <a:pt x="158" y="1393"/>
                  <a:pt x="291" y="1500"/>
                </a:cubicBezTo>
              </a:path>
            </a:pathLst>
          </a:custGeom>
          <a:noFill/>
          <a:ln w="3810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4766" name="Line 86">
            <a:extLst>
              <a:ext uri="{FF2B5EF4-FFF2-40B4-BE49-F238E27FC236}">
                <a16:creationId xmlns:a16="http://schemas.microsoft.com/office/drawing/2014/main" id="{576EAAD6-0B82-CD4D-8DD8-65D9EEB6F006}"/>
              </a:ext>
            </a:extLst>
          </p:cNvPr>
          <p:cNvSpPr>
            <a:spLocks noChangeShapeType="1"/>
          </p:cNvSpPr>
          <p:nvPr/>
        </p:nvSpPr>
        <p:spPr bwMode="auto">
          <a:xfrm>
            <a:off x="2344738" y="2527300"/>
            <a:ext cx="0" cy="344488"/>
          </a:xfrm>
          <a:prstGeom prst="line">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4767" name="Line 87">
            <a:extLst>
              <a:ext uri="{FF2B5EF4-FFF2-40B4-BE49-F238E27FC236}">
                <a16:creationId xmlns:a16="http://schemas.microsoft.com/office/drawing/2014/main" id="{D3099C03-672A-734A-9055-4FB363B34A1C}"/>
              </a:ext>
            </a:extLst>
          </p:cNvPr>
          <p:cNvSpPr>
            <a:spLocks noChangeShapeType="1"/>
          </p:cNvSpPr>
          <p:nvPr/>
        </p:nvSpPr>
        <p:spPr bwMode="auto">
          <a:xfrm>
            <a:off x="2344738" y="5599113"/>
            <a:ext cx="0" cy="344487"/>
          </a:xfrm>
          <a:prstGeom prst="line">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4768" name="TextBox 35">
            <a:extLst>
              <a:ext uri="{FF2B5EF4-FFF2-40B4-BE49-F238E27FC236}">
                <a16:creationId xmlns:a16="http://schemas.microsoft.com/office/drawing/2014/main" id="{27632FC8-15F1-0D45-91CD-FAAD3E9ACD24}"/>
              </a:ext>
            </a:extLst>
          </p:cNvPr>
          <p:cNvSpPr txBox="1">
            <a:spLocks noChangeArrowheads="1"/>
          </p:cNvSpPr>
          <p:nvPr/>
        </p:nvSpPr>
        <p:spPr bwMode="auto">
          <a:xfrm>
            <a:off x="152400" y="6553200"/>
            <a:ext cx="1544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Tor Aamodt</a:t>
            </a:r>
          </a:p>
        </p:txBody>
      </p:sp>
    </p:spTree>
    <p:extLst>
      <p:ext uri="{BB962C8B-B14F-4D97-AF65-F5344CB8AC3E}">
        <p14:creationId xmlns:p14="http://schemas.microsoft.com/office/powerpoint/2010/main" val="21285217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7" presetClass="emph" presetSubtype="1" nodeType="clickEffect">
                                  <p:stCondLst>
                                    <p:cond delay="0"/>
                                  </p:stCondLst>
                                  <p:childTnLst>
                                    <p:set>
                                      <p:cBhvr>
                                        <p:cTn id="12" dur="indefinite"/>
                                        <p:tgtEl>
                                          <p:spTgt spid="30"/>
                                        </p:tgtEl>
                                        <p:attrNameLst>
                                          <p:attrName>stroke.color</p:attrName>
                                        </p:attrNameLst>
                                      </p:cBhvr>
                                      <p:to>
                                        <p:clrVal>
                                          <a:srgbClr val="C0C000"/>
                                        </p:clrVal>
                                      </p:to>
                                    </p:set>
                                    <p:set>
                                      <p:cBhvr>
                                        <p:cTn id="13" dur="indefinite"/>
                                        <p:tgtEl>
                                          <p:spTgt spid="30"/>
                                        </p:tgtEl>
                                        <p:attrNameLst>
                                          <p:attrName>stroke.on</p:attrName>
                                        </p:attrNameLst>
                                      </p:cBhvr>
                                      <p:to>
                                        <p:strVal val="true"/>
                                      </p:to>
                                    </p:set>
                                  </p:childTnLst>
                                </p:cTn>
                              </p:par>
                              <p:par>
                                <p:cTn id="14" presetID="1"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7" presetClass="emph" presetSubtype="1" nodeType="clickEffect">
                                  <p:stCondLst>
                                    <p:cond delay="0"/>
                                  </p:stCondLst>
                                  <p:childTnLst>
                                    <p:set>
                                      <p:cBhvr>
                                        <p:cTn id="21" dur="indefinite"/>
                                        <p:tgtEl>
                                          <p:spTgt spid="31"/>
                                        </p:tgtEl>
                                        <p:attrNameLst>
                                          <p:attrName>stroke.color</p:attrName>
                                        </p:attrNameLst>
                                      </p:cBhvr>
                                      <p:to>
                                        <p:clrVal>
                                          <a:srgbClr val="C0C000"/>
                                        </p:clrVal>
                                      </p:to>
                                    </p:set>
                                    <p:set>
                                      <p:cBhvr>
                                        <p:cTn id="22" dur="indefinite"/>
                                        <p:tgtEl>
                                          <p:spTgt spid="31"/>
                                        </p:tgtEl>
                                        <p:attrNameLst>
                                          <p:attrName>stroke.on</p:attrName>
                                        </p:attrNameLst>
                                      </p:cBhvr>
                                      <p:to>
                                        <p:strVal val="tru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7" presetClass="emph" presetSubtype="1" nodeType="clickEffect">
                                  <p:stCondLst>
                                    <p:cond delay="0"/>
                                  </p:stCondLst>
                                  <p:childTnLst>
                                    <p:set>
                                      <p:cBhvr>
                                        <p:cTn id="30" dur="indefinite"/>
                                        <p:tgtEl>
                                          <p:spTgt spid="33"/>
                                        </p:tgtEl>
                                        <p:attrNameLst>
                                          <p:attrName>stroke.color</p:attrName>
                                        </p:attrNameLst>
                                      </p:cBhvr>
                                      <p:to>
                                        <p:clrVal>
                                          <a:srgbClr val="C0C000"/>
                                        </p:clrVal>
                                      </p:to>
                                    </p:set>
                                    <p:set>
                                      <p:cBhvr>
                                        <p:cTn id="31" dur="indefinite"/>
                                        <p:tgtEl>
                                          <p:spTgt spid="33"/>
                                        </p:tgtEl>
                                        <p:attrNameLst>
                                          <p:attrName>stroke.on</p:attrName>
                                        </p:attrNameLst>
                                      </p:cBhvr>
                                      <p:to>
                                        <p:strVal val="true"/>
                                      </p:to>
                                    </p:set>
                                  </p:childTnLst>
                                </p:cTn>
                              </p:par>
                              <p:par>
                                <p:cTn id="32" presetID="1"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childTnLst>
                                </p:cTn>
                              </p:par>
                              <p:par>
                                <p:cTn id="40" presetID="7" presetClass="emph" presetSubtype="2" fill="hold" nodeType="withEffect">
                                  <p:stCondLst>
                                    <p:cond delay="0"/>
                                  </p:stCondLst>
                                  <p:childTnLst>
                                    <p:animClr clrSpc="rgb" dir="cw">
                                      <p:cBhvr>
                                        <p:cTn id="41" dur="500" fill="hold"/>
                                        <p:tgtEl>
                                          <p:spTgt spid="32"/>
                                        </p:tgtEl>
                                        <p:attrNameLst>
                                          <p:attrName>stroke.color</p:attrName>
                                        </p:attrNameLst>
                                      </p:cBhvr>
                                      <p:to>
                                        <a:srgbClr val="66FFFF"/>
                                      </p:to>
                                    </p:animClr>
                                    <p:set>
                                      <p:cBhvr>
                                        <p:cTn id="42" dur="500" fill="hold"/>
                                        <p:tgtEl>
                                          <p:spTgt spid="32"/>
                                        </p:tgtEl>
                                        <p:attrNameLst>
                                          <p:attrName>stroke.on</p:attrName>
                                        </p:attrNameLst>
                                      </p:cBhvr>
                                      <p:to>
                                        <p:strVal val="true"/>
                                      </p:to>
                                    </p:set>
                                  </p:childTnLst>
                                </p:cTn>
                              </p:par>
                              <p:par>
                                <p:cTn id="43" presetID="7" presetClass="emph" presetSubtype="1" nodeType="withEffect">
                                  <p:stCondLst>
                                    <p:cond delay="0"/>
                                  </p:stCondLst>
                                  <p:childTnLst>
                                    <p:set>
                                      <p:cBhvr>
                                        <p:cTn id="44" dur="indefinite"/>
                                        <p:tgtEl>
                                          <p:spTgt spid="31"/>
                                        </p:tgtEl>
                                        <p:attrNameLst>
                                          <p:attrName>stroke.color</p:attrName>
                                        </p:attrNameLst>
                                      </p:cBhvr>
                                      <p:to>
                                        <p:clrVal>
                                          <a:srgbClr val="FF6600"/>
                                        </p:clrVal>
                                      </p:to>
                                    </p:set>
                                    <p:set>
                                      <p:cBhvr>
                                        <p:cTn id="45" dur="indefinite"/>
                                        <p:tgtEl>
                                          <p:spTgt spid="31"/>
                                        </p:tgtEl>
                                        <p:attrNameLst>
                                          <p:attrName>stroke.on</p:attrName>
                                        </p:attrNameLst>
                                      </p:cBhvr>
                                      <p:to>
                                        <p:strVal val="true"/>
                                      </p:to>
                                    </p:set>
                                  </p:childTnLst>
                                </p:cTn>
                              </p:par>
                              <p:par>
                                <p:cTn id="46" presetID="7" presetClass="emph" presetSubtype="1" nodeType="withEffect">
                                  <p:stCondLst>
                                    <p:cond delay="0"/>
                                  </p:stCondLst>
                                  <p:childTnLst>
                                    <p:set>
                                      <p:cBhvr>
                                        <p:cTn id="47" dur="indefinite"/>
                                        <p:tgtEl>
                                          <p:spTgt spid="30"/>
                                        </p:tgtEl>
                                        <p:attrNameLst>
                                          <p:attrName>stroke.color</p:attrName>
                                        </p:attrNameLst>
                                      </p:cBhvr>
                                      <p:to>
                                        <p:clrVal>
                                          <a:srgbClr val="00FF00"/>
                                        </p:clrVal>
                                      </p:to>
                                    </p:set>
                                    <p:set>
                                      <p:cBhvr>
                                        <p:cTn id="48" dur="indefinite"/>
                                        <p:tgtEl>
                                          <p:spTgt spid="30"/>
                                        </p:tgtEl>
                                        <p:attrNameLst>
                                          <p:attrName>stroke.on</p:attrName>
                                        </p:attrNameLst>
                                      </p:cBhvr>
                                      <p:to>
                                        <p:strVal val="true"/>
                                      </p:to>
                                    </p:set>
                                  </p:childTnLst>
                                </p:cTn>
                              </p:par>
                              <p:par>
                                <p:cTn id="49" presetID="7" presetClass="emph" presetSubtype="1" nodeType="withEffect">
                                  <p:stCondLst>
                                    <p:cond delay="0"/>
                                  </p:stCondLst>
                                  <p:childTnLst>
                                    <p:set>
                                      <p:cBhvr>
                                        <p:cTn id="50" dur="indefinite"/>
                                        <p:tgtEl>
                                          <p:spTgt spid="33"/>
                                        </p:tgtEl>
                                        <p:attrNameLst>
                                          <p:attrName>stroke.color</p:attrName>
                                        </p:attrNameLst>
                                      </p:cBhvr>
                                      <p:to>
                                        <p:clrVal>
                                          <a:srgbClr val="00FF00"/>
                                        </p:clrVal>
                                      </p:to>
                                    </p:set>
                                    <p:set>
                                      <p:cBhvr>
                                        <p:cTn id="51" dur="indefinite"/>
                                        <p:tgtEl>
                                          <p:spTgt spid="3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30" grpId="0" animBg="1"/>
      <p:bldP spid="31" grpId="0" animBg="1"/>
      <p:bldP spid="32" grpId="0" animBg="1"/>
      <p:bldP spid="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Title 1">
            <a:extLst>
              <a:ext uri="{FF2B5EF4-FFF2-40B4-BE49-F238E27FC236}">
                <a16:creationId xmlns:a16="http://schemas.microsoft.com/office/drawing/2014/main" id="{16B53E08-421B-7A45-8C30-E6FB197D67F0}"/>
              </a:ext>
            </a:extLst>
          </p:cNvPr>
          <p:cNvSpPr>
            <a:spLocks noGrp="1" noChangeArrowheads="1"/>
          </p:cNvSpPr>
          <p:nvPr>
            <p:ph type="title"/>
          </p:nvPr>
        </p:nvSpPr>
        <p:spPr/>
        <p:txBody>
          <a:bodyPr/>
          <a:lstStyle/>
          <a:p>
            <a:r>
              <a:rPr lang="en-US" altLang="en-US" dirty="0">
                <a:ea typeface="ＭＳ Ｐゴシック" panose="020B0600070205080204" pitchFamily="34" charset="-128"/>
              </a:rPr>
              <a:t>Tiled Matrix Multiplication (II)</a:t>
            </a:r>
          </a:p>
        </p:txBody>
      </p:sp>
      <p:sp>
        <p:nvSpPr>
          <p:cNvPr id="35843" name="Content Placeholder 2">
            <a:extLst>
              <a:ext uri="{FF2B5EF4-FFF2-40B4-BE49-F238E27FC236}">
                <a16:creationId xmlns:a16="http://schemas.microsoft.com/office/drawing/2014/main" id="{7D554ED4-E9EE-AF40-8D7E-E9E980194DC4}"/>
              </a:ext>
            </a:extLst>
          </p:cNvPr>
          <p:cNvSpPr>
            <a:spLocks noGrp="1" noChangeArrowheads="1"/>
          </p:cNvSpPr>
          <p:nvPr>
            <p:ph idx="1"/>
          </p:nvPr>
        </p:nvSpPr>
        <p:spPr>
          <a:xfrm>
            <a:off x="228600" y="914400"/>
            <a:ext cx="8610600" cy="5486400"/>
          </a:xfrm>
        </p:spPr>
        <p:txBody>
          <a:bodyPr/>
          <a:lstStyle/>
          <a:p>
            <a:r>
              <a:rPr lang="en-US" altLang="en-US" dirty="0">
                <a:solidFill>
                  <a:srgbClr val="0432FF"/>
                </a:solidFill>
                <a:ea typeface="ＭＳ Ｐゴシック" panose="020B0600070205080204" pitchFamily="34" charset="-128"/>
              </a:rPr>
              <a:t>Tiled implementation</a:t>
            </a:r>
            <a:r>
              <a:rPr lang="en-US" altLang="en-US" dirty="0">
                <a:ea typeface="ＭＳ Ｐゴシック" panose="020B0600070205080204" pitchFamily="34" charset="-128"/>
              </a:rPr>
              <a:t> operates on submatrices (tiles or blocks) that fit fast memories (cache, scratchpad, RF)</a:t>
            </a:r>
            <a:endParaRPr lang="en-US" altLang="en-US" dirty="0">
              <a:solidFill>
                <a:srgbClr val="FF0000"/>
              </a:solidFill>
              <a:ea typeface="ＭＳ Ｐゴシック" panose="020B0600070205080204" pitchFamily="34" charset="-128"/>
            </a:endParaRPr>
          </a:p>
        </p:txBody>
      </p:sp>
      <p:sp>
        <p:nvSpPr>
          <p:cNvPr id="248835" name="Slide Number Placeholder 3">
            <a:extLst>
              <a:ext uri="{FF2B5EF4-FFF2-40B4-BE49-F238E27FC236}">
                <a16:creationId xmlns:a16="http://schemas.microsoft.com/office/drawing/2014/main" id="{CCE4354E-DC2C-8E49-A078-0EEB05C17BC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
        <p:nvSpPr>
          <p:cNvPr id="2" name="TextBox 1">
            <a:extLst>
              <a:ext uri="{FF2B5EF4-FFF2-40B4-BE49-F238E27FC236}">
                <a16:creationId xmlns:a16="http://schemas.microsoft.com/office/drawing/2014/main" id="{D8C761A8-1BFB-A243-A6F4-CDBAACB54B37}"/>
              </a:ext>
            </a:extLst>
          </p:cNvPr>
          <p:cNvSpPr txBox="1"/>
          <p:nvPr/>
        </p:nvSpPr>
        <p:spPr>
          <a:xfrm>
            <a:off x="351742" y="1864126"/>
            <a:ext cx="6565484" cy="2462213"/>
          </a:xfrm>
          <a:prstGeom prst="rect">
            <a:avLst/>
          </a:prstGeom>
          <a:solidFill>
            <a:schemeClr val="accent1">
              <a:lumMod val="20000"/>
              <a:lumOff val="80000"/>
            </a:schemeClr>
          </a:solidFill>
          <a:ln>
            <a:solidFill>
              <a:schemeClr val="accent1"/>
            </a:solidFill>
          </a:ln>
        </p:spPr>
        <p:txBody>
          <a:bodyPr wrap="square" rtlCol="0">
            <a:spAutoFit/>
          </a:bodyPr>
          <a:lstStyle/>
          <a:p>
            <a:r>
              <a:rPr lang="en-US" sz="1400" dirty="0">
                <a:solidFill>
                  <a:schemeClr val="bg1">
                    <a:lumMod val="50000"/>
                  </a:schemeClr>
                </a:solidFill>
                <a:latin typeface="Courier New" panose="02070309020205020404" pitchFamily="49" charset="0"/>
                <a:cs typeface="Courier New" panose="02070309020205020404" pitchFamily="49" charset="0"/>
              </a:rPr>
              <a:t>#define A(</a:t>
            </a:r>
            <a:r>
              <a:rPr lang="en-US" sz="1400" dirty="0" err="1">
                <a:solidFill>
                  <a:schemeClr val="bg1">
                    <a:lumMod val="50000"/>
                  </a:schemeClr>
                </a:solidFill>
                <a:latin typeface="Courier New" panose="02070309020205020404" pitchFamily="49" charset="0"/>
                <a:cs typeface="Courier New" panose="02070309020205020404" pitchFamily="49" charset="0"/>
              </a:rPr>
              <a:t>i,j</a:t>
            </a:r>
            <a:r>
              <a:rPr lang="en-US" sz="1400" dirty="0">
                <a:solidFill>
                  <a:schemeClr val="bg1">
                    <a:lumMod val="50000"/>
                  </a:schemeClr>
                </a:solidFill>
                <a:latin typeface="Courier New" panose="02070309020205020404" pitchFamily="49" charset="0"/>
                <a:cs typeface="Courier New" panose="02070309020205020404" pitchFamily="49" charset="0"/>
              </a:rPr>
              <a:t>) </a:t>
            </a:r>
            <a:r>
              <a:rPr lang="en-US" sz="1400" dirty="0" err="1">
                <a:solidFill>
                  <a:schemeClr val="bg1">
                    <a:lumMod val="50000"/>
                  </a:schemeClr>
                </a:solidFill>
                <a:latin typeface="Courier New" panose="02070309020205020404" pitchFamily="49" charset="0"/>
                <a:cs typeface="Courier New" panose="02070309020205020404" pitchFamily="49" charset="0"/>
              </a:rPr>
              <a:t>matrix_A</a:t>
            </a:r>
            <a:r>
              <a:rPr lang="en-US" sz="1400" dirty="0">
                <a:solidFill>
                  <a:schemeClr val="bg1">
                    <a:lumMod val="50000"/>
                  </a:schemeClr>
                </a:solidFill>
                <a:latin typeface="Courier New" panose="02070309020205020404" pitchFamily="49" charset="0"/>
                <a:cs typeface="Courier New" panose="02070309020205020404" pitchFamily="49" charset="0"/>
              </a:rPr>
              <a:t>[</a:t>
            </a:r>
            <a:r>
              <a:rPr lang="en-US" sz="1400" dirty="0" err="1">
                <a:solidFill>
                  <a:schemeClr val="bg1">
                    <a:lumMod val="50000"/>
                  </a:schemeClr>
                </a:solidFill>
                <a:latin typeface="Courier New" panose="02070309020205020404" pitchFamily="49" charset="0"/>
                <a:cs typeface="Courier New" panose="02070309020205020404" pitchFamily="49" charset="0"/>
              </a:rPr>
              <a:t>i</a:t>
            </a:r>
            <a:r>
              <a:rPr lang="en-US" sz="1400" dirty="0">
                <a:solidFill>
                  <a:schemeClr val="bg1">
                    <a:lumMod val="50000"/>
                  </a:schemeClr>
                </a:solidFill>
                <a:latin typeface="Courier New" panose="02070309020205020404" pitchFamily="49" charset="0"/>
                <a:cs typeface="Courier New" panose="02070309020205020404" pitchFamily="49" charset="0"/>
              </a:rPr>
              <a:t> * P + j] </a:t>
            </a:r>
          </a:p>
          <a:p>
            <a:r>
              <a:rPr lang="en-US" sz="1400" dirty="0">
                <a:solidFill>
                  <a:schemeClr val="bg1">
                    <a:lumMod val="50000"/>
                  </a:schemeClr>
                </a:solidFill>
                <a:latin typeface="Courier New" panose="02070309020205020404" pitchFamily="49" charset="0"/>
                <a:cs typeface="Courier New" panose="02070309020205020404" pitchFamily="49" charset="0"/>
              </a:rPr>
              <a:t>#define B(</a:t>
            </a:r>
            <a:r>
              <a:rPr lang="en-US" sz="1400" dirty="0" err="1">
                <a:solidFill>
                  <a:schemeClr val="bg1">
                    <a:lumMod val="50000"/>
                  </a:schemeClr>
                </a:solidFill>
                <a:latin typeface="Courier New" panose="02070309020205020404" pitchFamily="49" charset="0"/>
                <a:cs typeface="Courier New" panose="02070309020205020404" pitchFamily="49" charset="0"/>
              </a:rPr>
              <a:t>i,j</a:t>
            </a:r>
            <a:r>
              <a:rPr lang="en-US" sz="1400" dirty="0">
                <a:solidFill>
                  <a:schemeClr val="bg1">
                    <a:lumMod val="50000"/>
                  </a:schemeClr>
                </a:solidFill>
                <a:latin typeface="Courier New" panose="02070309020205020404" pitchFamily="49" charset="0"/>
                <a:cs typeface="Courier New" panose="02070309020205020404" pitchFamily="49" charset="0"/>
              </a:rPr>
              <a:t>) </a:t>
            </a:r>
            <a:r>
              <a:rPr lang="en-US" sz="1400" dirty="0" err="1">
                <a:solidFill>
                  <a:schemeClr val="bg1">
                    <a:lumMod val="50000"/>
                  </a:schemeClr>
                </a:solidFill>
                <a:latin typeface="Courier New" panose="02070309020205020404" pitchFamily="49" charset="0"/>
                <a:cs typeface="Courier New" panose="02070309020205020404" pitchFamily="49" charset="0"/>
              </a:rPr>
              <a:t>matrix_B</a:t>
            </a:r>
            <a:r>
              <a:rPr lang="en-US" sz="1400" dirty="0">
                <a:solidFill>
                  <a:schemeClr val="bg1">
                    <a:lumMod val="50000"/>
                  </a:schemeClr>
                </a:solidFill>
                <a:latin typeface="Courier New" panose="02070309020205020404" pitchFamily="49" charset="0"/>
                <a:cs typeface="Courier New" panose="02070309020205020404" pitchFamily="49" charset="0"/>
              </a:rPr>
              <a:t>[</a:t>
            </a:r>
            <a:r>
              <a:rPr lang="en-US" sz="1400" dirty="0" err="1">
                <a:solidFill>
                  <a:schemeClr val="bg1">
                    <a:lumMod val="50000"/>
                  </a:schemeClr>
                </a:solidFill>
                <a:latin typeface="Courier New" panose="02070309020205020404" pitchFamily="49" charset="0"/>
                <a:cs typeface="Courier New" panose="02070309020205020404" pitchFamily="49" charset="0"/>
              </a:rPr>
              <a:t>i</a:t>
            </a:r>
            <a:r>
              <a:rPr lang="en-US" sz="1400" dirty="0">
                <a:solidFill>
                  <a:schemeClr val="bg1">
                    <a:lumMod val="50000"/>
                  </a:schemeClr>
                </a:solidFill>
                <a:latin typeface="Courier New" panose="02070309020205020404" pitchFamily="49" charset="0"/>
                <a:cs typeface="Courier New" panose="02070309020205020404" pitchFamily="49" charset="0"/>
              </a:rPr>
              <a:t> * N + j] </a:t>
            </a:r>
          </a:p>
          <a:p>
            <a:r>
              <a:rPr lang="en-US" sz="1400" dirty="0">
                <a:solidFill>
                  <a:schemeClr val="bg1">
                    <a:lumMod val="50000"/>
                  </a:schemeClr>
                </a:solidFill>
                <a:latin typeface="Courier New" panose="02070309020205020404" pitchFamily="49" charset="0"/>
                <a:cs typeface="Courier New" panose="02070309020205020404" pitchFamily="49" charset="0"/>
              </a:rPr>
              <a:t>#define C(</a:t>
            </a:r>
            <a:r>
              <a:rPr lang="en-US" sz="1400" dirty="0" err="1">
                <a:solidFill>
                  <a:schemeClr val="bg1">
                    <a:lumMod val="50000"/>
                  </a:schemeClr>
                </a:solidFill>
                <a:latin typeface="Courier New" panose="02070309020205020404" pitchFamily="49" charset="0"/>
                <a:cs typeface="Courier New" panose="02070309020205020404" pitchFamily="49" charset="0"/>
              </a:rPr>
              <a:t>i,j</a:t>
            </a:r>
            <a:r>
              <a:rPr lang="en-US" sz="1400" dirty="0">
                <a:solidFill>
                  <a:schemeClr val="bg1">
                    <a:lumMod val="50000"/>
                  </a:schemeClr>
                </a:solidFill>
                <a:latin typeface="Courier New" panose="02070309020205020404" pitchFamily="49" charset="0"/>
                <a:cs typeface="Courier New" panose="02070309020205020404" pitchFamily="49" charset="0"/>
              </a:rPr>
              <a:t>) </a:t>
            </a:r>
            <a:r>
              <a:rPr lang="en-US" sz="1400" dirty="0" err="1">
                <a:solidFill>
                  <a:schemeClr val="bg1">
                    <a:lumMod val="50000"/>
                  </a:schemeClr>
                </a:solidFill>
                <a:latin typeface="Courier New" panose="02070309020205020404" pitchFamily="49" charset="0"/>
                <a:cs typeface="Courier New" panose="02070309020205020404" pitchFamily="49" charset="0"/>
              </a:rPr>
              <a:t>matrix_C</a:t>
            </a:r>
            <a:r>
              <a:rPr lang="en-US" sz="1400" dirty="0">
                <a:solidFill>
                  <a:schemeClr val="bg1">
                    <a:lumMod val="50000"/>
                  </a:schemeClr>
                </a:solidFill>
                <a:latin typeface="Courier New" panose="02070309020205020404" pitchFamily="49" charset="0"/>
                <a:cs typeface="Courier New" panose="02070309020205020404" pitchFamily="49" charset="0"/>
              </a:rPr>
              <a:t>[</a:t>
            </a:r>
            <a:r>
              <a:rPr lang="en-US" sz="1400" dirty="0" err="1">
                <a:solidFill>
                  <a:schemeClr val="bg1">
                    <a:lumMod val="50000"/>
                  </a:schemeClr>
                </a:solidFill>
                <a:latin typeface="Courier New" panose="02070309020205020404" pitchFamily="49" charset="0"/>
                <a:cs typeface="Courier New" panose="02070309020205020404" pitchFamily="49" charset="0"/>
              </a:rPr>
              <a:t>i</a:t>
            </a:r>
            <a:r>
              <a:rPr lang="en-US" sz="1400" dirty="0">
                <a:solidFill>
                  <a:schemeClr val="bg1">
                    <a:lumMod val="50000"/>
                  </a:schemeClr>
                </a:solidFill>
                <a:latin typeface="Courier New" panose="02070309020205020404" pitchFamily="49" charset="0"/>
                <a:cs typeface="Courier New" panose="02070309020205020404" pitchFamily="49" charset="0"/>
              </a:rPr>
              <a:t> * N + j]</a:t>
            </a:r>
          </a:p>
          <a:p>
            <a:endParaRPr lang="en-US" sz="1400" dirty="0">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for (I = 0; I &lt; M; I += </a:t>
            </a:r>
            <a:r>
              <a:rPr lang="en-US" sz="1400" dirty="0" err="1">
                <a:latin typeface="Courier New" panose="02070309020205020404" pitchFamily="49" charset="0"/>
                <a:cs typeface="Courier New" panose="02070309020205020404" pitchFamily="49" charset="0"/>
              </a:rPr>
              <a:t>tile_dim</a:t>
            </a:r>
            <a:r>
              <a:rPr lang="en-US" sz="1400" dirty="0">
                <a:latin typeface="Courier New" panose="02070309020205020404" pitchFamily="49" charset="0"/>
                <a:cs typeface="Courier New" panose="02070309020205020404" pitchFamily="49" charset="0"/>
              </a:rPr>
              <a:t>){</a:t>
            </a:r>
          </a:p>
          <a:p>
            <a:r>
              <a:rPr lang="en-US" sz="1400" dirty="0">
                <a:latin typeface="Courier New" panose="02070309020205020404" pitchFamily="49" charset="0"/>
                <a:cs typeface="Courier New" panose="02070309020205020404" pitchFamily="49" charset="0"/>
              </a:rPr>
              <a:t>    for (J = 0; J &lt; N; J += </a:t>
            </a:r>
            <a:r>
              <a:rPr lang="en-US" sz="1400" dirty="0" err="1">
                <a:latin typeface="Courier New" panose="02070309020205020404" pitchFamily="49" charset="0"/>
                <a:cs typeface="Courier New" panose="02070309020205020404" pitchFamily="49" charset="0"/>
              </a:rPr>
              <a:t>tile_dim</a:t>
            </a:r>
            <a:r>
              <a:rPr lang="en-US" sz="1400" dirty="0">
                <a:latin typeface="Courier New" panose="02070309020205020404" pitchFamily="49" charset="0"/>
                <a:cs typeface="Courier New" panose="02070309020205020404" pitchFamily="49" charset="0"/>
              </a:rPr>
              <a:t>){ </a:t>
            </a:r>
            <a:endParaRPr lang="en-US" sz="1400" dirty="0">
              <a:solidFill>
                <a:schemeClr val="bg1">
                  <a:lumMod val="50000"/>
                </a:schemeClr>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Set_to_zero</a:t>
            </a:r>
            <a:r>
              <a:rPr lang="en-US" sz="1400" dirty="0">
                <a:latin typeface="Courier New" panose="02070309020205020404" pitchFamily="49" charset="0"/>
                <a:cs typeface="Courier New" panose="02070309020205020404" pitchFamily="49" charset="0"/>
              </a:rPr>
              <a:t>(&amp;C(I, J)); </a:t>
            </a:r>
            <a:r>
              <a:rPr lang="en-US" sz="1400" dirty="0">
                <a:solidFill>
                  <a:schemeClr val="bg1">
                    <a:lumMod val="50000"/>
                  </a:schemeClr>
                </a:solidFill>
                <a:latin typeface="Courier New" panose="02070309020205020404" pitchFamily="49" charset="0"/>
                <a:cs typeface="Courier New" panose="02070309020205020404" pitchFamily="49" charset="0"/>
              </a:rPr>
              <a:t>// Set to zero </a:t>
            </a:r>
          </a:p>
          <a:p>
            <a:r>
              <a:rPr lang="en-US" sz="1400" dirty="0">
                <a:latin typeface="Courier New" panose="02070309020205020404" pitchFamily="49" charset="0"/>
                <a:cs typeface="Courier New" panose="02070309020205020404" pitchFamily="49" charset="0"/>
              </a:rPr>
              <a:t>        for (K = 0; K &lt; P; K += </a:t>
            </a:r>
            <a:r>
              <a:rPr lang="en-US" sz="1400" dirty="0" err="1">
                <a:latin typeface="Courier New" panose="02070309020205020404" pitchFamily="49" charset="0"/>
                <a:cs typeface="Courier New" panose="02070309020205020404" pitchFamily="49" charset="0"/>
              </a:rPr>
              <a:t>tile_dim</a:t>
            </a:r>
            <a:r>
              <a:rPr lang="en-US" sz="1400" dirty="0">
                <a:latin typeface="Courier New" panose="02070309020205020404" pitchFamily="49" charset="0"/>
                <a:cs typeface="Courier New" panose="02070309020205020404" pitchFamily="49" charset="0"/>
              </a:rPr>
              <a:t>) </a:t>
            </a:r>
          </a:p>
          <a:p>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Multiply_tiles</a:t>
            </a:r>
            <a:r>
              <a:rPr lang="en-US" sz="1400" dirty="0">
                <a:latin typeface="Courier New" panose="02070309020205020404" pitchFamily="49" charset="0"/>
                <a:cs typeface="Courier New" panose="02070309020205020404" pitchFamily="49" charset="0"/>
              </a:rPr>
              <a:t>(&amp;C(I, J), &amp;A(I, K), &amp;B(K, J)); </a:t>
            </a:r>
          </a:p>
          <a:p>
            <a:r>
              <a:rPr lang="en-US" sz="1400" dirty="0">
                <a:latin typeface="Courier New" panose="02070309020205020404" pitchFamily="49" charset="0"/>
                <a:cs typeface="Courier New" panose="02070309020205020404" pitchFamily="49" charset="0"/>
              </a:rPr>
              <a:t>    } </a:t>
            </a:r>
          </a:p>
          <a:p>
            <a:r>
              <a:rPr lang="en-US" sz="1400" dirty="0">
                <a:latin typeface="Courier New" panose="02070309020205020404" pitchFamily="49" charset="0"/>
                <a:cs typeface="Courier New" panose="02070309020205020404" pitchFamily="49" charset="0"/>
              </a:rPr>
              <a:t>} </a:t>
            </a:r>
          </a:p>
        </p:txBody>
      </p:sp>
      <p:cxnSp>
        <p:nvCxnSpPr>
          <p:cNvPr id="5" name="Straight Arrow Connector 4">
            <a:extLst>
              <a:ext uri="{FF2B5EF4-FFF2-40B4-BE49-F238E27FC236}">
                <a16:creationId xmlns:a16="http://schemas.microsoft.com/office/drawing/2014/main" id="{84C606CB-C78B-EA45-A933-069B20DC53BA}"/>
              </a:ext>
            </a:extLst>
          </p:cNvPr>
          <p:cNvCxnSpPr>
            <a:cxnSpLocks/>
          </p:cNvCxnSpPr>
          <p:nvPr/>
        </p:nvCxnSpPr>
        <p:spPr bwMode="auto">
          <a:xfrm flipH="1">
            <a:off x="3073299" y="3882927"/>
            <a:ext cx="1143000" cy="914400"/>
          </a:xfrm>
          <a:prstGeom prst="straightConnector1">
            <a:avLst/>
          </a:prstGeom>
          <a:solidFill>
            <a:srgbClr val="C0C0C0"/>
          </a:solidFill>
          <a:ln w="25400" cap="flat" cmpd="sng" algn="ctr">
            <a:solidFill>
              <a:srgbClr val="00B050"/>
            </a:solidFill>
            <a:prstDash val="solid"/>
            <a:round/>
            <a:headEnd type="none" w="med" len="med"/>
            <a:tailEnd type="triangle"/>
          </a:ln>
          <a:effectLst/>
        </p:spPr>
      </p:cxnSp>
      <p:sp>
        <p:nvSpPr>
          <p:cNvPr id="32" name="TextBox 31">
            <a:extLst>
              <a:ext uri="{FF2B5EF4-FFF2-40B4-BE49-F238E27FC236}">
                <a16:creationId xmlns:a16="http://schemas.microsoft.com/office/drawing/2014/main" id="{E0EA9DDE-20F6-3747-8FBF-189C111A531A}"/>
              </a:ext>
            </a:extLst>
          </p:cNvPr>
          <p:cNvSpPr txBox="1"/>
          <p:nvPr/>
        </p:nvSpPr>
        <p:spPr>
          <a:xfrm>
            <a:off x="319889" y="4833790"/>
            <a:ext cx="4452202" cy="646331"/>
          </a:xfrm>
          <a:prstGeom prst="rect">
            <a:avLst/>
          </a:prstGeom>
          <a:noFill/>
        </p:spPr>
        <p:txBody>
          <a:bodyPr wrap="square" rtlCol="0">
            <a:spAutoFit/>
          </a:bodyPr>
          <a:lstStyle/>
          <a:p>
            <a:r>
              <a:rPr lang="en-US" dirty="0">
                <a:solidFill>
                  <a:srgbClr val="00B050"/>
                </a:solidFill>
              </a:rPr>
              <a:t>Multiply small submatrices (tiles or blocks) </a:t>
            </a:r>
            <a:r>
              <a:rPr lang="en-US" dirty="0"/>
              <a:t>of size </a:t>
            </a:r>
            <a:r>
              <a:rPr lang="en-US" dirty="0" err="1">
                <a:latin typeface="Courier New" panose="02070309020205020404" pitchFamily="49" charset="0"/>
                <a:cs typeface="Courier New" panose="02070309020205020404" pitchFamily="49" charset="0"/>
              </a:rPr>
              <a:t>tile_dim</a:t>
            </a:r>
            <a:r>
              <a:rPr lang="en-US" dirty="0">
                <a:latin typeface="Courier New" panose="02070309020205020404" pitchFamily="49" charset="0"/>
                <a:cs typeface="Courier New" panose="02070309020205020404" pitchFamily="49" charset="0"/>
              </a:rPr>
              <a:t> x </a:t>
            </a:r>
            <a:r>
              <a:rPr lang="en-US" dirty="0" err="1">
                <a:latin typeface="Courier New" panose="02070309020205020404" pitchFamily="49" charset="0"/>
                <a:cs typeface="Courier New" panose="02070309020205020404" pitchFamily="49" charset="0"/>
              </a:rPr>
              <a:t>tile_dim</a:t>
            </a:r>
            <a:endParaRPr lang="en-US" dirty="0">
              <a:solidFill>
                <a:srgbClr val="FF0000"/>
              </a:solidFill>
              <a:latin typeface="Courier New" panose="02070309020205020404" pitchFamily="49" charset="0"/>
              <a:cs typeface="Courier New" panose="02070309020205020404" pitchFamily="49" charset="0"/>
            </a:endParaRPr>
          </a:p>
        </p:txBody>
      </p:sp>
      <p:grpSp>
        <p:nvGrpSpPr>
          <p:cNvPr id="4" name="Group 3">
            <a:extLst>
              <a:ext uri="{FF2B5EF4-FFF2-40B4-BE49-F238E27FC236}">
                <a16:creationId xmlns:a16="http://schemas.microsoft.com/office/drawing/2014/main" id="{26AFC1BE-6C7A-D14E-A799-A7288626AE94}"/>
              </a:ext>
            </a:extLst>
          </p:cNvPr>
          <p:cNvGrpSpPr>
            <a:grpSpLocks noChangeAspect="1"/>
          </p:cNvGrpSpPr>
          <p:nvPr/>
        </p:nvGrpSpPr>
        <p:grpSpPr>
          <a:xfrm>
            <a:off x="5098271" y="2743200"/>
            <a:ext cx="4045729" cy="3600000"/>
            <a:chOff x="533401" y="1066801"/>
            <a:chExt cx="5664021" cy="5040000"/>
          </a:xfrm>
        </p:grpSpPr>
        <p:sp>
          <p:nvSpPr>
            <p:cNvPr id="34" name="Shape 104">
              <a:extLst>
                <a:ext uri="{FF2B5EF4-FFF2-40B4-BE49-F238E27FC236}">
                  <a16:creationId xmlns:a16="http://schemas.microsoft.com/office/drawing/2014/main" id="{9597BFB7-8D42-3441-904F-5BB1CE095100}"/>
                </a:ext>
              </a:extLst>
            </p:cNvPr>
            <p:cNvSpPr txBox="1"/>
            <p:nvPr/>
          </p:nvSpPr>
          <p:spPr>
            <a:xfrm>
              <a:off x="992187" y="3453223"/>
              <a:ext cx="2342733" cy="2342733"/>
            </a:xfrm>
            <a:prstGeom prst="rect">
              <a:avLst/>
            </a:prstGeom>
            <a:solidFill>
              <a:schemeClr val="accent2">
                <a:lumMod val="20000"/>
                <a:lumOff val="8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A</a:t>
              </a:r>
            </a:p>
          </p:txBody>
        </p:sp>
        <p:sp>
          <p:nvSpPr>
            <p:cNvPr id="35" name="Shape 105">
              <a:extLst>
                <a:ext uri="{FF2B5EF4-FFF2-40B4-BE49-F238E27FC236}">
                  <a16:creationId xmlns:a16="http://schemas.microsoft.com/office/drawing/2014/main" id="{73A8DB43-498C-A641-8E08-9D8F0A7F3B2F}"/>
                </a:ext>
              </a:extLst>
            </p:cNvPr>
            <p:cNvSpPr txBox="1"/>
            <p:nvPr/>
          </p:nvSpPr>
          <p:spPr>
            <a:xfrm>
              <a:off x="3377104" y="1066801"/>
              <a:ext cx="2342731" cy="2342733"/>
            </a:xfrm>
            <a:prstGeom prst="rect">
              <a:avLst/>
            </a:prstGeom>
            <a:solidFill>
              <a:schemeClr val="accent2">
                <a:lumMod val="20000"/>
                <a:lumOff val="8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B</a:t>
              </a:r>
            </a:p>
          </p:txBody>
        </p:sp>
        <p:sp>
          <p:nvSpPr>
            <p:cNvPr id="36" name="Shape 106">
              <a:extLst>
                <a:ext uri="{FF2B5EF4-FFF2-40B4-BE49-F238E27FC236}">
                  <a16:creationId xmlns:a16="http://schemas.microsoft.com/office/drawing/2014/main" id="{47CAC158-29DB-7546-A1E7-124CCD174C89}"/>
                </a:ext>
              </a:extLst>
            </p:cNvPr>
            <p:cNvSpPr txBox="1"/>
            <p:nvPr/>
          </p:nvSpPr>
          <p:spPr>
            <a:xfrm>
              <a:off x="3377104" y="3453223"/>
              <a:ext cx="2342731" cy="2342733"/>
            </a:xfrm>
            <a:prstGeom prst="rect">
              <a:avLst/>
            </a:prstGeom>
            <a:solidFill>
              <a:schemeClr val="accent2">
                <a:lumMod val="60000"/>
                <a:lumOff val="4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C</a:t>
              </a:r>
            </a:p>
          </p:txBody>
        </p:sp>
        <p:sp>
          <p:nvSpPr>
            <p:cNvPr id="37" name="Shape 107">
              <a:extLst>
                <a:ext uri="{FF2B5EF4-FFF2-40B4-BE49-F238E27FC236}">
                  <a16:creationId xmlns:a16="http://schemas.microsoft.com/office/drawing/2014/main" id="{A9CB02FF-EBD7-E943-B5A7-05935856F42D}"/>
                </a:ext>
              </a:extLst>
            </p:cNvPr>
            <p:cNvSpPr txBox="1"/>
            <p:nvPr/>
          </p:nvSpPr>
          <p:spPr>
            <a:xfrm>
              <a:off x="4666737" y="1072827"/>
              <a:ext cx="43388" cy="2323218"/>
            </a:xfrm>
            <a:prstGeom prst="rect">
              <a:avLst/>
            </a:prstGeom>
            <a:solidFill>
              <a:srgbClr val="FF7E79"/>
            </a:solidFill>
            <a:ln w="9525" cap="flat" cmpd="sng">
              <a:solidFill>
                <a:srgbClr val="969696"/>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cxnSp>
          <p:nvCxnSpPr>
            <p:cNvPr id="38" name="Shape 108">
              <a:extLst>
                <a:ext uri="{FF2B5EF4-FFF2-40B4-BE49-F238E27FC236}">
                  <a16:creationId xmlns:a16="http://schemas.microsoft.com/office/drawing/2014/main" id="{19E72F2E-2556-E242-8969-333BB08653DE}"/>
                </a:ext>
              </a:extLst>
            </p:cNvPr>
            <p:cNvCxnSpPr>
              <a:cxnSpLocks/>
              <a:endCxn id="51" idx="3"/>
            </p:cNvCxnSpPr>
            <p:nvPr/>
          </p:nvCxnSpPr>
          <p:spPr>
            <a:xfrm>
              <a:off x="4707414" y="3453223"/>
              <a:ext cx="24104" cy="1254981"/>
            </a:xfrm>
            <a:prstGeom prst="straightConnector1">
              <a:avLst/>
            </a:prstGeom>
            <a:noFill/>
            <a:ln w="9525" cap="flat" cmpd="sng">
              <a:solidFill>
                <a:srgbClr val="969696"/>
              </a:solidFill>
              <a:prstDash val="dash"/>
              <a:round/>
              <a:headEnd type="none" w="med" len="med"/>
              <a:tailEnd type="none" w="med" len="med"/>
            </a:ln>
          </p:spPr>
        </p:cxnSp>
        <p:cxnSp>
          <p:nvCxnSpPr>
            <p:cNvPr id="39" name="Shape 109">
              <a:extLst>
                <a:ext uri="{FF2B5EF4-FFF2-40B4-BE49-F238E27FC236}">
                  <a16:creationId xmlns:a16="http://schemas.microsoft.com/office/drawing/2014/main" id="{0B566D8B-8E5D-7944-AE8A-7045EE5E2452}"/>
                </a:ext>
              </a:extLst>
            </p:cNvPr>
            <p:cNvCxnSpPr>
              <a:cxnSpLocks/>
              <a:endCxn id="51" idx="1"/>
            </p:cNvCxnSpPr>
            <p:nvPr/>
          </p:nvCxnSpPr>
          <p:spPr>
            <a:xfrm>
              <a:off x="4666737" y="3453223"/>
              <a:ext cx="12053" cy="1254981"/>
            </a:xfrm>
            <a:prstGeom prst="straightConnector1">
              <a:avLst/>
            </a:prstGeom>
            <a:noFill/>
            <a:ln w="9525" cap="flat" cmpd="sng">
              <a:solidFill>
                <a:srgbClr val="969696"/>
              </a:solidFill>
              <a:prstDash val="dash"/>
              <a:round/>
              <a:headEnd type="none" w="med" len="med"/>
              <a:tailEnd type="none" w="med" len="med"/>
            </a:ln>
          </p:spPr>
        </p:cxnSp>
        <p:cxnSp>
          <p:nvCxnSpPr>
            <p:cNvPr id="40" name="Shape 110">
              <a:extLst>
                <a:ext uri="{FF2B5EF4-FFF2-40B4-BE49-F238E27FC236}">
                  <a16:creationId xmlns:a16="http://schemas.microsoft.com/office/drawing/2014/main" id="{F84856A2-FF8A-DC43-B4BB-8FB8A84E24B2}"/>
                </a:ext>
              </a:extLst>
            </p:cNvPr>
            <p:cNvCxnSpPr/>
            <p:nvPr/>
          </p:nvCxnSpPr>
          <p:spPr>
            <a:xfrm rot="10800000">
              <a:off x="3397053" y="5916169"/>
              <a:ext cx="2342731" cy="0"/>
            </a:xfrm>
            <a:prstGeom prst="straightConnector1">
              <a:avLst/>
            </a:prstGeom>
            <a:noFill/>
            <a:ln w="9525" cap="flat" cmpd="sng">
              <a:solidFill>
                <a:srgbClr val="000000"/>
              </a:solidFill>
              <a:prstDash val="solid"/>
              <a:round/>
              <a:headEnd type="triangle" w="lg" len="lg"/>
              <a:tailEnd type="triangle" w="lg" len="lg"/>
            </a:ln>
          </p:spPr>
        </p:cxnSp>
        <p:cxnSp>
          <p:nvCxnSpPr>
            <p:cNvPr id="41" name="Shape 115">
              <a:extLst>
                <a:ext uri="{FF2B5EF4-FFF2-40B4-BE49-F238E27FC236}">
                  <a16:creationId xmlns:a16="http://schemas.microsoft.com/office/drawing/2014/main" id="{D43A8B19-F181-8643-8584-11D93ED2DBDA}"/>
                </a:ext>
              </a:extLst>
            </p:cNvPr>
            <p:cNvCxnSpPr/>
            <p:nvPr/>
          </p:nvCxnSpPr>
          <p:spPr>
            <a:xfrm rot="10800000">
              <a:off x="5846021" y="1072827"/>
              <a:ext cx="6025" cy="2270417"/>
            </a:xfrm>
            <a:prstGeom prst="straightConnector1">
              <a:avLst/>
            </a:prstGeom>
            <a:noFill/>
            <a:ln w="9525" cap="flat" cmpd="sng">
              <a:solidFill>
                <a:srgbClr val="000000"/>
              </a:solidFill>
              <a:prstDash val="solid"/>
              <a:round/>
              <a:headEnd type="triangle" w="lg" len="lg"/>
              <a:tailEnd type="triangle" w="lg" len="lg"/>
            </a:ln>
          </p:spPr>
        </p:cxnSp>
        <p:cxnSp>
          <p:nvCxnSpPr>
            <p:cNvPr id="42" name="Shape 116">
              <a:extLst>
                <a:ext uri="{FF2B5EF4-FFF2-40B4-BE49-F238E27FC236}">
                  <a16:creationId xmlns:a16="http://schemas.microsoft.com/office/drawing/2014/main" id="{B611FAAB-F055-3948-81C1-1EE7A54D3715}"/>
                </a:ext>
              </a:extLst>
            </p:cNvPr>
            <p:cNvCxnSpPr/>
            <p:nvPr/>
          </p:nvCxnSpPr>
          <p:spPr>
            <a:xfrm rot="10800000">
              <a:off x="5843581" y="3464963"/>
              <a:ext cx="4519" cy="2342733"/>
            </a:xfrm>
            <a:prstGeom prst="straightConnector1">
              <a:avLst/>
            </a:prstGeom>
            <a:noFill/>
            <a:ln w="9525" cap="flat" cmpd="sng">
              <a:solidFill>
                <a:srgbClr val="000000"/>
              </a:solidFill>
              <a:prstDash val="solid"/>
              <a:round/>
              <a:headEnd type="triangle" w="lg" len="lg"/>
              <a:tailEnd type="triangle" w="lg" len="lg"/>
            </a:ln>
          </p:spPr>
        </p:cxnSp>
        <p:cxnSp>
          <p:nvCxnSpPr>
            <p:cNvPr id="43" name="Shape 117">
              <a:extLst>
                <a:ext uri="{FF2B5EF4-FFF2-40B4-BE49-F238E27FC236}">
                  <a16:creationId xmlns:a16="http://schemas.microsoft.com/office/drawing/2014/main" id="{4F86C0D1-87C3-6446-86AE-AE00EA7C686F}"/>
                </a:ext>
              </a:extLst>
            </p:cNvPr>
            <p:cNvCxnSpPr/>
            <p:nvPr/>
          </p:nvCxnSpPr>
          <p:spPr>
            <a:xfrm rot="10800000">
              <a:off x="992187" y="5911962"/>
              <a:ext cx="2342733" cy="0"/>
            </a:xfrm>
            <a:prstGeom prst="straightConnector1">
              <a:avLst/>
            </a:prstGeom>
            <a:noFill/>
            <a:ln w="9525" cap="flat" cmpd="sng">
              <a:solidFill>
                <a:srgbClr val="000000"/>
              </a:solidFill>
              <a:prstDash val="solid"/>
              <a:round/>
              <a:headEnd type="triangle" w="lg" len="lg"/>
              <a:tailEnd type="triangle" w="lg" len="lg"/>
            </a:ln>
          </p:spPr>
        </p:cxnSp>
        <p:sp>
          <p:nvSpPr>
            <p:cNvPr id="44" name="Shape 118">
              <a:extLst>
                <a:ext uri="{FF2B5EF4-FFF2-40B4-BE49-F238E27FC236}">
                  <a16:creationId xmlns:a16="http://schemas.microsoft.com/office/drawing/2014/main" id="{085C6E32-5A64-B446-8376-7B398BDA8230}"/>
                </a:ext>
              </a:extLst>
            </p:cNvPr>
            <p:cNvSpPr txBox="1"/>
            <p:nvPr/>
          </p:nvSpPr>
          <p:spPr>
            <a:xfrm>
              <a:off x="5763527" y="2094289"/>
              <a:ext cx="385684" cy="129565"/>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P</a:t>
              </a:r>
            </a:p>
          </p:txBody>
        </p:sp>
        <p:sp>
          <p:nvSpPr>
            <p:cNvPr id="45" name="Shape 119">
              <a:extLst>
                <a:ext uri="{FF2B5EF4-FFF2-40B4-BE49-F238E27FC236}">
                  <a16:creationId xmlns:a16="http://schemas.microsoft.com/office/drawing/2014/main" id="{DB2C9A47-F1BB-D54F-A852-C02F5BCE547E}"/>
                </a:ext>
              </a:extLst>
            </p:cNvPr>
            <p:cNvSpPr txBox="1"/>
            <p:nvPr/>
          </p:nvSpPr>
          <p:spPr>
            <a:xfrm>
              <a:off x="5811738" y="4610277"/>
              <a:ext cx="385684" cy="129565"/>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M</a:t>
              </a:r>
            </a:p>
          </p:txBody>
        </p:sp>
        <p:sp>
          <p:nvSpPr>
            <p:cNvPr id="46" name="Shape 120">
              <a:extLst>
                <a:ext uri="{FF2B5EF4-FFF2-40B4-BE49-F238E27FC236}">
                  <a16:creationId xmlns:a16="http://schemas.microsoft.com/office/drawing/2014/main" id="{E80BFA99-E931-7C42-8ACA-43E4C2FA973A}"/>
                </a:ext>
              </a:extLst>
            </p:cNvPr>
            <p:cNvSpPr txBox="1"/>
            <p:nvPr/>
          </p:nvSpPr>
          <p:spPr>
            <a:xfrm>
              <a:off x="1894380" y="5931548"/>
              <a:ext cx="518761" cy="17525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P</a:t>
              </a:r>
            </a:p>
          </p:txBody>
        </p:sp>
        <p:sp>
          <p:nvSpPr>
            <p:cNvPr id="47" name="Shape 121">
              <a:extLst>
                <a:ext uri="{FF2B5EF4-FFF2-40B4-BE49-F238E27FC236}">
                  <a16:creationId xmlns:a16="http://schemas.microsoft.com/office/drawing/2014/main" id="{9D43BC57-FACC-C74E-B7F5-DC494DA82BA4}"/>
                </a:ext>
              </a:extLst>
            </p:cNvPr>
            <p:cNvSpPr txBox="1"/>
            <p:nvPr/>
          </p:nvSpPr>
          <p:spPr>
            <a:xfrm>
              <a:off x="4246515" y="5911962"/>
              <a:ext cx="518761" cy="17525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N</a:t>
              </a:r>
            </a:p>
          </p:txBody>
        </p:sp>
        <p:sp>
          <p:nvSpPr>
            <p:cNvPr id="48" name="Shape 124">
              <a:extLst>
                <a:ext uri="{FF2B5EF4-FFF2-40B4-BE49-F238E27FC236}">
                  <a16:creationId xmlns:a16="http://schemas.microsoft.com/office/drawing/2014/main" id="{02D64E22-F4CF-3844-9AA1-A50A7CD34D2E}"/>
                </a:ext>
              </a:extLst>
            </p:cNvPr>
            <p:cNvSpPr txBox="1"/>
            <p:nvPr/>
          </p:nvSpPr>
          <p:spPr>
            <a:xfrm>
              <a:off x="992187" y="4682593"/>
              <a:ext cx="2342733" cy="52730"/>
            </a:xfrm>
            <a:prstGeom prst="rect">
              <a:avLst/>
            </a:prstGeom>
            <a:solidFill>
              <a:srgbClr val="FF7E79"/>
            </a:solidFill>
            <a:ln w="9525" cap="flat" cmpd="sng">
              <a:solidFill>
                <a:srgbClr val="969696"/>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cxnSp>
          <p:nvCxnSpPr>
            <p:cNvPr id="49" name="Shape 125">
              <a:extLst>
                <a:ext uri="{FF2B5EF4-FFF2-40B4-BE49-F238E27FC236}">
                  <a16:creationId xmlns:a16="http://schemas.microsoft.com/office/drawing/2014/main" id="{86A29219-6E05-2841-8A19-106BD338ED84}"/>
                </a:ext>
              </a:extLst>
            </p:cNvPr>
            <p:cNvCxnSpPr>
              <a:cxnSpLocks/>
            </p:cNvCxnSpPr>
            <p:nvPr/>
          </p:nvCxnSpPr>
          <p:spPr>
            <a:xfrm flipV="1">
              <a:off x="3387649" y="4724777"/>
              <a:ext cx="1267034" cy="12053"/>
            </a:xfrm>
            <a:prstGeom prst="straightConnector1">
              <a:avLst/>
            </a:prstGeom>
            <a:noFill/>
            <a:ln w="9525" cap="flat" cmpd="sng">
              <a:solidFill>
                <a:srgbClr val="969696"/>
              </a:solidFill>
              <a:prstDash val="dash"/>
              <a:round/>
              <a:headEnd type="none" w="med" len="med"/>
              <a:tailEnd type="none" w="med" len="med"/>
            </a:ln>
          </p:spPr>
        </p:cxnSp>
        <p:cxnSp>
          <p:nvCxnSpPr>
            <p:cNvPr id="50" name="Shape 126">
              <a:extLst>
                <a:ext uri="{FF2B5EF4-FFF2-40B4-BE49-F238E27FC236}">
                  <a16:creationId xmlns:a16="http://schemas.microsoft.com/office/drawing/2014/main" id="{B21960EB-34DE-1648-A4B2-80D6276EB293}"/>
                </a:ext>
              </a:extLst>
            </p:cNvPr>
            <p:cNvCxnSpPr>
              <a:cxnSpLocks/>
            </p:cNvCxnSpPr>
            <p:nvPr/>
          </p:nvCxnSpPr>
          <p:spPr>
            <a:xfrm>
              <a:off x="3387649" y="4688619"/>
              <a:ext cx="1310725" cy="0"/>
            </a:xfrm>
            <a:prstGeom prst="straightConnector1">
              <a:avLst/>
            </a:prstGeom>
            <a:noFill/>
            <a:ln w="9525" cap="flat" cmpd="sng">
              <a:solidFill>
                <a:srgbClr val="969696"/>
              </a:solidFill>
              <a:prstDash val="dash"/>
              <a:round/>
              <a:headEnd type="none" w="med" len="med"/>
              <a:tailEnd type="none" w="med" len="med"/>
            </a:ln>
          </p:spPr>
        </p:cxnSp>
        <p:sp>
          <p:nvSpPr>
            <p:cNvPr id="51" name="Shape 127">
              <a:extLst>
                <a:ext uri="{FF2B5EF4-FFF2-40B4-BE49-F238E27FC236}">
                  <a16:creationId xmlns:a16="http://schemas.microsoft.com/office/drawing/2014/main" id="{C2A32B2E-E833-4646-8E01-074C202D4DEC}"/>
                </a:ext>
              </a:extLst>
            </p:cNvPr>
            <p:cNvSpPr txBox="1"/>
            <p:nvPr/>
          </p:nvSpPr>
          <p:spPr>
            <a:xfrm>
              <a:off x="4678789" y="4682593"/>
              <a:ext cx="52729" cy="51223"/>
            </a:xfrm>
            <a:prstGeom prst="rect">
              <a:avLst/>
            </a:prstGeom>
            <a:solidFill>
              <a:srgbClr val="C00000"/>
            </a:solidFill>
            <a:ln w="19050" cap="flat" cmpd="sng">
              <a:solidFill>
                <a:srgbClr val="C00000"/>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200">
                <a:solidFill>
                  <a:schemeClr val="dk1"/>
                </a:solidFill>
                <a:latin typeface="Times New Roman"/>
                <a:ea typeface="Times New Roman"/>
                <a:cs typeface="Times New Roman"/>
                <a:sym typeface="Times New Roman"/>
              </a:endParaRPr>
            </a:p>
            <a:p>
              <a:pPr marL="0" marR="0" lvl="0" indent="0" algn="l" rtl="0">
                <a:spcBef>
                  <a:spcPts val="0"/>
                </a:spcBef>
                <a:buNone/>
              </a:pPr>
              <a:endParaRPr sz="1200">
                <a:solidFill>
                  <a:schemeClr val="dk1"/>
                </a:solidFill>
                <a:latin typeface="Times New Roman"/>
                <a:ea typeface="Times New Roman"/>
                <a:cs typeface="Times New Roman"/>
                <a:sym typeface="Times New Roman"/>
              </a:endParaRPr>
            </a:p>
            <a:p>
              <a:pPr marL="0" marR="0" lvl="0" indent="0" algn="l" rtl="0">
                <a:spcBef>
                  <a:spcPts val="0"/>
                </a:spcBef>
                <a:buNone/>
              </a:pPr>
              <a:endParaRPr sz="1800">
                <a:solidFill>
                  <a:schemeClr val="dk1"/>
                </a:solidFill>
                <a:latin typeface="Arial"/>
                <a:ea typeface="Arial"/>
                <a:cs typeface="Arial"/>
                <a:sym typeface="Arial"/>
              </a:endParaRPr>
            </a:p>
          </p:txBody>
        </p:sp>
        <p:sp>
          <p:nvSpPr>
            <p:cNvPr id="52" name="Shape 216">
              <a:extLst>
                <a:ext uri="{FF2B5EF4-FFF2-40B4-BE49-F238E27FC236}">
                  <a16:creationId xmlns:a16="http://schemas.microsoft.com/office/drawing/2014/main" id="{A26D472C-A25F-E34A-88B5-E1376621088F}"/>
                </a:ext>
              </a:extLst>
            </p:cNvPr>
            <p:cNvSpPr txBox="1"/>
            <p:nvPr/>
          </p:nvSpPr>
          <p:spPr>
            <a:xfrm>
              <a:off x="4271502" y="1082041"/>
              <a:ext cx="814574" cy="879583"/>
            </a:xfrm>
            <a:prstGeom prst="rect">
              <a:avLst/>
            </a:prstGeom>
            <a:solidFill>
              <a:schemeClr val="accent1">
                <a:lumMod val="40000"/>
                <a:lumOff val="60000"/>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3" name="Shape 216">
              <a:extLst>
                <a:ext uri="{FF2B5EF4-FFF2-40B4-BE49-F238E27FC236}">
                  <a16:creationId xmlns:a16="http://schemas.microsoft.com/office/drawing/2014/main" id="{78220921-5F0D-484B-9306-75CF2E8CB772}"/>
                </a:ext>
              </a:extLst>
            </p:cNvPr>
            <p:cNvSpPr txBox="1"/>
            <p:nvPr/>
          </p:nvSpPr>
          <p:spPr>
            <a:xfrm>
              <a:off x="999859" y="4242801"/>
              <a:ext cx="814574" cy="879583"/>
            </a:xfrm>
            <a:prstGeom prst="rect">
              <a:avLst/>
            </a:prstGeom>
            <a:solidFill>
              <a:schemeClr val="accent1">
                <a:lumMod val="40000"/>
                <a:lumOff val="60000"/>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4" name="Shape 216">
              <a:extLst>
                <a:ext uri="{FF2B5EF4-FFF2-40B4-BE49-F238E27FC236}">
                  <a16:creationId xmlns:a16="http://schemas.microsoft.com/office/drawing/2014/main" id="{E4165564-4B79-1044-BE62-F511B4352F65}"/>
                </a:ext>
              </a:extLst>
            </p:cNvPr>
            <p:cNvSpPr txBox="1"/>
            <p:nvPr/>
          </p:nvSpPr>
          <p:spPr>
            <a:xfrm>
              <a:off x="4271502" y="1958955"/>
              <a:ext cx="814574" cy="879583"/>
            </a:xfrm>
            <a:prstGeom prst="rect">
              <a:avLst/>
            </a:prstGeom>
            <a:solidFill>
              <a:schemeClr val="accent1">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5" name="Shape 216">
              <a:extLst>
                <a:ext uri="{FF2B5EF4-FFF2-40B4-BE49-F238E27FC236}">
                  <a16:creationId xmlns:a16="http://schemas.microsoft.com/office/drawing/2014/main" id="{68D78CB9-F3B9-0F46-AC2A-5319F821624F}"/>
                </a:ext>
              </a:extLst>
            </p:cNvPr>
            <p:cNvSpPr txBox="1"/>
            <p:nvPr/>
          </p:nvSpPr>
          <p:spPr>
            <a:xfrm>
              <a:off x="1814433" y="4238009"/>
              <a:ext cx="814574" cy="879583"/>
            </a:xfrm>
            <a:prstGeom prst="rect">
              <a:avLst/>
            </a:prstGeom>
            <a:solidFill>
              <a:schemeClr val="accent1">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6" name="Shape 123">
              <a:extLst>
                <a:ext uri="{FF2B5EF4-FFF2-40B4-BE49-F238E27FC236}">
                  <a16:creationId xmlns:a16="http://schemas.microsoft.com/office/drawing/2014/main" id="{58CAAC14-61BB-7C4C-833A-6B9B7DB8C1E0}"/>
                </a:ext>
              </a:extLst>
            </p:cNvPr>
            <p:cNvSpPr txBox="1"/>
            <p:nvPr/>
          </p:nvSpPr>
          <p:spPr>
            <a:xfrm>
              <a:off x="4171070" y="2044572"/>
              <a:ext cx="418828" cy="4338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k</a:t>
              </a:r>
            </a:p>
          </p:txBody>
        </p:sp>
        <p:cxnSp>
          <p:nvCxnSpPr>
            <p:cNvPr id="57" name="Shape 115">
              <a:extLst>
                <a:ext uri="{FF2B5EF4-FFF2-40B4-BE49-F238E27FC236}">
                  <a16:creationId xmlns:a16="http://schemas.microsoft.com/office/drawing/2014/main" id="{1533A194-1654-EC4C-A222-7794FDDA86B6}"/>
                </a:ext>
              </a:extLst>
            </p:cNvPr>
            <p:cNvCxnSpPr>
              <a:cxnSpLocks/>
            </p:cNvCxnSpPr>
            <p:nvPr/>
          </p:nvCxnSpPr>
          <p:spPr>
            <a:xfrm flipH="1" flipV="1">
              <a:off x="4505895" y="1421635"/>
              <a:ext cx="1" cy="1625602"/>
            </a:xfrm>
            <a:prstGeom prst="straightConnector1">
              <a:avLst/>
            </a:prstGeom>
            <a:noFill/>
            <a:ln w="9525" cap="flat" cmpd="sng">
              <a:solidFill>
                <a:srgbClr val="000000"/>
              </a:solidFill>
              <a:prstDash val="solid"/>
              <a:round/>
              <a:headEnd type="triangle" w="lg" len="lg"/>
              <a:tailEnd type="none" w="lg" len="lg"/>
            </a:ln>
          </p:spPr>
        </p:cxnSp>
        <p:sp>
          <p:nvSpPr>
            <p:cNvPr id="58" name="Shape 123">
              <a:extLst>
                <a:ext uri="{FF2B5EF4-FFF2-40B4-BE49-F238E27FC236}">
                  <a16:creationId xmlns:a16="http://schemas.microsoft.com/office/drawing/2014/main" id="{1B593D83-3BFE-AE40-965E-9778F6E93BF4}"/>
                </a:ext>
              </a:extLst>
            </p:cNvPr>
            <p:cNvSpPr txBox="1"/>
            <p:nvPr/>
          </p:nvSpPr>
          <p:spPr>
            <a:xfrm>
              <a:off x="1894380" y="4831744"/>
              <a:ext cx="418828" cy="4338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k</a:t>
              </a:r>
            </a:p>
          </p:txBody>
        </p:sp>
        <p:cxnSp>
          <p:nvCxnSpPr>
            <p:cNvPr id="59" name="Shape 117">
              <a:extLst>
                <a:ext uri="{FF2B5EF4-FFF2-40B4-BE49-F238E27FC236}">
                  <a16:creationId xmlns:a16="http://schemas.microsoft.com/office/drawing/2014/main" id="{CD63020B-0B8E-694B-85E5-4DF542FB833C}"/>
                </a:ext>
              </a:extLst>
            </p:cNvPr>
            <p:cNvCxnSpPr>
              <a:cxnSpLocks/>
            </p:cNvCxnSpPr>
            <p:nvPr/>
          </p:nvCxnSpPr>
          <p:spPr>
            <a:xfrm flipH="1">
              <a:off x="1164442" y="4879954"/>
              <a:ext cx="1878705" cy="0"/>
            </a:xfrm>
            <a:prstGeom prst="straightConnector1">
              <a:avLst/>
            </a:prstGeom>
            <a:noFill/>
            <a:ln w="9525" cap="flat" cmpd="sng">
              <a:solidFill>
                <a:srgbClr val="000000"/>
              </a:solidFill>
              <a:prstDash val="solid"/>
              <a:round/>
              <a:headEnd type="triangle" w="lg" len="lg"/>
              <a:tailEnd type="none" w="lg" len="lg"/>
            </a:ln>
          </p:spPr>
        </p:cxnSp>
        <p:cxnSp>
          <p:nvCxnSpPr>
            <p:cNvPr id="60" name="Shape 110">
              <a:extLst>
                <a:ext uri="{FF2B5EF4-FFF2-40B4-BE49-F238E27FC236}">
                  <a16:creationId xmlns:a16="http://schemas.microsoft.com/office/drawing/2014/main" id="{B3A3D7C2-8EB6-144A-A9DD-C22820B4E40C}"/>
                </a:ext>
              </a:extLst>
            </p:cNvPr>
            <p:cNvCxnSpPr>
              <a:cxnSpLocks/>
            </p:cNvCxnSpPr>
            <p:nvPr/>
          </p:nvCxnSpPr>
          <p:spPr>
            <a:xfrm flipH="1">
              <a:off x="989134" y="5227321"/>
              <a:ext cx="825299" cy="0"/>
            </a:xfrm>
            <a:prstGeom prst="straightConnector1">
              <a:avLst/>
            </a:prstGeom>
            <a:noFill/>
            <a:ln w="9525" cap="flat" cmpd="sng">
              <a:solidFill>
                <a:srgbClr val="000000"/>
              </a:solidFill>
              <a:prstDash val="solid"/>
              <a:round/>
              <a:headEnd type="triangle" w="lg" len="lg"/>
              <a:tailEnd type="triangle" w="lg" len="lg"/>
            </a:ln>
          </p:spPr>
        </p:cxnSp>
        <p:cxnSp>
          <p:nvCxnSpPr>
            <p:cNvPr id="61" name="Shape 116">
              <a:extLst>
                <a:ext uri="{FF2B5EF4-FFF2-40B4-BE49-F238E27FC236}">
                  <a16:creationId xmlns:a16="http://schemas.microsoft.com/office/drawing/2014/main" id="{D54A5568-4928-7341-B74B-6942C078983D}"/>
                </a:ext>
              </a:extLst>
            </p:cNvPr>
            <p:cNvCxnSpPr>
              <a:cxnSpLocks/>
            </p:cNvCxnSpPr>
            <p:nvPr/>
          </p:nvCxnSpPr>
          <p:spPr>
            <a:xfrm flipV="1">
              <a:off x="863149" y="4239156"/>
              <a:ext cx="1" cy="878436"/>
            </a:xfrm>
            <a:prstGeom prst="straightConnector1">
              <a:avLst/>
            </a:prstGeom>
            <a:noFill/>
            <a:ln w="9525" cap="flat" cmpd="sng">
              <a:solidFill>
                <a:srgbClr val="000000"/>
              </a:solidFill>
              <a:prstDash val="solid"/>
              <a:round/>
              <a:headEnd type="triangle" w="lg" len="lg"/>
              <a:tailEnd type="triangle" w="lg" len="lg"/>
            </a:ln>
          </p:spPr>
        </p:cxnSp>
        <p:sp>
          <p:nvSpPr>
            <p:cNvPr id="62" name="Shape 120">
              <a:extLst>
                <a:ext uri="{FF2B5EF4-FFF2-40B4-BE49-F238E27FC236}">
                  <a16:creationId xmlns:a16="http://schemas.microsoft.com/office/drawing/2014/main" id="{8925448D-7B05-2C45-9EB3-E80D70247C05}"/>
                </a:ext>
              </a:extLst>
            </p:cNvPr>
            <p:cNvSpPr txBox="1"/>
            <p:nvPr/>
          </p:nvSpPr>
          <p:spPr>
            <a:xfrm>
              <a:off x="950003" y="5331062"/>
              <a:ext cx="932901" cy="231538"/>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sz="1000" dirty="0" err="1">
                  <a:latin typeface="Courier New" panose="02070309020205020404" pitchFamily="49" charset="0"/>
                  <a:ea typeface="Times New Roman"/>
                  <a:cs typeface="Courier New" panose="02070309020205020404" pitchFamily="49" charset="0"/>
                  <a:sym typeface="Times New Roman"/>
                </a:rPr>
                <a:t>tile_dim</a:t>
              </a:r>
              <a:endParaRPr lang="en-US" sz="1000" dirty="0">
                <a:latin typeface="Courier New" panose="02070309020205020404" pitchFamily="49" charset="0"/>
                <a:ea typeface="Times New Roman"/>
                <a:cs typeface="Courier New" panose="02070309020205020404" pitchFamily="49" charset="0"/>
                <a:sym typeface="Times New Roman"/>
              </a:endParaRPr>
            </a:p>
          </p:txBody>
        </p:sp>
        <p:sp>
          <p:nvSpPr>
            <p:cNvPr id="63" name="Shape 120">
              <a:extLst>
                <a:ext uri="{FF2B5EF4-FFF2-40B4-BE49-F238E27FC236}">
                  <a16:creationId xmlns:a16="http://schemas.microsoft.com/office/drawing/2014/main" id="{22325915-F61F-1747-9612-E9834F33D054}"/>
                </a:ext>
              </a:extLst>
            </p:cNvPr>
            <p:cNvSpPr txBox="1"/>
            <p:nvPr/>
          </p:nvSpPr>
          <p:spPr>
            <a:xfrm rot="16200000">
              <a:off x="182719" y="4590867"/>
              <a:ext cx="932901" cy="231538"/>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sz="1000" dirty="0" err="1">
                  <a:latin typeface="Courier New" panose="02070309020205020404" pitchFamily="49" charset="0"/>
                  <a:ea typeface="Times New Roman"/>
                  <a:cs typeface="Courier New" panose="02070309020205020404" pitchFamily="49" charset="0"/>
                  <a:sym typeface="Times New Roman"/>
                </a:rPr>
                <a:t>tile_dim</a:t>
              </a:r>
              <a:endParaRPr lang="en-US" sz="1000" dirty="0">
                <a:latin typeface="Courier New" panose="02070309020205020404" pitchFamily="49" charset="0"/>
                <a:ea typeface="Times New Roman"/>
                <a:cs typeface="Courier New" panose="02070309020205020404" pitchFamily="49" charset="0"/>
                <a:sym typeface="Times New Roman"/>
              </a:endParaRPr>
            </a:p>
          </p:txBody>
        </p:sp>
        <p:sp>
          <p:nvSpPr>
            <p:cNvPr id="64" name="Shape 216">
              <a:extLst>
                <a:ext uri="{FF2B5EF4-FFF2-40B4-BE49-F238E27FC236}">
                  <a16:creationId xmlns:a16="http://schemas.microsoft.com/office/drawing/2014/main" id="{CF401C58-4C53-1840-A47B-802CB27C6B7E}"/>
                </a:ext>
              </a:extLst>
            </p:cNvPr>
            <p:cNvSpPr txBox="1"/>
            <p:nvPr/>
          </p:nvSpPr>
          <p:spPr>
            <a:xfrm>
              <a:off x="4267200" y="4238009"/>
              <a:ext cx="814574" cy="879583"/>
            </a:xfrm>
            <a:prstGeom prst="rect">
              <a:avLst/>
            </a:prstGeom>
            <a:solidFill>
              <a:schemeClr val="accent1">
                <a:lumMod val="60000"/>
                <a:lumOff val="40000"/>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65" name="Shape 216">
              <a:extLst>
                <a:ext uri="{FF2B5EF4-FFF2-40B4-BE49-F238E27FC236}">
                  <a16:creationId xmlns:a16="http://schemas.microsoft.com/office/drawing/2014/main" id="{A3F912E7-0346-D544-9F32-3E0653D6C5EB}"/>
                </a:ext>
              </a:extLst>
            </p:cNvPr>
            <p:cNvSpPr txBox="1"/>
            <p:nvPr/>
          </p:nvSpPr>
          <p:spPr>
            <a:xfrm>
              <a:off x="4267200" y="4238009"/>
              <a:ext cx="814574" cy="879583"/>
            </a:xfrm>
            <a:prstGeom prst="rect">
              <a:avLst/>
            </a:prstGeom>
            <a:solidFill>
              <a:schemeClr val="accent1">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66" name="Shape 122">
              <a:extLst>
                <a:ext uri="{FF2B5EF4-FFF2-40B4-BE49-F238E27FC236}">
                  <a16:creationId xmlns:a16="http://schemas.microsoft.com/office/drawing/2014/main" id="{472D9250-8153-F043-B302-2026CF4859A0}"/>
                </a:ext>
              </a:extLst>
            </p:cNvPr>
            <p:cNvSpPr txBox="1"/>
            <p:nvPr/>
          </p:nvSpPr>
          <p:spPr>
            <a:xfrm>
              <a:off x="4698374" y="4229112"/>
              <a:ext cx="430881" cy="4338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err="1">
                  <a:latin typeface="Courier New" panose="02070309020205020404" pitchFamily="49" charset="0"/>
                  <a:ea typeface="Palatino"/>
                  <a:cs typeface="Courier New" panose="02070309020205020404" pitchFamily="49" charset="0"/>
                  <a:sym typeface="Palatino"/>
                </a:rPr>
                <a:t>i</a:t>
              </a:r>
              <a:endParaRPr lang="en-US" dirty="0">
                <a:latin typeface="Courier New" panose="02070309020205020404" pitchFamily="49" charset="0"/>
                <a:ea typeface="Palatino"/>
                <a:cs typeface="Courier New" panose="02070309020205020404" pitchFamily="49" charset="0"/>
                <a:sym typeface="Palatino"/>
              </a:endParaRPr>
            </a:p>
          </p:txBody>
        </p:sp>
        <p:sp>
          <p:nvSpPr>
            <p:cNvPr id="67" name="Shape 123">
              <a:extLst>
                <a:ext uri="{FF2B5EF4-FFF2-40B4-BE49-F238E27FC236}">
                  <a16:creationId xmlns:a16="http://schemas.microsoft.com/office/drawing/2014/main" id="{F3EE0D1C-7940-9347-A4CE-DEC522677A5B}"/>
                </a:ext>
              </a:extLst>
            </p:cNvPr>
            <p:cNvSpPr txBox="1"/>
            <p:nvPr/>
          </p:nvSpPr>
          <p:spPr>
            <a:xfrm>
              <a:off x="4194486" y="4706637"/>
              <a:ext cx="418828" cy="4338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j</a:t>
              </a:r>
            </a:p>
          </p:txBody>
        </p:sp>
      </p:grpSp>
      <p:sp>
        <p:nvSpPr>
          <p:cNvPr id="31" name="Rounded Rectangle 30">
            <a:extLst>
              <a:ext uri="{FF2B5EF4-FFF2-40B4-BE49-F238E27FC236}">
                <a16:creationId xmlns:a16="http://schemas.microsoft.com/office/drawing/2014/main" id="{90D95119-CE85-7246-865B-698A69FB4D20}"/>
              </a:ext>
            </a:extLst>
          </p:cNvPr>
          <p:cNvSpPr/>
          <p:nvPr/>
        </p:nvSpPr>
        <p:spPr bwMode="auto">
          <a:xfrm>
            <a:off x="1600200" y="3596570"/>
            <a:ext cx="4994933" cy="289630"/>
          </a:xfrm>
          <a:prstGeom prst="roundRect">
            <a:avLst/>
          </a:prstGeom>
          <a:noFill/>
          <a:ln w="285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68" name="TextBox 67">
            <a:extLst>
              <a:ext uri="{FF2B5EF4-FFF2-40B4-BE49-F238E27FC236}">
                <a16:creationId xmlns:a16="http://schemas.microsoft.com/office/drawing/2014/main" id="{072BEC36-0096-A044-8094-05571ACF4C19}"/>
              </a:ext>
            </a:extLst>
          </p:cNvPr>
          <p:cNvSpPr txBox="1"/>
          <p:nvPr/>
        </p:nvSpPr>
        <p:spPr>
          <a:xfrm>
            <a:off x="218090" y="6381328"/>
            <a:ext cx="7848623" cy="438582"/>
          </a:xfrm>
          <a:prstGeom prst="rect">
            <a:avLst/>
          </a:prstGeom>
          <a:noFill/>
        </p:spPr>
        <p:txBody>
          <a:bodyPr wrap="none" rtlCol="0">
            <a:spAutoFit/>
          </a:bodyPr>
          <a:lstStyle/>
          <a:p>
            <a:pPr lvl="0">
              <a:defRPr/>
            </a:pPr>
            <a:r>
              <a:rPr lang="en-US" sz="750" dirty="0"/>
              <a:t>Lam+, "The cache performance and optimizations of blocked algorithms," ASPLOS 1991. </a:t>
            </a:r>
            <a:r>
              <a:rPr lang="en-US" sz="750" dirty="0">
                <a:hlinkClick r:id="rId2"/>
              </a:rPr>
              <a:t>https://doi.org/10.1145/106972.106981</a:t>
            </a:r>
            <a:endParaRPr lang="en-US" sz="750" dirty="0"/>
          </a:p>
          <a:p>
            <a:pPr lvl="0">
              <a:defRPr/>
            </a:pPr>
            <a:r>
              <a:rPr lang="en-US" sz="750" dirty="0"/>
              <a:t>Bansal+, "Chapter 15 - Fast Matrix Computations on Heterogeneous Streams," in "High Performance Parallelism Pearls", 2015. </a:t>
            </a:r>
            <a:r>
              <a:rPr lang="en-US" sz="750" dirty="0">
                <a:hlinkClick r:id="rId3"/>
              </a:rPr>
              <a:t>https://doi.org/10.1016/B978-0-12-803819-2.00011-2</a:t>
            </a:r>
            <a:endParaRPr lang="en-US" sz="750" dirty="0"/>
          </a:p>
          <a:p>
            <a:pPr lvl="0">
              <a:defRPr/>
            </a:pPr>
            <a:r>
              <a:rPr lang="en-US" sz="750" dirty="0"/>
              <a:t>Kirk &amp; </a:t>
            </a:r>
            <a:r>
              <a:rPr lang="en-US" sz="750" dirty="0" err="1"/>
              <a:t>Hwu</a:t>
            </a:r>
            <a:r>
              <a:rPr lang="en-US" sz="750" dirty="0"/>
              <a:t>, "Chapter 5 - Performance considerations," in "Programming Massively Parallel Processors (Third Edition)", 2017. </a:t>
            </a:r>
            <a:r>
              <a:rPr lang="en-US" sz="750" dirty="0">
                <a:hlinkClick r:id="rId4"/>
              </a:rPr>
              <a:t>https://doi.org/10.1016/B978-0-12-811986-0.00005-4</a:t>
            </a:r>
            <a:endParaRPr lang="en-US" sz="750" dirty="0"/>
          </a:p>
        </p:txBody>
      </p:sp>
    </p:spTree>
    <p:extLst>
      <p:ext uri="{BB962C8B-B14F-4D97-AF65-F5344CB8AC3E}">
        <p14:creationId xmlns:p14="http://schemas.microsoft.com/office/powerpoint/2010/main" val="22556577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a:extLst>
              <a:ext uri="{FF2B5EF4-FFF2-40B4-BE49-F238E27FC236}">
                <a16:creationId xmlns:a16="http://schemas.microsoft.com/office/drawing/2014/main" id="{6E0F5ECC-15F8-0B4F-9986-239C7E89B1A2}"/>
              </a:ext>
            </a:extLst>
          </p:cNvPr>
          <p:cNvSpPr>
            <a:spLocks noGrp="1"/>
          </p:cNvSpPr>
          <p:nvPr>
            <p:ph type="title"/>
          </p:nvPr>
        </p:nvSpPr>
        <p:spPr/>
        <p:txBody>
          <a:bodyPr/>
          <a:lstStyle/>
          <a:p>
            <a:r>
              <a:rPr lang="en-US" altLang="en-US">
                <a:ea typeface="ＭＳ Ｐゴシック" panose="020B0600070205080204" pitchFamily="34" charset="-128"/>
              </a:rPr>
              <a:t>Control Flow Problem in GPUs/SIMT</a:t>
            </a:r>
          </a:p>
        </p:txBody>
      </p:sp>
      <p:sp>
        <p:nvSpPr>
          <p:cNvPr id="193538" name="Content Placeholder 2">
            <a:extLst>
              <a:ext uri="{FF2B5EF4-FFF2-40B4-BE49-F238E27FC236}">
                <a16:creationId xmlns:a16="http://schemas.microsoft.com/office/drawing/2014/main" id="{1BD1EC6F-17C7-6A4D-8FFC-0D37DA22B450}"/>
              </a:ext>
            </a:extLst>
          </p:cNvPr>
          <p:cNvSpPr>
            <a:spLocks noGrp="1"/>
          </p:cNvSpPr>
          <p:nvPr>
            <p:ph idx="1"/>
          </p:nvPr>
        </p:nvSpPr>
        <p:spPr>
          <a:xfrm>
            <a:off x="228600" y="996950"/>
            <a:ext cx="3962400" cy="5194300"/>
          </a:xfrm>
        </p:spPr>
        <p:txBody>
          <a:bodyPr/>
          <a:lstStyle/>
          <a:p>
            <a:r>
              <a:rPr lang="en-US" altLang="en-US" sz="2600" dirty="0">
                <a:ea typeface="ＭＳ Ｐゴシック" panose="020B0600070205080204" pitchFamily="34" charset="-128"/>
              </a:rPr>
              <a:t>A GPU uses a SIMD pipeline to save area on control logic</a:t>
            </a:r>
          </a:p>
          <a:p>
            <a:pPr lvl="1"/>
            <a:r>
              <a:rPr lang="en-US" altLang="en-US" dirty="0">
                <a:ea typeface="ＭＳ Ｐゴシック" panose="020B0600070205080204" pitchFamily="34" charset="-128"/>
              </a:rPr>
              <a:t>Groups scalar threads into warps</a:t>
            </a:r>
          </a:p>
          <a:p>
            <a:endParaRPr lang="en-US" altLang="en-US" sz="2600" i="1" u="sng" dirty="0">
              <a:ea typeface="ＭＳ Ｐゴシック" panose="020B0600070205080204" pitchFamily="34" charset="-128"/>
            </a:endParaRPr>
          </a:p>
          <a:p>
            <a:r>
              <a:rPr lang="en-US" altLang="en-US" sz="2600" dirty="0">
                <a:solidFill>
                  <a:srgbClr val="0000FF"/>
                </a:solidFill>
                <a:ea typeface="ＭＳ Ｐゴシック" panose="020B0600070205080204" pitchFamily="34" charset="-128"/>
              </a:rPr>
              <a:t>Branch divergence </a:t>
            </a:r>
            <a:r>
              <a:rPr lang="en-US" altLang="en-US" sz="2600" dirty="0">
                <a:ea typeface="ＭＳ Ｐゴシック" panose="020B0600070205080204" pitchFamily="34" charset="-128"/>
              </a:rPr>
              <a:t>occurs when threads inside warps branch to different execution paths</a:t>
            </a:r>
          </a:p>
          <a:p>
            <a:endParaRPr lang="en-US" altLang="en-US" dirty="0">
              <a:ea typeface="ＭＳ Ｐゴシック" panose="020B0600070205080204" pitchFamily="34" charset="-128"/>
            </a:endParaRPr>
          </a:p>
        </p:txBody>
      </p:sp>
      <p:sp>
        <p:nvSpPr>
          <p:cNvPr id="75779" name="Slide Number Placeholder 3">
            <a:extLst>
              <a:ext uri="{FF2B5EF4-FFF2-40B4-BE49-F238E27FC236}">
                <a16:creationId xmlns:a16="http://schemas.microsoft.com/office/drawing/2014/main" id="{041F44E4-663D-814A-A9DB-ABA87609C19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ECAA269-04D5-6E42-B06E-A2328687D28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2" name="Group 94">
            <a:extLst>
              <a:ext uri="{FF2B5EF4-FFF2-40B4-BE49-F238E27FC236}">
                <a16:creationId xmlns:a16="http://schemas.microsoft.com/office/drawing/2014/main" id="{E3BDC5F8-3685-7D48-9533-FF99994F6DBB}"/>
              </a:ext>
            </a:extLst>
          </p:cNvPr>
          <p:cNvGrpSpPr>
            <a:grpSpLocks/>
          </p:cNvGrpSpPr>
          <p:nvPr/>
        </p:nvGrpSpPr>
        <p:grpSpPr bwMode="auto">
          <a:xfrm>
            <a:off x="6262688" y="1776413"/>
            <a:ext cx="2265362" cy="576262"/>
            <a:chOff x="3944" y="1361"/>
            <a:chExt cx="1427" cy="363"/>
          </a:xfrm>
        </p:grpSpPr>
        <p:sp>
          <p:nvSpPr>
            <p:cNvPr id="75835" name="Rectangle 12">
              <a:extLst>
                <a:ext uri="{FF2B5EF4-FFF2-40B4-BE49-F238E27FC236}">
                  <a16:creationId xmlns:a16="http://schemas.microsoft.com/office/drawing/2014/main" id="{EA5891B2-64ED-B242-929B-513F02053706}"/>
                </a:ext>
              </a:extLst>
            </p:cNvPr>
            <p:cNvSpPr>
              <a:spLocks noChangeArrowheads="1"/>
            </p:cNvSpPr>
            <p:nvPr/>
          </p:nvSpPr>
          <p:spPr bwMode="auto">
            <a:xfrm>
              <a:off x="3944" y="1361"/>
              <a:ext cx="1427" cy="36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6" name="Line 4">
              <a:extLst>
                <a:ext uri="{FF2B5EF4-FFF2-40B4-BE49-F238E27FC236}">
                  <a16:creationId xmlns:a16="http://schemas.microsoft.com/office/drawing/2014/main" id="{040553CD-0E68-8B47-9D1E-36D416E844A7}"/>
                </a:ext>
              </a:extLst>
            </p:cNvPr>
            <p:cNvSpPr>
              <a:spLocks noChangeShapeType="1"/>
            </p:cNvSpPr>
            <p:nvPr/>
          </p:nvSpPr>
          <p:spPr bwMode="auto">
            <a:xfrm>
              <a:off x="4065"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7" name="Line 5">
              <a:extLst>
                <a:ext uri="{FF2B5EF4-FFF2-40B4-BE49-F238E27FC236}">
                  <a16:creationId xmlns:a16="http://schemas.microsoft.com/office/drawing/2014/main" id="{C5C16642-6B70-714B-9819-85DBDAF2AC8D}"/>
                </a:ext>
              </a:extLst>
            </p:cNvPr>
            <p:cNvSpPr>
              <a:spLocks noChangeShapeType="1"/>
            </p:cNvSpPr>
            <p:nvPr/>
          </p:nvSpPr>
          <p:spPr bwMode="auto">
            <a:xfrm>
              <a:off x="4234"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8" name="Line 6">
              <a:extLst>
                <a:ext uri="{FF2B5EF4-FFF2-40B4-BE49-F238E27FC236}">
                  <a16:creationId xmlns:a16="http://schemas.microsoft.com/office/drawing/2014/main" id="{A813722D-FF28-664F-A201-4426C1A7AD5E}"/>
                </a:ext>
              </a:extLst>
            </p:cNvPr>
            <p:cNvSpPr>
              <a:spLocks noChangeShapeType="1"/>
            </p:cNvSpPr>
            <p:nvPr/>
          </p:nvSpPr>
          <p:spPr bwMode="auto">
            <a:xfrm>
              <a:off x="4404"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9" name="Line 7">
              <a:extLst>
                <a:ext uri="{FF2B5EF4-FFF2-40B4-BE49-F238E27FC236}">
                  <a16:creationId xmlns:a16="http://schemas.microsoft.com/office/drawing/2014/main" id="{B9A81661-08C9-6145-BF5E-83991450C8EA}"/>
                </a:ext>
              </a:extLst>
            </p:cNvPr>
            <p:cNvSpPr>
              <a:spLocks noChangeShapeType="1"/>
            </p:cNvSpPr>
            <p:nvPr/>
          </p:nvSpPr>
          <p:spPr bwMode="auto">
            <a:xfrm>
              <a:off x="4573"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40" name="Line 8">
              <a:extLst>
                <a:ext uri="{FF2B5EF4-FFF2-40B4-BE49-F238E27FC236}">
                  <a16:creationId xmlns:a16="http://schemas.microsoft.com/office/drawing/2014/main" id="{77906939-F474-0643-9241-3735E8E9D880}"/>
                </a:ext>
              </a:extLst>
            </p:cNvPr>
            <p:cNvSpPr>
              <a:spLocks noChangeShapeType="1"/>
            </p:cNvSpPr>
            <p:nvPr/>
          </p:nvSpPr>
          <p:spPr bwMode="auto">
            <a:xfrm>
              <a:off x="4742"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41" name="Line 9">
              <a:extLst>
                <a:ext uri="{FF2B5EF4-FFF2-40B4-BE49-F238E27FC236}">
                  <a16:creationId xmlns:a16="http://schemas.microsoft.com/office/drawing/2014/main" id="{B582470E-0A21-DA44-BD5E-90A1D14930B7}"/>
                </a:ext>
              </a:extLst>
            </p:cNvPr>
            <p:cNvSpPr>
              <a:spLocks noChangeShapeType="1"/>
            </p:cNvSpPr>
            <p:nvPr/>
          </p:nvSpPr>
          <p:spPr bwMode="auto">
            <a:xfrm>
              <a:off x="4911"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42" name="Line 10">
              <a:extLst>
                <a:ext uri="{FF2B5EF4-FFF2-40B4-BE49-F238E27FC236}">
                  <a16:creationId xmlns:a16="http://schemas.microsoft.com/office/drawing/2014/main" id="{DCB5BD54-4137-814C-8FFB-501A5DC262F6}"/>
                </a:ext>
              </a:extLst>
            </p:cNvPr>
            <p:cNvSpPr>
              <a:spLocks noChangeShapeType="1"/>
            </p:cNvSpPr>
            <p:nvPr/>
          </p:nvSpPr>
          <p:spPr bwMode="auto">
            <a:xfrm>
              <a:off x="5081"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43" name="Line 11">
              <a:extLst>
                <a:ext uri="{FF2B5EF4-FFF2-40B4-BE49-F238E27FC236}">
                  <a16:creationId xmlns:a16="http://schemas.microsoft.com/office/drawing/2014/main" id="{3D27AE5B-E48E-394C-9FD4-E22BD2F5C304}"/>
                </a:ext>
              </a:extLst>
            </p:cNvPr>
            <p:cNvSpPr>
              <a:spLocks noChangeShapeType="1"/>
            </p:cNvSpPr>
            <p:nvPr/>
          </p:nvSpPr>
          <p:spPr bwMode="auto">
            <a:xfrm>
              <a:off x="5250"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3" name="Group 95">
            <a:extLst>
              <a:ext uri="{FF2B5EF4-FFF2-40B4-BE49-F238E27FC236}">
                <a16:creationId xmlns:a16="http://schemas.microsoft.com/office/drawing/2014/main" id="{EA02F274-2FCC-CE46-822E-7432C82D1BBF}"/>
              </a:ext>
            </a:extLst>
          </p:cNvPr>
          <p:cNvGrpSpPr>
            <a:grpSpLocks/>
          </p:cNvGrpSpPr>
          <p:nvPr/>
        </p:nvGrpSpPr>
        <p:grpSpPr bwMode="auto">
          <a:xfrm>
            <a:off x="6262688" y="2468563"/>
            <a:ext cx="2265362" cy="576262"/>
            <a:chOff x="3944" y="1797"/>
            <a:chExt cx="1427" cy="363"/>
          </a:xfrm>
        </p:grpSpPr>
        <p:sp>
          <p:nvSpPr>
            <p:cNvPr id="75826" name="Rectangle 13">
              <a:extLst>
                <a:ext uri="{FF2B5EF4-FFF2-40B4-BE49-F238E27FC236}">
                  <a16:creationId xmlns:a16="http://schemas.microsoft.com/office/drawing/2014/main" id="{F51B704B-95FC-9540-A1A7-AEA62AE45401}"/>
                </a:ext>
              </a:extLst>
            </p:cNvPr>
            <p:cNvSpPr>
              <a:spLocks noChangeArrowheads="1"/>
            </p:cNvSpPr>
            <p:nvPr/>
          </p:nvSpPr>
          <p:spPr bwMode="auto">
            <a:xfrm>
              <a:off x="3944" y="1797"/>
              <a:ext cx="1427" cy="36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7" name="Line 14">
              <a:extLst>
                <a:ext uri="{FF2B5EF4-FFF2-40B4-BE49-F238E27FC236}">
                  <a16:creationId xmlns:a16="http://schemas.microsoft.com/office/drawing/2014/main" id="{A4C02EB5-B9E8-B344-A6A5-EC939FB15F55}"/>
                </a:ext>
              </a:extLst>
            </p:cNvPr>
            <p:cNvSpPr>
              <a:spLocks noChangeShapeType="1"/>
            </p:cNvSpPr>
            <p:nvPr/>
          </p:nvSpPr>
          <p:spPr bwMode="auto">
            <a:xfrm>
              <a:off x="4065"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8" name="Line 15">
              <a:extLst>
                <a:ext uri="{FF2B5EF4-FFF2-40B4-BE49-F238E27FC236}">
                  <a16:creationId xmlns:a16="http://schemas.microsoft.com/office/drawing/2014/main" id="{5ED46DE8-A930-C74C-A533-9AA81A79D2A9}"/>
                </a:ext>
              </a:extLst>
            </p:cNvPr>
            <p:cNvSpPr>
              <a:spLocks noChangeShapeType="1"/>
            </p:cNvSpPr>
            <p:nvPr/>
          </p:nvSpPr>
          <p:spPr bwMode="auto">
            <a:xfrm>
              <a:off x="4234"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9" name="Line 16">
              <a:extLst>
                <a:ext uri="{FF2B5EF4-FFF2-40B4-BE49-F238E27FC236}">
                  <a16:creationId xmlns:a16="http://schemas.microsoft.com/office/drawing/2014/main" id="{95D22B09-A641-004A-80FE-E663E52AA0C3}"/>
                </a:ext>
              </a:extLst>
            </p:cNvPr>
            <p:cNvSpPr>
              <a:spLocks noChangeShapeType="1"/>
            </p:cNvSpPr>
            <p:nvPr/>
          </p:nvSpPr>
          <p:spPr bwMode="auto">
            <a:xfrm>
              <a:off x="4404"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0" name="Line 17">
              <a:extLst>
                <a:ext uri="{FF2B5EF4-FFF2-40B4-BE49-F238E27FC236}">
                  <a16:creationId xmlns:a16="http://schemas.microsoft.com/office/drawing/2014/main" id="{6D700F15-3140-BF4B-AEC8-2FC0AC493422}"/>
                </a:ext>
              </a:extLst>
            </p:cNvPr>
            <p:cNvSpPr>
              <a:spLocks noChangeShapeType="1"/>
            </p:cNvSpPr>
            <p:nvPr/>
          </p:nvSpPr>
          <p:spPr bwMode="auto">
            <a:xfrm>
              <a:off x="4573"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1" name="Line 18">
              <a:extLst>
                <a:ext uri="{FF2B5EF4-FFF2-40B4-BE49-F238E27FC236}">
                  <a16:creationId xmlns:a16="http://schemas.microsoft.com/office/drawing/2014/main" id="{E99E9007-0B9F-6E42-9FD8-122E0F3FC9DA}"/>
                </a:ext>
              </a:extLst>
            </p:cNvPr>
            <p:cNvSpPr>
              <a:spLocks noChangeShapeType="1"/>
            </p:cNvSpPr>
            <p:nvPr/>
          </p:nvSpPr>
          <p:spPr bwMode="auto">
            <a:xfrm>
              <a:off x="4742"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2" name="Line 19">
              <a:extLst>
                <a:ext uri="{FF2B5EF4-FFF2-40B4-BE49-F238E27FC236}">
                  <a16:creationId xmlns:a16="http://schemas.microsoft.com/office/drawing/2014/main" id="{424C2935-072E-3D49-94E6-EE716B0494BF}"/>
                </a:ext>
              </a:extLst>
            </p:cNvPr>
            <p:cNvSpPr>
              <a:spLocks noChangeShapeType="1"/>
            </p:cNvSpPr>
            <p:nvPr/>
          </p:nvSpPr>
          <p:spPr bwMode="auto">
            <a:xfrm>
              <a:off x="4911"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3" name="Line 20">
              <a:extLst>
                <a:ext uri="{FF2B5EF4-FFF2-40B4-BE49-F238E27FC236}">
                  <a16:creationId xmlns:a16="http://schemas.microsoft.com/office/drawing/2014/main" id="{525D47A4-60F5-7744-B965-4BE27E71CCC0}"/>
                </a:ext>
              </a:extLst>
            </p:cNvPr>
            <p:cNvSpPr>
              <a:spLocks noChangeShapeType="1"/>
            </p:cNvSpPr>
            <p:nvPr/>
          </p:nvSpPr>
          <p:spPr bwMode="auto">
            <a:xfrm>
              <a:off x="5081"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4" name="Line 21">
              <a:extLst>
                <a:ext uri="{FF2B5EF4-FFF2-40B4-BE49-F238E27FC236}">
                  <a16:creationId xmlns:a16="http://schemas.microsoft.com/office/drawing/2014/main" id="{4BFE99ED-99A1-3541-A849-681A1258AC12}"/>
                </a:ext>
              </a:extLst>
            </p:cNvPr>
            <p:cNvSpPr>
              <a:spLocks noChangeShapeType="1"/>
            </p:cNvSpPr>
            <p:nvPr/>
          </p:nvSpPr>
          <p:spPr bwMode="auto">
            <a:xfrm>
              <a:off x="5250"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4" name="Group 96">
            <a:extLst>
              <a:ext uri="{FF2B5EF4-FFF2-40B4-BE49-F238E27FC236}">
                <a16:creationId xmlns:a16="http://schemas.microsoft.com/office/drawing/2014/main" id="{264F1DFE-44DC-CB41-80F4-F17CF937E9B6}"/>
              </a:ext>
            </a:extLst>
          </p:cNvPr>
          <p:cNvGrpSpPr>
            <a:grpSpLocks/>
          </p:cNvGrpSpPr>
          <p:nvPr/>
        </p:nvGrpSpPr>
        <p:grpSpPr bwMode="auto">
          <a:xfrm>
            <a:off x="6262688" y="3159125"/>
            <a:ext cx="2265362" cy="576263"/>
            <a:chOff x="3944" y="2232"/>
            <a:chExt cx="1427" cy="363"/>
          </a:xfrm>
        </p:grpSpPr>
        <p:sp>
          <p:nvSpPr>
            <p:cNvPr id="75821" name="Rectangle 31">
              <a:extLst>
                <a:ext uri="{FF2B5EF4-FFF2-40B4-BE49-F238E27FC236}">
                  <a16:creationId xmlns:a16="http://schemas.microsoft.com/office/drawing/2014/main" id="{03CEBB62-44A2-B14A-B988-9A4B4E71E9FB}"/>
                </a:ext>
              </a:extLst>
            </p:cNvPr>
            <p:cNvSpPr>
              <a:spLocks noChangeArrowheads="1"/>
            </p:cNvSpPr>
            <p:nvPr/>
          </p:nvSpPr>
          <p:spPr bwMode="auto">
            <a:xfrm>
              <a:off x="3944" y="2232"/>
              <a:ext cx="1427" cy="36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2" name="Line 32">
              <a:extLst>
                <a:ext uri="{FF2B5EF4-FFF2-40B4-BE49-F238E27FC236}">
                  <a16:creationId xmlns:a16="http://schemas.microsoft.com/office/drawing/2014/main" id="{2C1A53E2-9C5D-E841-8DB5-E0FA6266B078}"/>
                </a:ext>
              </a:extLst>
            </p:cNvPr>
            <p:cNvSpPr>
              <a:spLocks noChangeShapeType="1"/>
            </p:cNvSpPr>
            <p:nvPr/>
          </p:nvSpPr>
          <p:spPr bwMode="auto">
            <a:xfrm>
              <a:off x="4065" y="2281"/>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3" name="Line 34">
              <a:extLst>
                <a:ext uri="{FF2B5EF4-FFF2-40B4-BE49-F238E27FC236}">
                  <a16:creationId xmlns:a16="http://schemas.microsoft.com/office/drawing/2014/main" id="{4938EFBF-8067-7742-A21E-4BE7110065EC}"/>
                </a:ext>
              </a:extLst>
            </p:cNvPr>
            <p:cNvSpPr>
              <a:spLocks noChangeShapeType="1"/>
            </p:cNvSpPr>
            <p:nvPr/>
          </p:nvSpPr>
          <p:spPr bwMode="auto">
            <a:xfrm>
              <a:off x="4404" y="2281"/>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4" name="Line 35">
              <a:extLst>
                <a:ext uri="{FF2B5EF4-FFF2-40B4-BE49-F238E27FC236}">
                  <a16:creationId xmlns:a16="http://schemas.microsoft.com/office/drawing/2014/main" id="{2AA6A3FD-F3FB-2943-B7D3-5E2457CD22B5}"/>
                </a:ext>
              </a:extLst>
            </p:cNvPr>
            <p:cNvSpPr>
              <a:spLocks noChangeShapeType="1"/>
            </p:cNvSpPr>
            <p:nvPr/>
          </p:nvSpPr>
          <p:spPr bwMode="auto">
            <a:xfrm>
              <a:off x="4573" y="2281"/>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5" name="Line 39">
              <a:extLst>
                <a:ext uri="{FF2B5EF4-FFF2-40B4-BE49-F238E27FC236}">
                  <a16:creationId xmlns:a16="http://schemas.microsoft.com/office/drawing/2014/main" id="{83BC20FE-D2B4-9F42-8047-3A130F2FBB16}"/>
                </a:ext>
              </a:extLst>
            </p:cNvPr>
            <p:cNvSpPr>
              <a:spLocks noChangeShapeType="1"/>
            </p:cNvSpPr>
            <p:nvPr/>
          </p:nvSpPr>
          <p:spPr bwMode="auto">
            <a:xfrm>
              <a:off x="5250" y="2281"/>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5" name="Group 97">
            <a:extLst>
              <a:ext uri="{FF2B5EF4-FFF2-40B4-BE49-F238E27FC236}">
                <a16:creationId xmlns:a16="http://schemas.microsoft.com/office/drawing/2014/main" id="{319CCFFE-A01E-004D-BC82-FA7883BA4BF8}"/>
              </a:ext>
            </a:extLst>
          </p:cNvPr>
          <p:cNvGrpSpPr>
            <a:grpSpLocks/>
          </p:cNvGrpSpPr>
          <p:nvPr/>
        </p:nvGrpSpPr>
        <p:grpSpPr bwMode="auto">
          <a:xfrm>
            <a:off x="6262688" y="3851275"/>
            <a:ext cx="2265362" cy="576263"/>
            <a:chOff x="3944" y="2668"/>
            <a:chExt cx="1427" cy="363"/>
          </a:xfrm>
        </p:grpSpPr>
        <p:sp>
          <p:nvSpPr>
            <p:cNvPr id="75816" name="Rectangle 40">
              <a:extLst>
                <a:ext uri="{FF2B5EF4-FFF2-40B4-BE49-F238E27FC236}">
                  <a16:creationId xmlns:a16="http://schemas.microsoft.com/office/drawing/2014/main" id="{D17AA01B-8D5B-154A-A347-EC775CEE2CC8}"/>
                </a:ext>
              </a:extLst>
            </p:cNvPr>
            <p:cNvSpPr>
              <a:spLocks noChangeArrowheads="1"/>
            </p:cNvSpPr>
            <p:nvPr/>
          </p:nvSpPr>
          <p:spPr bwMode="auto">
            <a:xfrm>
              <a:off x="3944" y="2668"/>
              <a:ext cx="1427" cy="36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7" name="Line 42">
              <a:extLst>
                <a:ext uri="{FF2B5EF4-FFF2-40B4-BE49-F238E27FC236}">
                  <a16:creationId xmlns:a16="http://schemas.microsoft.com/office/drawing/2014/main" id="{CB131EDA-2245-8749-8F34-B06DFC3A7996}"/>
                </a:ext>
              </a:extLst>
            </p:cNvPr>
            <p:cNvSpPr>
              <a:spLocks noChangeShapeType="1"/>
            </p:cNvSpPr>
            <p:nvPr/>
          </p:nvSpPr>
          <p:spPr bwMode="auto">
            <a:xfrm>
              <a:off x="4234" y="2717"/>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8" name="Line 45">
              <a:extLst>
                <a:ext uri="{FF2B5EF4-FFF2-40B4-BE49-F238E27FC236}">
                  <a16:creationId xmlns:a16="http://schemas.microsoft.com/office/drawing/2014/main" id="{43F8A12E-6B02-014C-8793-226538DE18AF}"/>
                </a:ext>
              </a:extLst>
            </p:cNvPr>
            <p:cNvSpPr>
              <a:spLocks noChangeShapeType="1"/>
            </p:cNvSpPr>
            <p:nvPr/>
          </p:nvSpPr>
          <p:spPr bwMode="auto">
            <a:xfrm>
              <a:off x="4742" y="2717"/>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9" name="Line 46">
              <a:extLst>
                <a:ext uri="{FF2B5EF4-FFF2-40B4-BE49-F238E27FC236}">
                  <a16:creationId xmlns:a16="http://schemas.microsoft.com/office/drawing/2014/main" id="{6DBB3AE9-1E57-8946-813D-1C59019733D3}"/>
                </a:ext>
              </a:extLst>
            </p:cNvPr>
            <p:cNvSpPr>
              <a:spLocks noChangeShapeType="1"/>
            </p:cNvSpPr>
            <p:nvPr/>
          </p:nvSpPr>
          <p:spPr bwMode="auto">
            <a:xfrm>
              <a:off x="4911" y="2717"/>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0" name="Line 47">
              <a:extLst>
                <a:ext uri="{FF2B5EF4-FFF2-40B4-BE49-F238E27FC236}">
                  <a16:creationId xmlns:a16="http://schemas.microsoft.com/office/drawing/2014/main" id="{F1AF1A97-407E-644F-8E16-42483B064C43}"/>
                </a:ext>
              </a:extLst>
            </p:cNvPr>
            <p:cNvSpPr>
              <a:spLocks noChangeShapeType="1"/>
            </p:cNvSpPr>
            <p:nvPr/>
          </p:nvSpPr>
          <p:spPr bwMode="auto">
            <a:xfrm>
              <a:off x="5081" y="2717"/>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 name="Group 98">
            <a:extLst>
              <a:ext uri="{FF2B5EF4-FFF2-40B4-BE49-F238E27FC236}">
                <a16:creationId xmlns:a16="http://schemas.microsoft.com/office/drawing/2014/main" id="{89B2CA6B-2146-D444-97A8-41605B830701}"/>
              </a:ext>
            </a:extLst>
          </p:cNvPr>
          <p:cNvGrpSpPr>
            <a:grpSpLocks/>
          </p:cNvGrpSpPr>
          <p:nvPr/>
        </p:nvGrpSpPr>
        <p:grpSpPr bwMode="auto">
          <a:xfrm>
            <a:off x="6262688" y="4541838"/>
            <a:ext cx="2265362" cy="576262"/>
            <a:chOff x="3944" y="3103"/>
            <a:chExt cx="1427" cy="363"/>
          </a:xfrm>
        </p:grpSpPr>
        <p:sp>
          <p:nvSpPr>
            <p:cNvPr id="75807" name="Rectangle 49">
              <a:extLst>
                <a:ext uri="{FF2B5EF4-FFF2-40B4-BE49-F238E27FC236}">
                  <a16:creationId xmlns:a16="http://schemas.microsoft.com/office/drawing/2014/main" id="{74138048-66CB-FA4A-8D65-78AE9CF267D6}"/>
                </a:ext>
              </a:extLst>
            </p:cNvPr>
            <p:cNvSpPr>
              <a:spLocks noChangeArrowheads="1"/>
            </p:cNvSpPr>
            <p:nvPr/>
          </p:nvSpPr>
          <p:spPr bwMode="auto">
            <a:xfrm>
              <a:off x="3944" y="3103"/>
              <a:ext cx="1427" cy="36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08" name="Line 50">
              <a:extLst>
                <a:ext uri="{FF2B5EF4-FFF2-40B4-BE49-F238E27FC236}">
                  <a16:creationId xmlns:a16="http://schemas.microsoft.com/office/drawing/2014/main" id="{7ECB4966-EB5D-5449-8C73-84823325CC6E}"/>
                </a:ext>
              </a:extLst>
            </p:cNvPr>
            <p:cNvSpPr>
              <a:spLocks noChangeShapeType="1"/>
            </p:cNvSpPr>
            <p:nvPr/>
          </p:nvSpPr>
          <p:spPr bwMode="auto">
            <a:xfrm>
              <a:off x="4065"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09" name="Line 51">
              <a:extLst>
                <a:ext uri="{FF2B5EF4-FFF2-40B4-BE49-F238E27FC236}">
                  <a16:creationId xmlns:a16="http://schemas.microsoft.com/office/drawing/2014/main" id="{61E44F57-BFAA-3342-B1A8-D0F7AFA4C4DC}"/>
                </a:ext>
              </a:extLst>
            </p:cNvPr>
            <p:cNvSpPr>
              <a:spLocks noChangeShapeType="1"/>
            </p:cNvSpPr>
            <p:nvPr/>
          </p:nvSpPr>
          <p:spPr bwMode="auto">
            <a:xfrm>
              <a:off x="4234"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0" name="Line 52">
              <a:extLst>
                <a:ext uri="{FF2B5EF4-FFF2-40B4-BE49-F238E27FC236}">
                  <a16:creationId xmlns:a16="http://schemas.microsoft.com/office/drawing/2014/main" id="{76ECD0EE-5B45-194A-981E-9662C3E4396D}"/>
                </a:ext>
              </a:extLst>
            </p:cNvPr>
            <p:cNvSpPr>
              <a:spLocks noChangeShapeType="1"/>
            </p:cNvSpPr>
            <p:nvPr/>
          </p:nvSpPr>
          <p:spPr bwMode="auto">
            <a:xfrm>
              <a:off x="4404"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1" name="Line 53">
              <a:extLst>
                <a:ext uri="{FF2B5EF4-FFF2-40B4-BE49-F238E27FC236}">
                  <a16:creationId xmlns:a16="http://schemas.microsoft.com/office/drawing/2014/main" id="{6763B786-1F59-674C-92F8-784420AE5430}"/>
                </a:ext>
              </a:extLst>
            </p:cNvPr>
            <p:cNvSpPr>
              <a:spLocks noChangeShapeType="1"/>
            </p:cNvSpPr>
            <p:nvPr/>
          </p:nvSpPr>
          <p:spPr bwMode="auto">
            <a:xfrm>
              <a:off x="4573"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2" name="Line 54">
              <a:extLst>
                <a:ext uri="{FF2B5EF4-FFF2-40B4-BE49-F238E27FC236}">
                  <a16:creationId xmlns:a16="http://schemas.microsoft.com/office/drawing/2014/main" id="{205E1CAF-97EC-D849-80AF-174F56A3F445}"/>
                </a:ext>
              </a:extLst>
            </p:cNvPr>
            <p:cNvSpPr>
              <a:spLocks noChangeShapeType="1"/>
            </p:cNvSpPr>
            <p:nvPr/>
          </p:nvSpPr>
          <p:spPr bwMode="auto">
            <a:xfrm>
              <a:off x="4742"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3" name="Line 55">
              <a:extLst>
                <a:ext uri="{FF2B5EF4-FFF2-40B4-BE49-F238E27FC236}">
                  <a16:creationId xmlns:a16="http://schemas.microsoft.com/office/drawing/2014/main" id="{F44657C9-2568-1A46-BED4-6AEFE9042E4E}"/>
                </a:ext>
              </a:extLst>
            </p:cNvPr>
            <p:cNvSpPr>
              <a:spLocks noChangeShapeType="1"/>
            </p:cNvSpPr>
            <p:nvPr/>
          </p:nvSpPr>
          <p:spPr bwMode="auto">
            <a:xfrm>
              <a:off x="4911"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4" name="Line 56">
              <a:extLst>
                <a:ext uri="{FF2B5EF4-FFF2-40B4-BE49-F238E27FC236}">
                  <a16:creationId xmlns:a16="http://schemas.microsoft.com/office/drawing/2014/main" id="{9D390699-F1C9-8C4D-81A0-068BBBFBC9AE}"/>
                </a:ext>
              </a:extLst>
            </p:cNvPr>
            <p:cNvSpPr>
              <a:spLocks noChangeShapeType="1"/>
            </p:cNvSpPr>
            <p:nvPr/>
          </p:nvSpPr>
          <p:spPr bwMode="auto">
            <a:xfrm>
              <a:off x="5081"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5" name="Line 57">
              <a:extLst>
                <a:ext uri="{FF2B5EF4-FFF2-40B4-BE49-F238E27FC236}">
                  <a16:creationId xmlns:a16="http://schemas.microsoft.com/office/drawing/2014/main" id="{7FE1A7F5-2E19-6049-AF09-DB1163957719}"/>
                </a:ext>
              </a:extLst>
            </p:cNvPr>
            <p:cNvSpPr>
              <a:spLocks noChangeShapeType="1"/>
            </p:cNvSpPr>
            <p:nvPr/>
          </p:nvSpPr>
          <p:spPr bwMode="auto">
            <a:xfrm>
              <a:off x="5250"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48" name="Rectangle 58">
            <a:extLst>
              <a:ext uri="{FF2B5EF4-FFF2-40B4-BE49-F238E27FC236}">
                <a16:creationId xmlns:a16="http://schemas.microsoft.com/office/drawing/2014/main" id="{BE9991FD-0729-6147-8B06-B5A9AF1C5C49}"/>
              </a:ext>
            </a:extLst>
          </p:cNvPr>
          <p:cNvSpPr>
            <a:spLocks noChangeArrowheads="1"/>
          </p:cNvSpPr>
          <p:nvPr/>
        </p:nvSpPr>
        <p:spPr bwMode="auto">
          <a:xfrm>
            <a:off x="6186488" y="3121025"/>
            <a:ext cx="2419350" cy="1344613"/>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75786" name="Group 79">
            <a:extLst>
              <a:ext uri="{FF2B5EF4-FFF2-40B4-BE49-F238E27FC236}">
                <a16:creationId xmlns:a16="http://schemas.microsoft.com/office/drawing/2014/main" id="{F3977809-8D08-704A-897C-1075D297729D}"/>
              </a:ext>
            </a:extLst>
          </p:cNvPr>
          <p:cNvGrpSpPr>
            <a:grpSpLocks/>
          </p:cNvGrpSpPr>
          <p:nvPr/>
        </p:nvGrpSpPr>
        <p:grpSpPr bwMode="auto">
          <a:xfrm>
            <a:off x="4765675" y="1892300"/>
            <a:ext cx="1343025" cy="3073400"/>
            <a:chOff x="3001" y="1193"/>
            <a:chExt cx="846" cy="1936"/>
          </a:xfrm>
        </p:grpSpPr>
        <p:sp>
          <p:nvSpPr>
            <p:cNvPr id="75797" name="Rectangle 59">
              <a:extLst>
                <a:ext uri="{FF2B5EF4-FFF2-40B4-BE49-F238E27FC236}">
                  <a16:creationId xmlns:a16="http://schemas.microsoft.com/office/drawing/2014/main" id="{4D466021-2760-A94F-90E9-FD9FF620F82B}"/>
                </a:ext>
              </a:extLst>
            </p:cNvPr>
            <p:cNvSpPr>
              <a:spLocks noChangeArrowheads="1"/>
            </p:cNvSpPr>
            <p:nvPr/>
          </p:nvSpPr>
          <p:spPr bwMode="auto">
            <a:xfrm>
              <a:off x="3170" y="1193"/>
              <a:ext cx="508" cy="194"/>
            </a:xfrm>
            <a:prstGeom prst="rect">
              <a:avLst/>
            </a:prstGeom>
            <a:solidFill>
              <a:srgbClr val="CCCCFF"/>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798" name="Rectangle 64">
              <a:extLst>
                <a:ext uri="{FF2B5EF4-FFF2-40B4-BE49-F238E27FC236}">
                  <a16:creationId xmlns:a16="http://schemas.microsoft.com/office/drawing/2014/main" id="{4C22EFAF-BCEF-7A42-8FE0-02BAB7572865}"/>
                </a:ext>
              </a:extLst>
            </p:cNvPr>
            <p:cNvSpPr>
              <a:spLocks noChangeArrowheads="1"/>
            </p:cNvSpPr>
            <p:nvPr/>
          </p:nvSpPr>
          <p:spPr bwMode="auto">
            <a:xfrm>
              <a:off x="3170" y="1629"/>
              <a:ext cx="508" cy="194"/>
            </a:xfrm>
            <a:prstGeom prst="rect">
              <a:avLst/>
            </a:prstGeom>
            <a:solidFill>
              <a:srgbClr val="CCCCFF"/>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Branch</a:t>
              </a:r>
            </a:p>
          </p:txBody>
        </p:sp>
        <p:sp>
          <p:nvSpPr>
            <p:cNvPr id="75799" name="Rectangle 65">
              <a:extLst>
                <a:ext uri="{FF2B5EF4-FFF2-40B4-BE49-F238E27FC236}">
                  <a16:creationId xmlns:a16="http://schemas.microsoft.com/office/drawing/2014/main" id="{9356DE6F-480D-E84C-93FB-DF6089648853}"/>
                </a:ext>
              </a:extLst>
            </p:cNvPr>
            <p:cNvSpPr>
              <a:spLocks noChangeArrowheads="1"/>
            </p:cNvSpPr>
            <p:nvPr/>
          </p:nvSpPr>
          <p:spPr bwMode="auto">
            <a:xfrm>
              <a:off x="3339" y="2064"/>
              <a:ext cx="508" cy="194"/>
            </a:xfrm>
            <a:prstGeom prst="rect">
              <a:avLst/>
            </a:prstGeom>
            <a:solidFill>
              <a:srgbClr val="CCCCFF"/>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Path A</a:t>
              </a:r>
            </a:p>
          </p:txBody>
        </p:sp>
        <p:sp>
          <p:nvSpPr>
            <p:cNvPr id="75800" name="Rectangle 66">
              <a:extLst>
                <a:ext uri="{FF2B5EF4-FFF2-40B4-BE49-F238E27FC236}">
                  <a16:creationId xmlns:a16="http://schemas.microsoft.com/office/drawing/2014/main" id="{4E2AE25A-FD43-C04A-886F-37405A4897CF}"/>
                </a:ext>
              </a:extLst>
            </p:cNvPr>
            <p:cNvSpPr>
              <a:spLocks noChangeArrowheads="1"/>
            </p:cNvSpPr>
            <p:nvPr/>
          </p:nvSpPr>
          <p:spPr bwMode="auto">
            <a:xfrm>
              <a:off x="3001" y="2499"/>
              <a:ext cx="508" cy="194"/>
            </a:xfrm>
            <a:prstGeom prst="rect">
              <a:avLst/>
            </a:prstGeom>
            <a:solidFill>
              <a:srgbClr val="CCCCFF"/>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Path B</a:t>
              </a:r>
            </a:p>
          </p:txBody>
        </p:sp>
        <p:sp>
          <p:nvSpPr>
            <p:cNvPr id="75801" name="Rectangle 67">
              <a:extLst>
                <a:ext uri="{FF2B5EF4-FFF2-40B4-BE49-F238E27FC236}">
                  <a16:creationId xmlns:a16="http://schemas.microsoft.com/office/drawing/2014/main" id="{75977CCA-E430-8445-B61C-BD69BFEC9014}"/>
                </a:ext>
              </a:extLst>
            </p:cNvPr>
            <p:cNvSpPr>
              <a:spLocks noChangeArrowheads="1"/>
            </p:cNvSpPr>
            <p:nvPr/>
          </p:nvSpPr>
          <p:spPr bwMode="auto">
            <a:xfrm>
              <a:off x="3170" y="2935"/>
              <a:ext cx="508" cy="194"/>
            </a:xfrm>
            <a:prstGeom prst="rect">
              <a:avLst/>
            </a:prstGeom>
            <a:solidFill>
              <a:srgbClr val="CCCCFF"/>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75802" name="AutoShape 68">
              <a:extLst>
                <a:ext uri="{FF2B5EF4-FFF2-40B4-BE49-F238E27FC236}">
                  <a16:creationId xmlns:a16="http://schemas.microsoft.com/office/drawing/2014/main" id="{ED152167-E649-C64A-A2BD-55D276979FC5}"/>
                </a:ext>
              </a:extLst>
            </p:cNvPr>
            <p:cNvCxnSpPr>
              <a:cxnSpLocks noChangeShapeType="1"/>
              <a:stCxn id="75797" idx="2"/>
              <a:endCxn id="75798" idx="0"/>
            </p:cNvCxnSpPr>
            <p:nvPr/>
          </p:nvCxnSpPr>
          <p:spPr bwMode="auto">
            <a:xfrm rot="5400000">
              <a:off x="3312" y="1508"/>
              <a:ext cx="224" cy="0"/>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75803" name="AutoShape 75">
              <a:extLst>
                <a:ext uri="{FF2B5EF4-FFF2-40B4-BE49-F238E27FC236}">
                  <a16:creationId xmlns:a16="http://schemas.microsoft.com/office/drawing/2014/main" id="{4AB98BB0-C799-F045-8673-62CA2064FA39}"/>
                </a:ext>
              </a:extLst>
            </p:cNvPr>
            <p:cNvCxnSpPr>
              <a:cxnSpLocks noChangeShapeType="1"/>
              <a:stCxn id="75798" idx="2"/>
              <a:endCxn id="75800" idx="0"/>
            </p:cNvCxnSpPr>
            <p:nvPr/>
          </p:nvCxnSpPr>
          <p:spPr bwMode="auto">
            <a:xfrm rot="5400000">
              <a:off x="3011" y="2076"/>
              <a:ext cx="658" cy="169"/>
            </a:xfrm>
            <a:prstGeom prst="curvedConnector3">
              <a:avLst>
                <a:gd name="adj1" fmla="val 20060"/>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75804" name="AutoShape 76">
              <a:extLst>
                <a:ext uri="{FF2B5EF4-FFF2-40B4-BE49-F238E27FC236}">
                  <a16:creationId xmlns:a16="http://schemas.microsoft.com/office/drawing/2014/main" id="{D29A596B-2627-5D44-884E-399E9EDFFD37}"/>
                </a:ext>
              </a:extLst>
            </p:cNvPr>
            <p:cNvCxnSpPr>
              <a:cxnSpLocks noChangeShapeType="1"/>
              <a:stCxn id="75798" idx="2"/>
              <a:endCxn id="75799" idx="0"/>
            </p:cNvCxnSpPr>
            <p:nvPr/>
          </p:nvCxnSpPr>
          <p:spPr bwMode="auto">
            <a:xfrm rot="16200000" flipH="1">
              <a:off x="3397" y="1859"/>
              <a:ext cx="223" cy="169"/>
            </a:xfrm>
            <a:prstGeom prst="curvedConnector3">
              <a:avLst>
                <a:gd name="adj1" fmla="val 49778"/>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75805" name="AutoShape 77">
              <a:extLst>
                <a:ext uri="{FF2B5EF4-FFF2-40B4-BE49-F238E27FC236}">
                  <a16:creationId xmlns:a16="http://schemas.microsoft.com/office/drawing/2014/main" id="{8E59BE40-7967-8947-9B1D-14E99CBD1E70}"/>
                </a:ext>
              </a:extLst>
            </p:cNvPr>
            <p:cNvCxnSpPr>
              <a:cxnSpLocks noChangeShapeType="1"/>
              <a:stCxn id="75799" idx="2"/>
              <a:endCxn id="75801" idx="0"/>
            </p:cNvCxnSpPr>
            <p:nvPr/>
          </p:nvCxnSpPr>
          <p:spPr bwMode="auto">
            <a:xfrm rot="5400000">
              <a:off x="3179" y="2512"/>
              <a:ext cx="659" cy="169"/>
            </a:xfrm>
            <a:prstGeom prst="curvedConnector3">
              <a:avLst>
                <a:gd name="adj1" fmla="val 82852"/>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75806" name="AutoShape 78">
              <a:extLst>
                <a:ext uri="{FF2B5EF4-FFF2-40B4-BE49-F238E27FC236}">
                  <a16:creationId xmlns:a16="http://schemas.microsoft.com/office/drawing/2014/main" id="{F77C14F0-29B2-4F48-B6E4-40BD05069C0A}"/>
                </a:ext>
              </a:extLst>
            </p:cNvPr>
            <p:cNvCxnSpPr>
              <a:cxnSpLocks noChangeShapeType="1"/>
              <a:stCxn id="75800" idx="2"/>
              <a:endCxn id="75801" idx="0"/>
            </p:cNvCxnSpPr>
            <p:nvPr/>
          </p:nvCxnSpPr>
          <p:spPr bwMode="auto">
            <a:xfrm rot="16200000" flipH="1">
              <a:off x="3228" y="2729"/>
              <a:ext cx="224" cy="169"/>
            </a:xfrm>
            <a:prstGeom prst="curvedConnector3">
              <a:avLst>
                <a:gd name="adj1" fmla="val 50000"/>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60" name="Rectangle 84">
            <a:extLst>
              <a:ext uri="{FF2B5EF4-FFF2-40B4-BE49-F238E27FC236}">
                <a16:creationId xmlns:a16="http://schemas.microsoft.com/office/drawing/2014/main" id="{4F3876E2-A276-BD40-930D-9F55D7D7914F}"/>
              </a:ext>
            </a:extLst>
          </p:cNvPr>
          <p:cNvSpPr>
            <a:spLocks noChangeArrowheads="1"/>
          </p:cNvSpPr>
          <p:nvPr/>
        </p:nvSpPr>
        <p:spPr bwMode="auto">
          <a:xfrm>
            <a:off x="5033963" y="1892300"/>
            <a:ext cx="806450" cy="307975"/>
          </a:xfrm>
          <a:prstGeom prst="rect">
            <a:avLst/>
          </a:prstGeom>
          <a:solidFill>
            <a:srgbClr val="FF6699"/>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1" name="Rectangle 85">
            <a:extLst>
              <a:ext uri="{FF2B5EF4-FFF2-40B4-BE49-F238E27FC236}">
                <a16:creationId xmlns:a16="http://schemas.microsoft.com/office/drawing/2014/main" id="{DD29741A-A73F-8F4E-89FA-5EDB8CDE2AF1}"/>
              </a:ext>
            </a:extLst>
          </p:cNvPr>
          <p:cNvSpPr>
            <a:spLocks noChangeArrowheads="1"/>
          </p:cNvSpPr>
          <p:nvPr/>
        </p:nvSpPr>
        <p:spPr bwMode="auto">
          <a:xfrm>
            <a:off x="5033963" y="2584450"/>
            <a:ext cx="806450" cy="307975"/>
          </a:xfrm>
          <a:prstGeom prst="rect">
            <a:avLst/>
          </a:prstGeom>
          <a:solidFill>
            <a:srgbClr val="FF6699"/>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Branch</a:t>
            </a:r>
          </a:p>
        </p:txBody>
      </p:sp>
      <p:sp>
        <p:nvSpPr>
          <p:cNvPr id="62" name="Rectangle 86">
            <a:extLst>
              <a:ext uri="{FF2B5EF4-FFF2-40B4-BE49-F238E27FC236}">
                <a16:creationId xmlns:a16="http://schemas.microsoft.com/office/drawing/2014/main" id="{B22C2764-A06C-7D4A-97F6-EC22E0F3109F}"/>
              </a:ext>
            </a:extLst>
          </p:cNvPr>
          <p:cNvSpPr>
            <a:spLocks noChangeArrowheads="1"/>
          </p:cNvSpPr>
          <p:nvPr/>
        </p:nvSpPr>
        <p:spPr bwMode="auto">
          <a:xfrm>
            <a:off x="5302250" y="3275013"/>
            <a:ext cx="806450" cy="307975"/>
          </a:xfrm>
          <a:prstGeom prst="rect">
            <a:avLst/>
          </a:prstGeom>
          <a:solidFill>
            <a:srgbClr val="FF6699"/>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Path A</a:t>
            </a:r>
          </a:p>
        </p:txBody>
      </p:sp>
      <p:sp>
        <p:nvSpPr>
          <p:cNvPr id="63" name="Rectangle 87">
            <a:extLst>
              <a:ext uri="{FF2B5EF4-FFF2-40B4-BE49-F238E27FC236}">
                <a16:creationId xmlns:a16="http://schemas.microsoft.com/office/drawing/2014/main" id="{6D802625-32F3-F44B-B239-A28E6617E334}"/>
              </a:ext>
            </a:extLst>
          </p:cNvPr>
          <p:cNvSpPr>
            <a:spLocks noChangeArrowheads="1"/>
          </p:cNvSpPr>
          <p:nvPr/>
        </p:nvSpPr>
        <p:spPr bwMode="auto">
          <a:xfrm>
            <a:off x="4765675" y="3965575"/>
            <a:ext cx="806450" cy="307975"/>
          </a:xfrm>
          <a:prstGeom prst="rect">
            <a:avLst/>
          </a:prstGeom>
          <a:solidFill>
            <a:srgbClr val="FF6699"/>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Path B</a:t>
            </a:r>
          </a:p>
        </p:txBody>
      </p:sp>
      <p:sp>
        <p:nvSpPr>
          <p:cNvPr id="64" name="Rectangle 88">
            <a:extLst>
              <a:ext uri="{FF2B5EF4-FFF2-40B4-BE49-F238E27FC236}">
                <a16:creationId xmlns:a16="http://schemas.microsoft.com/office/drawing/2014/main" id="{06083A22-E492-2F49-A9CE-1229BDA5A928}"/>
              </a:ext>
            </a:extLst>
          </p:cNvPr>
          <p:cNvSpPr>
            <a:spLocks noChangeArrowheads="1"/>
          </p:cNvSpPr>
          <p:nvPr/>
        </p:nvSpPr>
        <p:spPr bwMode="auto">
          <a:xfrm>
            <a:off x="5033963" y="4657725"/>
            <a:ext cx="806450" cy="307975"/>
          </a:xfrm>
          <a:prstGeom prst="rect">
            <a:avLst/>
          </a:prstGeom>
          <a:solidFill>
            <a:srgbClr val="FF6699"/>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8" name="Group 102">
            <a:extLst>
              <a:ext uri="{FF2B5EF4-FFF2-40B4-BE49-F238E27FC236}">
                <a16:creationId xmlns:a16="http://schemas.microsoft.com/office/drawing/2014/main" id="{C2A32945-80FD-2948-871E-AD6456DA41BD}"/>
              </a:ext>
            </a:extLst>
          </p:cNvPr>
          <p:cNvGrpSpPr>
            <a:grpSpLocks/>
          </p:cNvGrpSpPr>
          <p:nvPr/>
        </p:nvGrpSpPr>
        <p:grpSpPr bwMode="auto">
          <a:xfrm>
            <a:off x="5073650" y="2814638"/>
            <a:ext cx="690563" cy="384175"/>
            <a:chOff x="3195" y="2015"/>
            <a:chExt cx="435" cy="242"/>
          </a:xfrm>
        </p:grpSpPr>
        <p:sp>
          <p:nvSpPr>
            <p:cNvPr id="75795" name="AutoShape 100">
              <a:extLst>
                <a:ext uri="{FF2B5EF4-FFF2-40B4-BE49-F238E27FC236}">
                  <a16:creationId xmlns:a16="http://schemas.microsoft.com/office/drawing/2014/main" id="{32A9578C-9F3D-3544-80DB-47D538C400F5}"/>
                </a:ext>
              </a:extLst>
            </p:cNvPr>
            <p:cNvSpPr>
              <a:spLocks noChangeArrowheads="1"/>
            </p:cNvSpPr>
            <p:nvPr/>
          </p:nvSpPr>
          <p:spPr bwMode="auto">
            <a:xfrm>
              <a:off x="3195" y="2015"/>
              <a:ext cx="435" cy="242"/>
            </a:xfrm>
            <a:prstGeom prst="irregularSeal1">
              <a:avLst/>
            </a:prstGeom>
            <a:solidFill>
              <a:srgbClr val="FF3300"/>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796" name="AutoShape 101">
              <a:extLst>
                <a:ext uri="{FF2B5EF4-FFF2-40B4-BE49-F238E27FC236}">
                  <a16:creationId xmlns:a16="http://schemas.microsoft.com/office/drawing/2014/main" id="{49F23E53-3EBD-3D46-882B-978A7A87DE22}"/>
                </a:ext>
              </a:extLst>
            </p:cNvPr>
            <p:cNvSpPr>
              <a:spLocks noChangeArrowheads="1"/>
            </p:cNvSpPr>
            <p:nvPr/>
          </p:nvSpPr>
          <p:spPr bwMode="auto">
            <a:xfrm>
              <a:off x="3267" y="2087"/>
              <a:ext cx="290" cy="97"/>
            </a:xfrm>
            <a:prstGeom prst="irregularSeal1">
              <a:avLst/>
            </a:prstGeom>
            <a:solidFill>
              <a:srgbClr val="FFFF00"/>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75793" name="TextBox 67">
            <a:extLst>
              <a:ext uri="{FF2B5EF4-FFF2-40B4-BE49-F238E27FC236}">
                <a16:creationId xmlns:a16="http://schemas.microsoft.com/office/drawing/2014/main" id="{F6F0FA66-FE52-004E-A70A-9AF597E8B86D}"/>
              </a:ext>
            </a:extLst>
          </p:cNvPr>
          <p:cNvSpPr txBox="1">
            <a:spLocks noChangeArrowheads="1"/>
          </p:cNvSpPr>
          <p:nvPr/>
        </p:nvSpPr>
        <p:spPr bwMode="auto">
          <a:xfrm>
            <a:off x="152400" y="6553200"/>
            <a:ext cx="1544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Tor Aamodt</a:t>
            </a:r>
          </a:p>
        </p:txBody>
      </p:sp>
      <p:sp>
        <p:nvSpPr>
          <p:cNvPr id="7" name="TextBox 6">
            <a:extLst>
              <a:ext uri="{FF2B5EF4-FFF2-40B4-BE49-F238E27FC236}">
                <a16:creationId xmlns:a16="http://schemas.microsoft.com/office/drawing/2014/main" id="{2C31085C-C570-6C47-AA98-B7218AB1BD4D}"/>
              </a:ext>
            </a:extLst>
          </p:cNvPr>
          <p:cNvSpPr txBox="1">
            <a:spLocks noChangeArrowheads="1"/>
          </p:cNvSpPr>
          <p:nvPr/>
        </p:nvSpPr>
        <p:spPr bwMode="auto">
          <a:xfrm>
            <a:off x="1881188" y="5678488"/>
            <a:ext cx="69580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This is the same as conditional/predicated/masked execution.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Recall the Vector Mask and Masked Vector Operations?</a:t>
            </a:r>
          </a:p>
        </p:txBody>
      </p:sp>
    </p:spTree>
    <p:extLst>
      <p:ext uri="{BB962C8B-B14F-4D97-AF65-F5344CB8AC3E}">
        <p14:creationId xmlns:p14="http://schemas.microsoft.com/office/powerpoint/2010/main" val="7251225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3538">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60"/>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xit" presetSubtype="0" fill="hold" grpId="1" nodeType="withEffect">
                                  <p:stCondLst>
                                    <p:cond delay="0"/>
                                  </p:stCondLst>
                                  <p:childTnLst>
                                    <p:set>
                                      <p:cBhvr>
                                        <p:cTn id="28" dur="1" fill="hold">
                                          <p:stCondLst>
                                            <p:cond delay="0"/>
                                          </p:stCondLst>
                                        </p:cTn>
                                        <p:tgtEl>
                                          <p:spTgt spid="61"/>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8"/>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xit" presetSubtype="0" fill="hold" grpId="1" nodeType="withEffect">
                                  <p:stCondLst>
                                    <p:cond delay="0"/>
                                  </p:stCondLst>
                                  <p:childTnLst>
                                    <p:set>
                                      <p:cBhvr>
                                        <p:cTn id="38" dur="1" fill="hold">
                                          <p:stCondLst>
                                            <p:cond delay="0"/>
                                          </p:stCondLst>
                                        </p:cTn>
                                        <p:tgtEl>
                                          <p:spTgt spid="62"/>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63"/>
                                        </p:tgtEl>
                                        <p:attrNameLst>
                                          <p:attrName>style.visibility</p:attrName>
                                        </p:attrNameLst>
                                      </p:cBhvr>
                                      <p:to>
                                        <p:strVal val="hidden"/>
                                      </p:to>
                                    </p:set>
                                  </p:childTnLst>
                                </p:cTn>
                              </p:par>
                              <p:par>
                                <p:cTn id="47" presetID="1"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8"/>
                                        </p:tgtEl>
                                        <p:attrNameLst>
                                          <p:attrName>style.visibility</p:attrName>
                                        </p:attrNameLst>
                                      </p:cBhvr>
                                      <p:to>
                                        <p:strVal val="visible"/>
                                      </p:to>
                                    </p:set>
                                  </p:childTnLst>
                                </p:cTn>
                              </p:par>
                              <p:par>
                                <p:cTn id="53" presetID="1" presetClass="exit" presetSubtype="0" fill="hold" grpId="1" nodeType="withEffect">
                                  <p:stCondLst>
                                    <p:cond delay="0"/>
                                  </p:stCondLst>
                                  <p:childTnLst>
                                    <p:set>
                                      <p:cBhvr>
                                        <p:cTn id="54" dur="1" fill="hold">
                                          <p:stCondLst>
                                            <p:cond delay="0"/>
                                          </p:stCondLst>
                                        </p:cTn>
                                        <p:tgtEl>
                                          <p:spTgt spid="64"/>
                                        </p:tgtEl>
                                        <p:attrNameLst>
                                          <p:attrName>style.visibility</p:attrName>
                                        </p:attrNameLst>
                                      </p:cBhvr>
                                      <p:to>
                                        <p:strVal val="hidden"/>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nodeType="clickEffect">
                                  <p:stCondLst>
                                    <p:cond delay="0"/>
                                  </p:stCondLst>
                                  <p:childTnLst>
                                    <p:set>
                                      <p:cBhvr>
                                        <p:cTn id="5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SIMD Utilization</a:t>
            </a:r>
          </a:p>
        </p:txBody>
      </p:sp>
      <p:sp>
        <p:nvSpPr>
          <p:cNvPr id="3" name="Marcador de contenido 2"/>
          <p:cNvSpPr>
            <a:spLocks noGrp="1"/>
          </p:cNvSpPr>
          <p:nvPr>
            <p:ph idx="1"/>
          </p:nvPr>
        </p:nvSpPr>
        <p:spPr>
          <a:xfrm>
            <a:off x="251521" y="908720"/>
            <a:ext cx="8568952" cy="5472534"/>
          </a:xfrm>
        </p:spPr>
        <p:txBody>
          <a:bodyPr>
            <a:normAutofit/>
          </a:bodyPr>
          <a:lstStyle/>
          <a:p>
            <a:r>
              <a:rPr lang="en-US" dirty="0"/>
              <a:t>Intra-warp </a:t>
            </a:r>
            <a:r>
              <a:rPr lang="en-US" dirty="0">
                <a:solidFill>
                  <a:srgbClr val="FF0000"/>
                </a:solidFill>
              </a:rPr>
              <a:t>divergence</a:t>
            </a:r>
          </a:p>
        </p:txBody>
      </p:sp>
      <p:sp>
        <p:nvSpPr>
          <p:cNvPr id="7" name="CuadroTexto 6"/>
          <p:cNvSpPr txBox="1"/>
          <p:nvPr/>
        </p:nvSpPr>
        <p:spPr>
          <a:xfrm>
            <a:off x="578104" y="1772816"/>
            <a:ext cx="4209920" cy="1815882"/>
          </a:xfrm>
          <a:prstGeom prst="rect">
            <a:avLst/>
          </a:prstGeom>
          <a:solidFill>
            <a:schemeClr val="bg1">
              <a:lumMod val="95000"/>
            </a:schemeClr>
          </a:solidFill>
        </p:spPr>
        <p:txBody>
          <a:bodyPr wrap="square" rtlCol="0">
            <a:spAutoFit/>
          </a:bodyPr>
          <a:lstStyle/>
          <a:p>
            <a:r>
              <a:rPr lang="en-US" sz="1600" dirty="0">
                <a:latin typeface="Courier"/>
                <a:cs typeface="Courier"/>
              </a:rPr>
              <a:t>Compute(</a:t>
            </a:r>
            <a:r>
              <a:rPr lang="en-US" sz="1600" dirty="0" err="1">
                <a:latin typeface="Courier"/>
                <a:cs typeface="Courier"/>
              </a:rPr>
              <a:t>threadIdx.x</a:t>
            </a:r>
            <a:r>
              <a:rPr lang="en-US" sz="1600" dirty="0">
                <a:latin typeface="Courier"/>
                <a:cs typeface="Courier"/>
              </a:rPr>
              <a:t>);</a:t>
            </a:r>
          </a:p>
          <a:p>
            <a:r>
              <a:rPr lang="en-US" sz="1600" dirty="0">
                <a:latin typeface="Courier"/>
                <a:cs typeface="Courier"/>
              </a:rPr>
              <a:t>if (</a:t>
            </a:r>
            <a:r>
              <a:rPr lang="en-US" sz="1600" dirty="0" err="1">
                <a:latin typeface="Courier"/>
                <a:cs typeface="Courier"/>
              </a:rPr>
              <a:t>threadIdx.x</a:t>
            </a:r>
            <a:r>
              <a:rPr lang="en-US" sz="1600" dirty="0">
                <a:latin typeface="Courier"/>
                <a:cs typeface="Courier"/>
              </a:rPr>
              <a:t> % 2 == 0){</a:t>
            </a:r>
          </a:p>
          <a:p>
            <a:r>
              <a:rPr lang="en-US" sz="1600" dirty="0">
                <a:latin typeface="Courier"/>
                <a:cs typeface="Courier"/>
              </a:rPr>
              <a:t>  </a:t>
            </a:r>
            <a:r>
              <a:rPr lang="en-US" sz="1600" dirty="0" err="1">
                <a:latin typeface="Courier"/>
                <a:cs typeface="Courier"/>
              </a:rPr>
              <a:t>Do_this</a:t>
            </a:r>
            <a:r>
              <a:rPr lang="en-US" sz="1600" dirty="0">
                <a:latin typeface="Courier"/>
                <a:cs typeface="Courier"/>
              </a:rPr>
              <a:t>(</a:t>
            </a:r>
            <a:r>
              <a:rPr lang="en-US" sz="1600" dirty="0" err="1">
                <a:latin typeface="Courier"/>
                <a:cs typeface="Courier"/>
              </a:rPr>
              <a:t>threadIdx.x</a:t>
            </a:r>
            <a:r>
              <a:rPr lang="en-US" sz="1600" dirty="0">
                <a:latin typeface="Courier"/>
                <a:cs typeface="Courier"/>
              </a:rPr>
              <a:t>);</a:t>
            </a:r>
          </a:p>
          <a:p>
            <a:r>
              <a:rPr lang="en-US" sz="1600" dirty="0">
                <a:latin typeface="Courier"/>
                <a:cs typeface="Courier"/>
              </a:rPr>
              <a:t>}</a:t>
            </a:r>
          </a:p>
          <a:p>
            <a:r>
              <a:rPr lang="en-US" sz="1600" dirty="0">
                <a:latin typeface="Courier"/>
                <a:cs typeface="Courier"/>
              </a:rPr>
              <a:t>else{</a:t>
            </a:r>
          </a:p>
          <a:p>
            <a:r>
              <a:rPr lang="en-US" sz="1600" dirty="0">
                <a:latin typeface="Courier"/>
                <a:cs typeface="Courier"/>
              </a:rPr>
              <a:t>  </a:t>
            </a:r>
            <a:r>
              <a:rPr lang="en-US" sz="1600" dirty="0" err="1">
                <a:latin typeface="Courier"/>
                <a:cs typeface="Courier"/>
              </a:rPr>
              <a:t>Do_that</a:t>
            </a:r>
            <a:r>
              <a:rPr lang="en-US" sz="1600" dirty="0">
                <a:latin typeface="Courier"/>
                <a:cs typeface="Courier"/>
              </a:rPr>
              <a:t>(</a:t>
            </a:r>
            <a:r>
              <a:rPr lang="en-US" sz="1600" dirty="0" err="1">
                <a:latin typeface="Courier"/>
                <a:cs typeface="Courier"/>
              </a:rPr>
              <a:t>threadIdx.x</a:t>
            </a:r>
            <a:r>
              <a:rPr lang="en-US" sz="1600" dirty="0">
                <a:latin typeface="Courier"/>
                <a:cs typeface="Courier"/>
              </a:rPr>
              <a:t>);</a:t>
            </a:r>
          </a:p>
          <a:p>
            <a:r>
              <a:rPr lang="en-US" sz="1600" dirty="0">
                <a:latin typeface="Courier"/>
                <a:cs typeface="Courier"/>
              </a:rPr>
              <a:t>}</a:t>
            </a:r>
          </a:p>
        </p:txBody>
      </p:sp>
      <p:pic>
        <p:nvPicPr>
          <p:cNvPr id="5" name="Imagen 4"/>
          <p:cNvPicPr>
            <a:picLocks noChangeAspect="1"/>
          </p:cNvPicPr>
          <p:nvPr/>
        </p:nvPicPr>
        <p:blipFill>
          <a:blip r:embed="rId2"/>
          <a:stretch>
            <a:fillRect/>
          </a:stretch>
        </p:blipFill>
        <p:spPr>
          <a:xfrm>
            <a:off x="5405976" y="1340768"/>
            <a:ext cx="2964460" cy="4680000"/>
          </a:xfrm>
          <a:prstGeom prst="rect">
            <a:avLst/>
          </a:prstGeom>
        </p:spPr>
      </p:pic>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51</a:t>
            </a:fld>
            <a:endParaRPr lang="en-US" altLang="en-US"/>
          </a:p>
        </p:txBody>
      </p:sp>
    </p:spTree>
    <p:extLst>
      <p:ext uri="{BB962C8B-B14F-4D97-AF65-F5344CB8AC3E}">
        <p14:creationId xmlns:p14="http://schemas.microsoft.com/office/powerpoint/2010/main" val="313261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Increasing SIMD Utilization</a:t>
            </a:r>
          </a:p>
        </p:txBody>
      </p:sp>
      <p:sp>
        <p:nvSpPr>
          <p:cNvPr id="3" name="Marcador de contenido 2"/>
          <p:cNvSpPr>
            <a:spLocks noGrp="1"/>
          </p:cNvSpPr>
          <p:nvPr>
            <p:ph idx="1"/>
          </p:nvPr>
        </p:nvSpPr>
        <p:spPr>
          <a:xfrm>
            <a:off x="251521" y="908720"/>
            <a:ext cx="8568952" cy="5472534"/>
          </a:xfrm>
        </p:spPr>
        <p:txBody>
          <a:bodyPr>
            <a:normAutofit/>
          </a:bodyPr>
          <a:lstStyle/>
          <a:p>
            <a:r>
              <a:rPr lang="en-US" dirty="0">
                <a:solidFill>
                  <a:srgbClr val="0000FF"/>
                </a:solidFill>
              </a:rPr>
              <a:t>Divergence-free</a:t>
            </a:r>
            <a:r>
              <a:rPr lang="en-US" dirty="0"/>
              <a:t> execution</a:t>
            </a:r>
          </a:p>
        </p:txBody>
      </p:sp>
      <p:sp>
        <p:nvSpPr>
          <p:cNvPr id="7" name="CuadroTexto 6"/>
          <p:cNvSpPr txBox="1"/>
          <p:nvPr/>
        </p:nvSpPr>
        <p:spPr>
          <a:xfrm>
            <a:off x="578104" y="1772816"/>
            <a:ext cx="4425944" cy="1815882"/>
          </a:xfrm>
          <a:prstGeom prst="rect">
            <a:avLst/>
          </a:prstGeom>
          <a:solidFill>
            <a:schemeClr val="bg1">
              <a:lumMod val="95000"/>
            </a:schemeClr>
          </a:solidFill>
        </p:spPr>
        <p:txBody>
          <a:bodyPr wrap="square" rtlCol="0">
            <a:spAutoFit/>
          </a:bodyPr>
          <a:lstStyle/>
          <a:p>
            <a:r>
              <a:rPr lang="en-US" sz="1600" dirty="0">
                <a:latin typeface="Courier"/>
                <a:cs typeface="Courier"/>
              </a:rPr>
              <a:t>Compute(</a:t>
            </a:r>
            <a:r>
              <a:rPr lang="en-US" sz="1600" dirty="0" err="1">
                <a:latin typeface="Courier"/>
                <a:cs typeface="Courier"/>
              </a:rPr>
              <a:t>threadIdx.x</a:t>
            </a:r>
            <a:r>
              <a:rPr lang="en-US" sz="1600" dirty="0">
                <a:latin typeface="Courier"/>
                <a:cs typeface="Courier"/>
              </a:rPr>
              <a:t>);</a:t>
            </a:r>
          </a:p>
          <a:p>
            <a:r>
              <a:rPr lang="en-US" sz="1600" dirty="0">
                <a:latin typeface="Courier"/>
                <a:cs typeface="Courier"/>
              </a:rPr>
              <a:t>if (</a:t>
            </a:r>
            <a:r>
              <a:rPr lang="en-US" sz="1600" dirty="0" err="1">
                <a:latin typeface="Courier"/>
                <a:cs typeface="Courier"/>
              </a:rPr>
              <a:t>threadIdx.x</a:t>
            </a:r>
            <a:r>
              <a:rPr lang="en-US" sz="1600" dirty="0">
                <a:latin typeface="Courier"/>
                <a:cs typeface="Courier"/>
              </a:rPr>
              <a:t> &lt; 32){</a:t>
            </a:r>
          </a:p>
          <a:p>
            <a:r>
              <a:rPr lang="en-US" sz="1600" dirty="0">
                <a:latin typeface="Courier"/>
                <a:cs typeface="Courier"/>
              </a:rPr>
              <a:t>  </a:t>
            </a:r>
            <a:r>
              <a:rPr lang="en-US" sz="1600" dirty="0" err="1">
                <a:latin typeface="Courier"/>
                <a:cs typeface="Courier"/>
              </a:rPr>
              <a:t>Do_this</a:t>
            </a:r>
            <a:r>
              <a:rPr lang="en-US" sz="1600" dirty="0">
                <a:latin typeface="Courier"/>
                <a:cs typeface="Courier"/>
              </a:rPr>
              <a:t>(</a:t>
            </a:r>
            <a:r>
              <a:rPr lang="en-US" sz="1600" dirty="0" err="1">
                <a:latin typeface="Courier"/>
                <a:cs typeface="Courier"/>
              </a:rPr>
              <a:t>threadIdx.x</a:t>
            </a:r>
            <a:r>
              <a:rPr lang="en-US" sz="1600" dirty="0">
                <a:latin typeface="Courier"/>
                <a:cs typeface="Courier"/>
              </a:rPr>
              <a:t> * 2);</a:t>
            </a:r>
          </a:p>
          <a:p>
            <a:r>
              <a:rPr lang="en-US" sz="1600" dirty="0">
                <a:latin typeface="Courier"/>
                <a:cs typeface="Courier"/>
              </a:rPr>
              <a:t>}</a:t>
            </a:r>
          </a:p>
          <a:p>
            <a:r>
              <a:rPr lang="en-US" sz="1600" dirty="0">
                <a:latin typeface="Courier"/>
                <a:cs typeface="Courier"/>
              </a:rPr>
              <a:t>else{</a:t>
            </a:r>
          </a:p>
          <a:p>
            <a:r>
              <a:rPr lang="en-US" sz="1600" dirty="0">
                <a:latin typeface="Courier"/>
                <a:cs typeface="Courier"/>
              </a:rPr>
              <a:t>  </a:t>
            </a:r>
            <a:r>
              <a:rPr lang="en-US" sz="1600" dirty="0" err="1">
                <a:latin typeface="Courier"/>
                <a:cs typeface="Courier"/>
              </a:rPr>
              <a:t>Do_that</a:t>
            </a:r>
            <a:r>
              <a:rPr lang="en-US" sz="1600" dirty="0">
                <a:latin typeface="Courier"/>
                <a:cs typeface="Courier"/>
              </a:rPr>
              <a:t>((threadIdx.x%32)*2+1);</a:t>
            </a:r>
          </a:p>
          <a:p>
            <a:r>
              <a:rPr lang="en-US" sz="1600" dirty="0">
                <a:latin typeface="Courier"/>
                <a:cs typeface="Courier"/>
              </a:rPr>
              <a:t>}</a:t>
            </a:r>
          </a:p>
        </p:txBody>
      </p:sp>
      <p:pic>
        <p:nvPicPr>
          <p:cNvPr id="5" name="Imagen 4"/>
          <p:cNvPicPr>
            <a:picLocks noChangeAspect="1"/>
          </p:cNvPicPr>
          <p:nvPr/>
        </p:nvPicPr>
        <p:blipFill>
          <a:blip r:embed="rId2"/>
          <a:stretch>
            <a:fillRect/>
          </a:stretch>
        </p:blipFill>
        <p:spPr>
          <a:xfrm>
            <a:off x="5417641" y="1340768"/>
            <a:ext cx="2970783" cy="4680000"/>
          </a:xfrm>
          <a:prstGeom prst="rect">
            <a:avLst/>
          </a:prstGeom>
        </p:spPr>
      </p:pic>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52</a:t>
            </a:fld>
            <a:endParaRPr lang="en-US" altLang="en-US"/>
          </a:p>
        </p:txBody>
      </p:sp>
    </p:spTree>
    <p:extLst>
      <p:ext uri="{BB962C8B-B14F-4D97-AF65-F5344CB8AC3E}">
        <p14:creationId xmlns:p14="http://schemas.microsoft.com/office/powerpoint/2010/main" val="4007123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Vector Reduction: Naïve Mapping (I)</a:t>
            </a:r>
          </a:p>
        </p:txBody>
      </p:sp>
      <p:sp>
        <p:nvSpPr>
          <p:cNvPr id="5" name="Rectangle 2"/>
          <p:cNvSpPr>
            <a:spLocks noChangeArrowheads="1"/>
          </p:cNvSpPr>
          <p:nvPr/>
        </p:nvSpPr>
        <p:spPr bwMode="auto">
          <a:xfrm>
            <a:off x="7380000" y="1605705"/>
            <a:ext cx="648000" cy="4320000"/>
          </a:xfrm>
          <a:prstGeom prst="rect">
            <a:avLst/>
          </a:prstGeom>
          <a:solidFill>
            <a:srgbClr val="7AC96C">
              <a:alpha val="50196"/>
            </a:srgbClr>
          </a:solidFill>
          <a:ln w="9525">
            <a:solidFill>
              <a:schemeClr val="tx1"/>
            </a:solidFill>
            <a:miter lim="800000"/>
            <a:headEnd/>
            <a:tailEnd/>
          </a:ln>
          <a:effectLst/>
        </p:spPr>
        <p:txBody>
          <a:bodyPr wrap="none" anchor="ctr">
            <a:prstTxWarp prst="textNoShape">
              <a:avLst/>
            </a:prstTxWarp>
          </a:bodyPr>
          <a:lstStyle/>
          <a:p>
            <a:endParaRPr lang="es-ES_tradnl"/>
          </a:p>
        </p:txBody>
      </p:sp>
      <p:sp>
        <p:nvSpPr>
          <p:cNvPr id="6" name="Rectangle 3"/>
          <p:cNvSpPr>
            <a:spLocks noChangeArrowheads="1"/>
          </p:cNvSpPr>
          <p:nvPr/>
        </p:nvSpPr>
        <p:spPr bwMode="auto">
          <a:xfrm>
            <a:off x="4788000" y="1605705"/>
            <a:ext cx="648000" cy="4320000"/>
          </a:xfrm>
          <a:prstGeom prst="rect">
            <a:avLst/>
          </a:prstGeom>
          <a:solidFill>
            <a:srgbClr val="7AC96C">
              <a:alpha val="50196"/>
            </a:srgbClr>
          </a:solidFill>
          <a:ln w="9525">
            <a:solidFill>
              <a:schemeClr val="tx1"/>
            </a:solidFill>
            <a:miter lim="800000"/>
            <a:headEnd/>
            <a:tailEnd/>
          </a:ln>
          <a:effectLst/>
        </p:spPr>
        <p:txBody>
          <a:bodyPr wrap="none" anchor="ctr">
            <a:prstTxWarp prst="textNoShape">
              <a:avLst/>
            </a:prstTxWarp>
          </a:bodyPr>
          <a:lstStyle/>
          <a:p>
            <a:endParaRPr lang="es-ES_tradnl"/>
          </a:p>
        </p:txBody>
      </p:sp>
      <p:sp>
        <p:nvSpPr>
          <p:cNvPr id="7" name="Rectangle 4"/>
          <p:cNvSpPr>
            <a:spLocks noChangeArrowheads="1"/>
          </p:cNvSpPr>
          <p:nvPr/>
        </p:nvSpPr>
        <p:spPr bwMode="auto">
          <a:xfrm>
            <a:off x="2196000" y="1605705"/>
            <a:ext cx="648000" cy="4320000"/>
          </a:xfrm>
          <a:prstGeom prst="rect">
            <a:avLst/>
          </a:prstGeom>
          <a:solidFill>
            <a:srgbClr val="7AC96C">
              <a:alpha val="50196"/>
            </a:srgbClr>
          </a:solidFill>
          <a:ln w="9525">
            <a:solidFill>
              <a:schemeClr val="tx1"/>
            </a:solidFill>
            <a:miter lim="800000"/>
            <a:headEnd/>
            <a:tailEnd/>
          </a:ln>
          <a:effectLst/>
        </p:spPr>
        <p:txBody>
          <a:bodyPr wrap="none" anchor="ctr">
            <a:prstTxWarp prst="textNoShape">
              <a:avLst/>
            </a:prstTxWarp>
          </a:bodyPr>
          <a:lstStyle/>
          <a:p>
            <a:endParaRPr lang="es-ES_tradnl"/>
          </a:p>
        </p:txBody>
      </p:sp>
      <p:sp>
        <p:nvSpPr>
          <p:cNvPr id="8" name="Rectangle 5"/>
          <p:cNvSpPr>
            <a:spLocks noChangeArrowheads="1"/>
          </p:cNvSpPr>
          <p:nvPr/>
        </p:nvSpPr>
        <p:spPr bwMode="auto">
          <a:xfrm>
            <a:off x="3492000" y="1605705"/>
            <a:ext cx="648000" cy="4320000"/>
          </a:xfrm>
          <a:prstGeom prst="rect">
            <a:avLst/>
          </a:prstGeom>
          <a:solidFill>
            <a:srgbClr val="FFD147">
              <a:alpha val="50196"/>
            </a:srgbClr>
          </a:solidFill>
          <a:ln w="9525">
            <a:solidFill>
              <a:schemeClr val="tx1"/>
            </a:solidFill>
            <a:miter lim="800000"/>
            <a:headEnd/>
            <a:tailEnd/>
          </a:ln>
          <a:effectLst/>
        </p:spPr>
        <p:txBody>
          <a:bodyPr wrap="none" anchor="ctr">
            <a:prstTxWarp prst="textNoShape">
              <a:avLst/>
            </a:prstTxWarp>
          </a:bodyPr>
          <a:lstStyle/>
          <a:p>
            <a:endParaRPr lang="es-ES_tradnl"/>
          </a:p>
        </p:txBody>
      </p:sp>
      <p:sp>
        <p:nvSpPr>
          <p:cNvPr id="9" name="Rectangle 6"/>
          <p:cNvSpPr>
            <a:spLocks noChangeArrowheads="1"/>
          </p:cNvSpPr>
          <p:nvPr/>
        </p:nvSpPr>
        <p:spPr bwMode="auto">
          <a:xfrm>
            <a:off x="6084000" y="1605705"/>
            <a:ext cx="648000" cy="4320000"/>
          </a:xfrm>
          <a:prstGeom prst="rect">
            <a:avLst/>
          </a:prstGeom>
          <a:solidFill>
            <a:srgbClr val="FF6600">
              <a:alpha val="50196"/>
            </a:srgbClr>
          </a:solidFill>
          <a:ln w="9525">
            <a:solidFill>
              <a:schemeClr val="tx1"/>
            </a:solidFill>
            <a:miter lim="800000"/>
            <a:headEnd/>
            <a:tailEnd/>
          </a:ln>
          <a:effectLst/>
        </p:spPr>
        <p:txBody>
          <a:bodyPr wrap="none" anchor="ctr">
            <a:prstTxWarp prst="textNoShape">
              <a:avLst/>
            </a:prstTxWarp>
          </a:bodyPr>
          <a:lstStyle/>
          <a:p>
            <a:pPr algn="ctr"/>
            <a:endParaRPr lang="es-ES_tradnl" sz="1600"/>
          </a:p>
        </p:txBody>
      </p:sp>
      <p:sp>
        <p:nvSpPr>
          <p:cNvPr id="10" name="Rectangle 7"/>
          <p:cNvSpPr>
            <a:spLocks noChangeArrowheads="1"/>
          </p:cNvSpPr>
          <p:nvPr/>
        </p:nvSpPr>
        <p:spPr bwMode="auto">
          <a:xfrm>
            <a:off x="900000" y="1605705"/>
            <a:ext cx="648000" cy="4320000"/>
          </a:xfrm>
          <a:prstGeom prst="rect">
            <a:avLst/>
          </a:prstGeom>
          <a:solidFill>
            <a:srgbClr val="FF6600">
              <a:alpha val="50196"/>
            </a:srgbClr>
          </a:solidFill>
          <a:ln w="9525">
            <a:solidFill>
              <a:schemeClr val="tx1"/>
            </a:solidFill>
            <a:miter lim="800000"/>
            <a:headEnd/>
            <a:tailEnd/>
          </a:ln>
          <a:effectLst/>
        </p:spPr>
        <p:txBody>
          <a:bodyPr wrap="none" anchor="ctr">
            <a:prstTxWarp prst="textNoShape">
              <a:avLst/>
            </a:prstTxWarp>
          </a:bodyPr>
          <a:lstStyle/>
          <a:p>
            <a:pPr algn="ctr"/>
            <a:endParaRPr lang="es-ES_tradnl" sz="1600"/>
          </a:p>
        </p:txBody>
      </p:sp>
      <p:sp>
        <p:nvSpPr>
          <p:cNvPr id="11" name="Rectangle 9"/>
          <p:cNvSpPr>
            <a:spLocks noChangeArrowheads="1"/>
          </p:cNvSpPr>
          <p:nvPr/>
        </p:nvSpPr>
        <p:spPr bwMode="auto">
          <a:xfrm>
            <a:off x="900000" y="2037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dirty="0">
                <a:solidFill>
                  <a:schemeClr val="bg1"/>
                </a:solidFill>
              </a:rPr>
              <a:t>0</a:t>
            </a:r>
          </a:p>
        </p:txBody>
      </p:sp>
      <p:sp>
        <p:nvSpPr>
          <p:cNvPr id="12" name="Rectangle 10"/>
          <p:cNvSpPr>
            <a:spLocks noChangeArrowheads="1"/>
          </p:cNvSpPr>
          <p:nvPr/>
        </p:nvSpPr>
        <p:spPr bwMode="auto">
          <a:xfrm>
            <a:off x="1548000" y="2037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1</a:t>
            </a:r>
          </a:p>
        </p:txBody>
      </p:sp>
      <p:sp>
        <p:nvSpPr>
          <p:cNvPr id="13" name="Rectangle 11"/>
          <p:cNvSpPr>
            <a:spLocks noChangeArrowheads="1"/>
          </p:cNvSpPr>
          <p:nvPr/>
        </p:nvSpPr>
        <p:spPr bwMode="auto">
          <a:xfrm>
            <a:off x="2196000" y="2037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2</a:t>
            </a:r>
          </a:p>
        </p:txBody>
      </p:sp>
      <p:sp>
        <p:nvSpPr>
          <p:cNvPr id="14" name="Rectangle 12"/>
          <p:cNvSpPr>
            <a:spLocks noChangeArrowheads="1"/>
          </p:cNvSpPr>
          <p:nvPr/>
        </p:nvSpPr>
        <p:spPr bwMode="auto">
          <a:xfrm>
            <a:off x="2844000" y="2037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3</a:t>
            </a:r>
          </a:p>
        </p:txBody>
      </p:sp>
      <p:sp>
        <p:nvSpPr>
          <p:cNvPr id="15" name="Rectangle 13"/>
          <p:cNvSpPr>
            <a:spLocks noChangeArrowheads="1"/>
          </p:cNvSpPr>
          <p:nvPr/>
        </p:nvSpPr>
        <p:spPr bwMode="auto">
          <a:xfrm>
            <a:off x="3492000" y="2037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4</a:t>
            </a:r>
          </a:p>
        </p:txBody>
      </p:sp>
      <p:sp>
        <p:nvSpPr>
          <p:cNvPr id="16" name="Rectangle 14"/>
          <p:cNvSpPr>
            <a:spLocks noChangeArrowheads="1"/>
          </p:cNvSpPr>
          <p:nvPr/>
        </p:nvSpPr>
        <p:spPr bwMode="auto">
          <a:xfrm>
            <a:off x="4140000" y="2037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5</a:t>
            </a:r>
          </a:p>
        </p:txBody>
      </p:sp>
      <p:sp>
        <p:nvSpPr>
          <p:cNvPr id="17" name="Rectangle 15"/>
          <p:cNvSpPr>
            <a:spLocks noChangeArrowheads="1"/>
          </p:cNvSpPr>
          <p:nvPr/>
        </p:nvSpPr>
        <p:spPr bwMode="auto">
          <a:xfrm>
            <a:off x="5436000" y="2037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7</a:t>
            </a:r>
          </a:p>
        </p:txBody>
      </p:sp>
      <p:sp>
        <p:nvSpPr>
          <p:cNvPr id="18" name="Rectangle 16"/>
          <p:cNvSpPr>
            <a:spLocks noChangeArrowheads="1"/>
          </p:cNvSpPr>
          <p:nvPr/>
        </p:nvSpPr>
        <p:spPr bwMode="auto">
          <a:xfrm>
            <a:off x="4788000" y="2037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6</a:t>
            </a:r>
          </a:p>
        </p:txBody>
      </p:sp>
      <p:sp>
        <p:nvSpPr>
          <p:cNvPr id="19" name="Rectangle 17"/>
          <p:cNvSpPr>
            <a:spLocks noChangeArrowheads="1"/>
          </p:cNvSpPr>
          <p:nvPr/>
        </p:nvSpPr>
        <p:spPr bwMode="auto">
          <a:xfrm>
            <a:off x="7380000" y="2037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10</a:t>
            </a:r>
          </a:p>
        </p:txBody>
      </p:sp>
      <p:sp>
        <p:nvSpPr>
          <p:cNvPr id="20" name="Rectangle 18"/>
          <p:cNvSpPr>
            <a:spLocks noChangeArrowheads="1"/>
          </p:cNvSpPr>
          <p:nvPr/>
        </p:nvSpPr>
        <p:spPr bwMode="auto">
          <a:xfrm>
            <a:off x="6732000" y="2037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9</a:t>
            </a:r>
          </a:p>
        </p:txBody>
      </p:sp>
      <p:sp>
        <p:nvSpPr>
          <p:cNvPr id="21" name="Rectangle 19"/>
          <p:cNvSpPr>
            <a:spLocks noChangeArrowheads="1"/>
          </p:cNvSpPr>
          <p:nvPr/>
        </p:nvSpPr>
        <p:spPr bwMode="auto">
          <a:xfrm>
            <a:off x="6084000" y="2037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8</a:t>
            </a:r>
          </a:p>
        </p:txBody>
      </p:sp>
      <p:sp>
        <p:nvSpPr>
          <p:cNvPr id="22" name="Rectangle 20"/>
          <p:cNvSpPr>
            <a:spLocks noChangeArrowheads="1"/>
          </p:cNvSpPr>
          <p:nvPr/>
        </p:nvSpPr>
        <p:spPr bwMode="auto">
          <a:xfrm>
            <a:off x="8028000" y="2037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11</a:t>
            </a:r>
          </a:p>
        </p:txBody>
      </p:sp>
      <p:sp>
        <p:nvSpPr>
          <p:cNvPr id="23" name="Rectangle 21"/>
          <p:cNvSpPr>
            <a:spLocks noChangeArrowheads="1"/>
          </p:cNvSpPr>
          <p:nvPr/>
        </p:nvSpPr>
        <p:spPr bwMode="auto">
          <a:xfrm>
            <a:off x="900000" y="3045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dirty="0">
                <a:solidFill>
                  <a:schemeClr val="bg1"/>
                </a:solidFill>
              </a:rPr>
              <a:t>0+1</a:t>
            </a:r>
          </a:p>
        </p:txBody>
      </p:sp>
      <p:sp>
        <p:nvSpPr>
          <p:cNvPr id="24" name="Rectangle 22"/>
          <p:cNvSpPr>
            <a:spLocks noChangeArrowheads="1"/>
          </p:cNvSpPr>
          <p:nvPr/>
        </p:nvSpPr>
        <p:spPr bwMode="auto">
          <a:xfrm>
            <a:off x="1548000" y="304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5" name="Rectangle 23"/>
          <p:cNvSpPr>
            <a:spLocks noChangeArrowheads="1"/>
          </p:cNvSpPr>
          <p:nvPr/>
        </p:nvSpPr>
        <p:spPr bwMode="auto">
          <a:xfrm>
            <a:off x="2196000" y="3045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2+3</a:t>
            </a:r>
          </a:p>
        </p:txBody>
      </p:sp>
      <p:sp>
        <p:nvSpPr>
          <p:cNvPr id="26" name="Rectangle 24"/>
          <p:cNvSpPr>
            <a:spLocks noChangeArrowheads="1"/>
          </p:cNvSpPr>
          <p:nvPr/>
        </p:nvSpPr>
        <p:spPr bwMode="auto">
          <a:xfrm>
            <a:off x="2844000" y="304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7" name="Rectangle 25"/>
          <p:cNvSpPr>
            <a:spLocks noChangeArrowheads="1"/>
          </p:cNvSpPr>
          <p:nvPr/>
        </p:nvSpPr>
        <p:spPr bwMode="auto">
          <a:xfrm>
            <a:off x="3492000" y="3045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4+5</a:t>
            </a:r>
          </a:p>
        </p:txBody>
      </p:sp>
      <p:sp>
        <p:nvSpPr>
          <p:cNvPr id="28" name="Rectangle 26"/>
          <p:cNvSpPr>
            <a:spLocks noChangeArrowheads="1"/>
          </p:cNvSpPr>
          <p:nvPr/>
        </p:nvSpPr>
        <p:spPr bwMode="auto">
          <a:xfrm>
            <a:off x="4140000" y="304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29" name="Rectangle 27"/>
          <p:cNvSpPr>
            <a:spLocks noChangeArrowheads="1"/>
          </p:cNvSpPr>
          <p:nvPr/>
        </p:nvSpPr>
        <p:spPr bwMode="auto">
          <a:xfrm>
            <a:off x="5436000" y="304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30" name="Rectangle 28"/>
          <p:cNvSpPr>
            <a:spLocks noChangeArrowheads="1"/>
          </p:cNvSpPr>
          <p:nvPr/>
        </p:nvSpPr>
        <p:spPr bwMode="auto">
          <a:xfrm>
            <a:off x="4788000" y="3045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6+7</a:t>
            </a:r>
          </a:p>
        </p:txBody>
      </p:sp>
      <p:sp>
        <p:nvSpPr>
          <p:cNvPr id="31" name="Rectangle 29"/>
          <p:cNvSpPr>
            <a:spLocks noChangeArrowheads="1"/>
          </p:cNvSpPr>
          <p:nvPr/>
        </p:nvSpPr>
        <p:spPr bwMode="auto">
          <a:xfrm>
            <a:off x="7380000" y="3045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10+11</a:t>
            </a:r>
          </a:p>
        </p:txBody>
      </p:sp>
      <p:sp>
        <p:nvSpPr>
          <p:cNvPr id="32" name="Rectangle 30"/>
          <p:cNvSpPr>
            <a:spLocks noChangeArrowheads="1"/>
          </p:cNvSpPr>
          <p:nvPr/>
        </p:nvSpPr>
        <p:spPr bwMode="auto">
          <a:xfrm>
            <a:off x="6732000" y="304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33" name="Rectangle 31"/>
          <p:cNvSpPr>
            <a:spLocks noChangeArrowheads="1"/>
          </p:cNvSpPr>
          <p:nvPr/>
        </p:nvSpPr>
        <p:spPr bwMode="auto">
          <a:xfrm>
            <a:off x="6084000" y="3045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8+9</a:t>
            </a:r>
          </a:p>
        </p:txBody>
      </p:sp>
      <p:sp>
        <p:nvSpPr>
          <p:cNvPr id="34" name="Rectangle 32"/>
          <p:cNvSpPr>
            <a:spLocks noChangeArrowheads="1"/>
          </p:cNvSpPr>
          <p:nvPr/>
        </p:nvSpPr>
        <p:spPr bwMode="auto">
          <a:xfrm>
            <a:off x="8028000" y="304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35" name="Rectangle 33"/>
          <p:cNvSpPr>
            <a:spLocks noChangeArrowheads="1"/>
          </p:cNvSpPr>
          <p:nvPr/>
        </p:nvSpPr>
        <p:spPr bwMode="auto">
          <a:xfrm>
            <a:off x="900000" y="4125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0...3</a:t>
            </a:r>
          </a:p>
        </p:txBody>
      </p:sp>
      <p:sp>
        <p:nvSpPr>
          <p:cNvPr id="36" name="Rectangle 34"/>
          <p:cNvSpPr>
            <a:spLocks noChangeArrowheads="1"/>
          </p:cNvSpPr>
          <p:nvPr/>
        </p:nvSpPr>
        <p:spPr bwMode="auto">
          <a:xfrm>
            <a:off x="1548000" y="412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37" name="Rectangle 35"/>
          <p:cNvSpPr>
            <a:spLocks noChangeArrowheads="1"/>
          </p:cNvSpPr>
          <p:nvPr/>
        </p:nvSpPr>
        <p:spPr bwMode="auto">
          <a:xfrm>
            <a:off x="2196000" y="412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38" name="Rectangle 36"/>
          <p:cNvSpPr>
            <a:spLocks noChangeArrowheads="1"/>
          </p:cNvSpPr>
          <p:nvPr/>
        </p:nvSpPr>
        <p:spPr bwMode="auto">
          <a:xfrm>
            <a:off x="2844000" y="412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39" name="Rectangle 37"/>
          <p:cNvSpPr>
            <a:spLocks noChangeArrowheads="1"/>
          </p:cNvSpPr>
          <p:nvPr/>
        </p:nvSpPr>
        <p:spPr bwMode="auto">
          <a:xfrm>
            <a:off x="3492000" y="4125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4..7</a:t>
            </a:r>
          </a:p>
        </p:txBody>
      </p:sp>
      <p:sp>
        <p:nvSpPr>
          <p:cNvPr id="40" name="Rectangle 38"/>
          <p:cNvSpPr>
            <a:spLocks noChangeArrowheads="1"/>
          </p:cNvSpPr>
          <p:nvPr/>
        </p:nvSpPr>
        <p:spPr bwMode="auto">
          <a:xfrm>
            <a:off x="4140000" y="412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1" name="Rectangle 39"/>
          <p:cNvSpPr>
            <a:spLocks noChangeArrowheads="1"/>
          </p:cNvSpPr>
          <p:nvPr/>
        </p:nvSpPr>
        <p:spPr bwMode="auto">
          <a:xfrm>
            <a:off x="5436000" y="412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2" name="Rectangle 40"/>
          <p:cNvSpPr>
            <a:spLocks noChangeArrowheads="1"/>
          </p:cNvSpPr>
          <p:nvPr/>
        </p:nvSpPr>
        <p:spPr bwMode="auto">
          <a:xfrm>
            <a:off x="4788000" y="412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3" name="Rectangle 41"/>
          <p:cNvSpPr>
            <a:spLocks noChangeArrowheads="1"/>
          </p:cNvSpPr>
          <p:nvPr/>
        </p:nvSpPr>
        <p:spPr bwMode="auto">
          <a:xfrm>
            <a:off x="7380000" y="412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4" name="Rectangle 42"/>
          <p:cNvSpPr>
            <a:spLocks noChangeArrowheads="1"/>
          </p:cNvSpPr>
          <p:nvPr/>
        </p:nvSpPr>
        <p:spPr bwMode="auto">
          <a:xfrm>
            <a:off x="6732000" y="412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5" name="Rectangle 43"/>
          <p:cNvSpPr>
            <a:spLocks noChangeArrowheads="1"/>
          </p:cNvSpPr>
          <p:nvPr/>
        </p:nvSpPr>
        <p:spPr bwMode="auto">
          <a:xfrm>
            <a:off x="6084000" y="4125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8..11</a:t>
            </a:r>
          </a:p>
        </p:txBody>
      </p:sp>
      <p:sp>
        <p:nvSpPr>
          <p:cNvPr id="46" name="Rectangle 44"/>
          <p:cNvSpPr>
            <a:spLocks noChangeArrowheads="1"/>
          </p:cNvSpPr>
          <p:nvPr/>
        </p:nvSpPr>
        <p:spPr bwMode="auto">
          <a:xfrm>
            <a:off x="8028000" y="412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7" name="Rectangle 45"/>
          <p:cNvSpPr>
            <a:spLocks noChangeArrowheads="1"/>
          </p:cNvSpPr>
          <p:nvPr/>
        </p:nvSpPr>
        <p:spPr bwMode="auto">
          <a:xfrm>
            <a:off x="900000" y="5205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0..7</a:t>
            </a:r>
          </a:p>
        </p:txBody>
      </p:sp>
      <p:sp>
        <p:nvSpPr>
          <p:cNvPr id="48" name="Rectangle 46"/>
          <p:cNvSpPr>
            <a:spLocks noChangeArrowheads="1"/>
          </p:cNvSpPr>
          <p:nvPr/>
        </p:nvSpPr>
        <p:spPr bwMode="auto">
          <a:xfrm>
            <a:off x="1548000" y="520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9" name="Rectangle 47"/>
          <p:cNvSpPr>
            <a:spLocks noChangeArrowheads="1"/>
          </p:cNvSpPr>
          <p:nvPr/>
        </p:nvSpPr>
        <p:spPr bwMode="auto">
          <a:xfrm>
            <a:off x="2196000" y="520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0" name="Rectangle 48"/>
          <p:cNvSpPr>
            <a:spLocks noChangeArrowheads="1"/>
          </p:cNvSpPr>
          <p:nvPr/>
        </p:nvSpPr>
        <p:spPr bwMode="auto">
          <a:xfrm>
            <a:off x="2844000" y="520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1" name="Rectangle 49"/>
          <p:cNvSpPr>
            <a:spLocks noChangeArrowheads="1"/>
          </p:cNvSpPr>
          <p:nvPr/>
        </p:nvSpPr>
        <p:spPr bwMode="auto">
          <a:xfrm>
            <a:off x="3492000" y="520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2" name="Rectangle 50"/>
          <p:cNvSpPr>
            <a:spLocks noChangeArrowheads="1"/>
          </p:cNvSpPr>
          <p:nvPr/>
        </p:nvSpPr>
        <p:spPr bwMode="auto">
          <a:xfrm>
            <a:off x="4140000" y="520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3" name="Rectangle 51"/>
          <p:cNvSpPr>
            <a:spLocks noChangeArrowheads="1"/>
          </p:cNvSpPr>
          <p:nvPr/>
        </p:nvSpPr>
        <p:spPr bwMode="auto">
          <a:xfrm>
            <a:off x="5436000" y="520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4" name="Rectangle 52"/>
          <p:cNvSpPr>
            <a:spLocks noChangeArrowheads="1"/>
          </p:cNvSpPr>
          <p:nvPr/>
        </p:nvSpPr>
        <p:spPr bwMode="auto">
          <a:xfrm>
            <a:off x="4788000" y="520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5" name="Rectangle 53"/>
          <p:cNvSpPr>
            <a:spLocks noChangeArrowheads="1"/>
          </p:cNvSpPr>
          <p:nvPr/>
        </p:nvSpPr>
        <p:spPr bwMode="auto">
          <a:xfrm>
            <a:off x="7380000" y="520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6" name="Rectangle 54"/>
          <p:cNvSpPr>
            <a:spLocks noChangeArrowheads="1"/>
          </p:cNvSpPr>
          <p:nvPr/>
        </p:nvSpPr>
        <p:spPr bwMode="auto">
          <a:xfrm>
            <a:off x="6732000" y="520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7" name="Rectangle 55"/>
          <p:cNvSpPr>
            <a:spLocks noChangeArrowheads="1"/>
          </p:cNvSpPr>
          <p:nvPr/>
        </p:nvSpPr>
        <p:spPr bwMode="auto">
          <a:xfrm>
            <a:off x="6084000" y="5205705"/>
            <a:ext cx="648000" cy="43200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8..15</a:t>
            </a:r>
          </a:p>
        </p:txBody>
      </p:sp>
      <p:sp>
        <p:nvSpPr>
          <p:cNvPr id="58" name="Rectangle 56"/>
          <p:cNvSpPr>
            <a:spLocks noChangeArrowheads="1"/>
          </p:cNvSpPr>
          <p:nvPr/>
        </p:nvSpPr>
        <p:spPr bwMode="auto">
          <a:xfrm>
            <a:off x="8028000" y="5205705"/>
            <a:ext cx="648000" cy="432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9" name="Line 57"/>
          <p:cNvSpPr>
            <a:spLocks noChangeShapeType="1"/>
          </p:cNvSpPr>
          <p:nvPr/>
        </p:nvSpPr>
        <p:spPr bwMode="auto">
          <a:xfrm>
            <a:off x="1188000" y="2469705"/>
            <a:ext cx="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60" name="Line 58"/>
          <p:cNvSpPr>
            <a:spLocks noChangeShapeType="1"/>
          </p:cNvSpPr>
          <p:nvPr/>
        </p:nvSpPr>
        <p:spPr bwMode="auto">
          <a:xfrm flipH="1">
            <a:off x="1332000" y="2469705"/>
            <a:ext cx="50400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61" name="Line 59"/>
          <p:cNvSpPr>
            <a:spLocks noChangeShapeType="1"/>
          </p:cNvSpPr>
          <p:nvPr/>
        </p:nvSpPr>
        <p:spPr bwMode="auto">
          <a:xfrm>
            <a:off x="2556000" y="2469705"/>
            <a:ext cx="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62" name="Line 60"/>
          <p:cNvSpPr>
            <a:spLocks noChangeShapeType="1"/>
          </p:cNvSpPr>
          <p:nvPr/>
        </p:nvSpPr>
        <p:spPr bwMode="auto">
          <a:xfrm flipH="1">
            <a:off x="2700000" y="2469705"/>
            <a:ext cx="50400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63" name="Line 61"/>
          <p:cNvSpPr>
            <a:spLocks noChangeShapeType="1"/>
          </p:cNvSpPr>
          <p:nvPr/>
        </p:nvSpPr>
        <p:spPr bwMode="auto">
          <a:xfrm>
            <a:off x="3780000" y="2469705"/>
            <a:ext cx="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64" name="Line 62"/>
          <p:cNvSpPr>
            <a:spLocks noChangeShapeType="1"/>
          </p:cNvSpPr>
          <p:nvPr/>
        </p:nvSpPr>
        <p:spPr bwMode="auto">
          <a:xfrm flipH="1">
            <a:off x="3924000" y="2469705"/>
            <a:ext cx="50400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65" name="Line 63"/>
          <p:cNvSpPr>
            <a:spLocks noChangeShapeType="1"/>
          </p:cNvSpPr>
          <p:nvPr/>
        </p:nvSpPr>
        <p:spPr bwMode="auto">
          <a:xfrm>
            <a:off x="5148000" y="2469705"/>
            <a:ext cx="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66" name="Line 64"/>
          <p:cNvSpPr>
            <a:spLocks noChangeShapeType="1"/>
          </p:cNvSpPr>
          <p:nvPr/>
        </p:nvSpPr>
        <p:spPr bwMode="auto">
          <a:xfrm flipH="1">
            <a:off x="5292000" y="2469705"/>
            <a:ext cx="50400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67" name="Line 65"/>
          <p:cNvSpPr>
            <a:spLocks noChangeShapeType="1"/>
          </p:cNvSpPr>
          <p:nvPr/>
        </p:nvSpPr>
        <p:spPr bwMode="auto">
          <a:xfrm>
            <a:off x="6444000" y="2469705"/>
            <a:ext cx="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68" name="Line 66"/>
          <p:cNvSpPr>
            <a:spLocks noChangeShapeType="1"/>
          </p:cNvSpPr>
          <p:nvPr/>
        </p:nvSpPr>
        <p:spPr bwMode="auto">
          <a:xfrm flipH="1">
            <a:off x="6588000" y="2469705"/>
            <a:ext cx="50400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69" name="Line 67"/>
          <p:cNvSpPr>
            <a:spLocks noChangeShapeType="1"/>
          </p:cNvSpPr>
          <p:nvPr/>
        </p:nvSpPr>
        <p:spPr bwMode="auto">
          <a:xfrm>
            <a:off x="7740000" y="2469705"/>
            <a:ext cx="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0" name="Line 68"/>
          <p:cNvSpPr>
            <a:spLocks noChangeShapeType="1"/>
          </p:cNvSpPr>
          <p:nvPr/>
        </p:nvSpPr>
        <p:spPr bwMode="auto">
          <a:xfrm flipH="1">
            <a:off x="7884000" y="2469705"/>
            <a:ext cx="50400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1" name="Line 69"/>
          <p:cNvSpPr>
            <a:spLocks noChangeShapeType="1"/>
          </p:cNvSpPr>
          <p:nvPr/>
        </p:nvSpPr>
        <p:spPr bwMode="auto">
          <a:xfrm>
            <a:off x="1188000" y="3477705"/>
            <a:ext cx="0" cy="648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2" name="Line 70"/>
          <p:cNvSpPr>
            <a:spLocks noChangeShapeType="1"/>
          </p:cNvSpPr>
          <p:nvPr/>
        </p:nvSpPr>
        <p:spPr bwMode="auto">
          <a:xfrm flipH="1">
            <a:off x="1332000" y="3477705"/>
            <a:ext cx="1296000" cy="648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3" name="Line 71"/>
          <p:cNvSpPr>
            <a:spLocks noChangeShapeType="1"/>
          </p:cNvSpPr>
          <p:nvPr/>
        </p:nvSpPr>
        <p:spPr bwMode="auto">
          <a:xfrm>
            <a:off x="3780000" y="3477705"/>
            <a:ext cx="0" cy="648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4" name="Line 72"/>
          <p:cNvSpPr>
            <a:spLocks noChangeShapeType="1"/>
          </p:cNvSpPr>
          <p:nvPr/>
        </p:nvSpPr>
        <p:spPr bwMode="auto">
          <a:xfrm flipH="1">
            <a:off x="3924000" y="3477705"/>
            <a:ext cx="1296000" cy="648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5" name="Line 73"/>
          <p:cNvSpPr>
            <a:spLocks noChangeShapeType="1"/>
          </p:cNvSpPr>
          <p:nvPr/>
        </p:nvSpPr>
        <p:spPr bwMode="auto">
          <a:xfrm>
            <a:off x="6444000" y="3477705"/>
            <a:ext cx="0" cy="648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6" name="Line 74"/>
          <p:cNvSpPr>
            <a:spLocks noChangeShapeType="1"/>
          </p:cNvSpPr>
          <p:nvPr/>
        </p:nvSpPr>
        <p:spPr bwMode="auto">
          <a:xfrm flipH="1">
            <a:off x="6516000" y="3477705"/>
            <a:ext cx="1296000" cy="648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7" name="Line 75"/>
          <p:cNvSpPr>
            <a:spLocks noChangeShapeType="1"/>
          </p:cNvSpPr>
          <p:nvPr/>
        </p:nvSpPr>
        <p:spPr bwMode="auto">
          <a:xfrm>
            <a:off x="1188000" y="4557705"/>
            <a:ext cx="0" cy="648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8" name="Line 76"/>
          <p:cNvSpPr>
            <a:spLocks noChangeShapeType="1"/>
          </p:cNvSpPr>
          <p:nvPr/>
        </p:nvSpPr>
        <p:spPr bwMode="auto">
          <a:xfrm flipH="1">
            <a:off x="1332000" y="4557705"/>
            <a:ext cx="2592000" cy="648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9" name="Text Box 77"/>
          <p:cNvSpPr txBox="1">
            <a:spLocks noChangeArrowheads="1"/>
          </p:cNvSpPr>
          <p:nvPr/>
        </p:nvSpPr>
        <p:spPr bwMode="auto">
          <a:xfrm>
            <a:off x="612000" y="3045705"/>
            <a:ext cx="318000" cy="432000"/>
          </a:xfrm>
          <a:prstGeom prst="rect">
            <a:avLst/>
          </a:prstGeom>
          <a:noFill/>
          <a:ln w="9525">
            <a:noFill/>
            <a:miter lim="800000"/>
            <a:headEnd/>
            <a:tailEnd/>
          </a:ln>
          <a:effectLst/>
        </p:spPr>
        <p:txBody>
          <a:bodyPr wrap="none">
            <a:prstTxWarp prst="textNoShape">
              <a:avLst/>
            </a:prstTxWarp>
            <a:spAutoFit/>
          </a:bodyPr>
          <a:lstStyle/>
          <a:p>
            <a:r>
              <a:rPr lang="en-US"/>
              <a:t>1</a:t>
            </a:r>
          </a:p>
        </p:txBody>
      </p:sp>
      <p:sp>
        <p:nvSpPr>
          <p:cNvPr id="80" name="Text Box 78"/>
          <p:cNvSpPr txBox="1">
            <a:spLocks noChangeArrowheads="1"/>
          </p:cNvSpPr>
          <p:nvPr/>
        </p:nvSpPr>
        <p:spPr bwMode="auto">
          <a:xfrm>
            <a:off x="612000" y="4125705"/>
            <a:ext cx="318000" cy="432000"/>
          </a:xfrm>
          <a:prstGeom prst="rect">
            <a:avLst/>
          </a:prstGeom>
          <a:noFill/>
          <a:ln w="9525">
            <a:noFill/>
            <a:miter lim="800000"/>
            <a:headEnd/>
            <a:tailEnd/>
          </a:ln>
          <a:effectLst/>
        </p:spPr>
        <p:txBody>
          <a:bodyPr wrap="none">
            <a:prstTxWarp prst="textNoShape">
              <a:avLst/>
            </a:prstTxWarp>
            <a:spAutoFit/>
          </a:bodyPr>
          <a:lstStyle/>
          <a:p>
            <a:r>
              <a:rPr lang="en-US"/>
              <a:t>2</a:t>
            </a:r>
          </a:p>
        </p:txBody>
      </p:sp>
      <p:sp>
        <p:nvSpPr>
          <p:cNvPr id="81" name="Text Box 79"/>
          <p:cNvSpPr txBox="1">
            <a:spLocks noChangeArrowheads="1"/>
          </p:cNvSpPr>
          <p:nvPr/>
        </p:nvSpPr>
        <p:spPr bwMode="auto">
          <a:xfrm>
            <a:off x="612000" y="5205705"/>
            <a:ext cx="318000" cy="432000"/>
          </a:xfrm>
          <a:prstGeom prst="rect">
            <a:avLst/>
          </a:prstGeom>
          <a:noFill/>
          <a:ln w="9525">
            <a:noFill/>
            <a:miter lim="800000"/>
            <a:headEnd/>
            <a:tailEnd/>
          </a:ln>
          <a:effectLst/>
        </p:spPr>
        <p:txBody>
          <a:bodyPr wrap="none">
            <a:prstTxWarp prst="textNoShape">
              <a:avLst/>
            </a:prstTxWarp>
            <a:spAutoFit/>
          </a:bodyPr>
          <a:lstStyle/>
          <a:p>
            <a:r>
              <a:rPr lang="en-US"/>
              <a:t>3</a:t>
            </a:r>
          </a:p>
        </p:txBody>
      </p:sp>
      <p:sp>
        <p:nvSpPr>
          <p:cNvPr id="83" name="Line 81"/>
          <p:cNvSpPr>
            <a:spLocks noChangeShapeType="1"/>
          </p:cNvSpPr>
          <p:nvPr/>
        </p:nvSpPr>
        <p:spPr bwMode="auto">
          <a:xfrm>
            <a:off x="6444000" y="4557705"/>
            <a:ext cx="0" cy="648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84" name="Line 82"/>
          <p:cNvSpPr>
            <a:spLocks noChangeShapeType="1"/>
          </p:cNvSpPr>
          <p:nvPr/>
        </p:nvSpPr>
        <p:spPr bwMode="auto">
          <a:xfrm flipH="1">
            <a:off x="6588000" y="4629705"/>
            <a:ext cx="2304000" cy="576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85" name="Line 83"/>
          <p:cNvSpPr>
            <a:spLocks noChangeShapeType="1"/>
          </p:cNvSpPr>
          <p:nvPr/>
        </p:nvSpPr>
        <p:spPr bwMode="auto">
          <a:xfrm>
            <a:off x="1188000" y="5637705"/>
            <a:ext cx="0" cy="432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86" name="Line 84"/>
          <p:cNvSpPr>
            <a:spLocks noChangeShapeType="1"/>
          </p:cNvSpPr>
          <p:nvPr/>
        </p:nvSpPr>
        <p:spPr bwMode="auto">
          <a:xfrm flipH="1">
            <a:off x="1476000" y="5637705"/>
            <a:ext cx="4968000" cy="43200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88" name="Text Box 87"/>
          <p:cNvSpPr txBox="1">
            <a:spLocks noChangeArrowheads="1"/>
          </p:cNvSpPr>
          <p:nvPr/>
        </p:nvSpPr>
        <p:spPr bwMode="auto">
          <a:xfrm rot="16200000">
            <a:off x="-171000" y="4822959"/>
            <a:ext cx="972000" cy="318000"/>
          </a:xfrm>
          <a:prstGeom prst="rect">
            <a:avLst/>
          </a:prstGeom>
          <a:noFill/>
          <a:ln w="9525">
            <a:noFill/>
            <a:miter lim="800000"/>
            <a:headEnd/>
            <a:tailEnd/>
          </a:ln>
          <a:effectLst/>
        </p:spPr>
        <p:txBody>
          <a:bodyPr wrap="none">
            <a:prstTxWarp prst="textNoShape">
              <a:avLst/>
            </a:prstTxWarp>
            <a:spAutoFit/>
          </a:bodyPr>
          <a:lstStyle/>
          <a:p>
            <a:r>
              <a:rPr lang="en-US" sz="1600" dirty="0"/>
              <a:t>iterations</a:t>
            </a:r>
          </a:p>
        </p:txBody>
      </p:sp>
      <p:sp>
        <p:nvSpPr>
          <p:cNvPr id="89" name="Line 88"/>
          <p:cNvSpPr>
            <a:spLocks noChangeShapeType="1"/>
          </p:cNvSpPr>
          <p:nvPr/>
        </p:nvSpPr>
        <p:spPr bwMode="auto">
          <a:xfrm>
            <a:off x="468000" y="4845705"/>
            <a:ext cx="0" cy="72000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90" name="Text Box 89"/>
          <p:cNvSpPr txBox="1">
            <a:spLocks noChangeArrowheads="1"/>
          </p:cNvSpPr>
          <p:nvPr/>
        </p:nvSpPr>
        <p:spPr bwMode="auto">
          <a:xfrm>
            <a:off x="828000" y="1340768"/>
            <a:ext cx="794641" cy="276999"/>
          </a:xfrm>
          <a:prstGeom prst="rect">
            <a:avLst/>
          </a:prstGeom>
          <a:noFill/>
          <a:ln w="9525">
            <a:noFill/>
            <a:miter lim="800000"/>
            <a:headEnd/>
            <a:tailEnd/>
          </a:ln>
          <a:effectLst/>
        </p:spPr>
        <p:txBody>
          <a:bodyPr wrap="none">
            <a:prstTxWarp prst="textNoShape">
              <a:avLst/>
            </a:prstTxWarp>
            <a:spAutoFit/>
          </a:bodyPr>
          <a:lstStyle/>
          <a:p>
            <a:r>
              <a:rPr lang="en-US" sz="1200" dirty="0"/>
              <a:t>Thread 0</a:t>
            </a:r>
          </a:p>
        </p:txBody>
      </p:sp>
      <p:sp>
        <p:nvSpPr>
          <p:cNvPr id="91" name="Text Box 90"/>
          <p:cNvSpPr txBox="1">
            <a:spLocks noChangeArrowheads="1"/>
          </p:cNvSpPr>
          <p:nvPr/>
        </p:nvSpPr>
        <p:spPr bwMode="auto">
          <a:xfrm>
            <a:off x="6012000" y="1340768"/>
            <a:ext cx="794641" cy="276999"/>
          </a:xfrm>
          <a:prstGeom prst="rect">
            <a:avLst/>
          </a:prstGeom>
          <a:noFill/>
          <a:ln w="9525">
            <a:noFill/>
            <a:miter lim="800000"/>
            <a:headEnd/>
            <a:tailEnd/>
          </a:ln>
          <a:effectLst/>
        </p:spPr>
        <p:txBody>
          <a:bodyPr wrap="none">
            <a:prstTxWarp prst="textNoShape">
              <a:avLst/>
            </a:prstTxWarp>
            <a:spAutoFit/>
          </a:bodyPr>
          <a:lstStyle/>
          <a:p>
            <a:r>
              <a:rPr lang="en-US" sz="1200"/>
              <a:t>Thread 8</a:t>
            </a:r>
          </a:p>
        </p:txBody>
      </p:sp>
      <p:sp>
        <p:nvSpPr>
          <p:cNvPr id="92" name="Text Box 91"/>
          <p:cNvSpPr txBox="1">
            <a:spLocks noChangeArrowheads="1"/>
          </p:cNvSpPr>
          <p:nvPr/>
        </p:nvSpPr>
        <p:spPr bwMode="auto">
          <a:xfrm>
            <a:off x="2124000" y="1340768"/>
            <a:ext cx="794641" cy="276999"/>
          </a:xfrm>
          <a:prstGeom prst="rect">
            <a:avLst/>
          </a:prstGeom>
          <a:noFill/>
          <a:ln w="9525">
            <a:noFill/>
            <a:miter lim="800000"/>
            <a:headEnd/>
            <a:tailEnd/>
          </a:ln>
          <a:effectLst/>
        </p:spPr>
        <p:txBody>
          <a:bodyPr wrap="none">
            <a:prstTxWarp prst="textNoShape">
              <a:avLst/>
            </a:prstTxWarp>
            <a:spAutoFit/>
          </a:bodyPr>
          <a:lstStyle/>
          <a:p>
            <a:r>
              <a:rPr lang="en-US" sz="1200"/>
              <a:t>Thread 2</a:t>
            </a:r>
          </a:p>
        </p:txBody>
      </p:sp>
      <p:sp>
        <p:nvSpPr>
          <p:cNvPr id="93" name="Text Box 92"/>
          <p:cNvSpPr txBox="1">
            <a:spLocks noChangeArrowheads="1"/>
          </p:cNvSpPr>
          <p:nvPr/>
        </p:nvSpPr>
        <p:spPr bwMode="auto">
          <a:xfrm>
            <a:off x="3420000" y="1340768"/>
            <a:ext cx="794641" cy="276999"/>
          </a:xfrm>
          <a:prstGeom prst="rect">
            <a:avLst/>
          </a:prstGeom>
          <a:noFill/>
          <a:ln w="9525">
            <a:noFill/>
            <a:miter lim="800000"/>
            <a:headEnd/>
            <a:tailEnd/>
          </a:ln>
          <a:effectLst/>
        </p:spPr>
        <p:txBody>
          <a:bodyPr wrap="none">
            <a:prstTxWarp prst="textNoShape">
              <a:avLst/>
            </a:prstTxWarp>
            <a:spAutoFit/>
          </a:bodyPr>
          <a:lstStyle/>
          <a:p>
            <a:r>
              <a:rPr lang="en-US" sz="1200"/>
              <a:t>Thread 4</a:t>
            </a:r>
          </a:p>
        </p:txBody>
      </p:sp>
      <p:sp>
        <p:nvSpPr>
          <p:cNvPr id="94" name="Text Box 93"/>
          <p:cNvSpPr txBox="1">
            <a:spLocks noChangeArrowheads="1"/>
          </p:cNvSpPr>
          <p:nvPr/>
        </p:nvSpPr>
        <p:spPr bwMode="auto">
          <a:xfrm>
            <a:off x="4716000" y="1340768"/>
            <a:ext cx="794641" cy="276999"/>
          </a:xfrm>
          <a:prstGeom prst="rect">
            <a:avLst/>
          </a:prstGeom>
          <a:noFill/>
          <a:ln w="9525">
            <a:noFill/>
            <a:miter lim="800000"/>
            <a:headEnd/>
            <a:tailEnd/>
          </a:ln>
          <a:effectLst/>
        </p:spPr>
        <p:txBody>
          <a:bodyPr wrap="none">
            <a:prstTxWarp prst="textNoShape">
              <a:avLst/>
            </a:prstTxWarp>
            <a:spAutoFit/>
          </a:bodyPr>
          <a:lstStyle/>
          <a:p>
            <a:r>
              <a:rPr lang="en-US" sz="1200" dirty="0"/>
              <a:t>Thread 6</a:t>
            </a:r>
          </a:p>
        </p:txBody>
      </p:sp>
      <p:sp>
        <p:nvSpPr>
          <p:cNvPr id="95" name="Text Box 94"/>
          <p:cNvSpPr txBox="1">
            <a:spLocks noChangeArrowheads="1"/>
          </p:cNvSpPr>
          <p:nvPr/>
        </p:nvSpPr>
        <p:spPr bwMode="auto">
          <a:xfrm>
            <a:off x="7308000" y="1340768"/>
            <a:ext cx="877997" cy="276999"/>
          </a:xfrm>
          <a:prstGeom prst="rect">
            <a:avLst/>
          </a:prstGeom>
          <a:noFill/>
          <a:ln w="9525">
            <a:noFill/>
            <a:miter lim="800000"/>
            <a:headEnd/>
            <a:tailEnd/>
          </a:ln>
          <a:effectLst/>
        </p:spPr>
        <p:txBody>
          <a:bodyPr wrap="none">
            <a:prstTxWarp prst="textNoShape">
              <a:avLst/>
            </a:prstTxWarp>
            <a:spAutoFit/>
          </a:bodyPr>
          <a:lstStyle/>
          <a:p>
            <a:r>
              <a:rPr lang="en-US" sz="1200"/>
              <a:t>Thread 10</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53</a:t>
            </a:fld>
            <a:endParaRPr lang="en-US" altLang="en-US"/>
          </a:p>
        </p:txBody>
      </p:sp>
      <p:sp>
        <p:nvSpPr>
          <p:cNvPr id="97" name="CuadroTexto 26">
            <a:extLst>
              <a:ext uri="{FF2B5EF4-FFF2-40B4-BE49-F238E27FC236}">
                <a16:creationId xmlns:a16="http://schemas.microsoft.com/office/drawing/2014/main" id="{1D24DD0F-C82B-9B44-A534-ADB88735E535}"/>
              </a:ext>
            </a:extLst>
          </p:cNvPr>
          <p:cNvSpPr txBox="1"/>
          <p:nvPr/>
        </p:nvSpPr>
        <p:spPr>
          <a:xfrm>
            <a:off x="228600" y="6495225"/>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
        <p:nvSpPr>
          <p:cNvPr id="3" name="TextBox 2">
            <a:extLst>
              <a:ext uri="{FF2B5EF4-FFF2-40B4-BE49-F238E27FC236}">
                <a16:creationId xmlns:a16="http://schemas.microsoft.com/office/drawing/2014/main" id="{11A9BA15-B558-6649-8760-B1A1BBE8F0F2}"/>
              </a:ext>
            </a:extLst>
          </p:cNvPr>
          <p:cNvSpPr txBox="1"/>
          <p:nvPr/>
        </p:nvSpPr>
        <p:spPr>
          <a:xfrm>
            <a:off x="8652290" y="2000392"/>
            <a:ext cx="373820" cy="369332"/>
          </a:xfrm>
          <a:prstGeom prst="rect">
            <a:avLst/>
          </a:prstGeom>
          <a:noFill/>
        </p:spPr>
        <p:txBody>
          <a:bodyPr wrap="none" rtlCol="0">
            <a:spAutoFit/>
          </a:bodyPr>
          <a:lstStyle/>
          <a:p>
            <a:r>
              <a:rPr lang="en-US" dirty="0"/>
              <a:t>…</a:t>
            </a:r>
          </a:p>
        </p:txBody>
      </p:sp>
    </p:spTree>
    <p:extLst>
      <p:ext uri="{BB962C8B-B14F-4D97-AF65-F5344CB8AC3E}">
        <p14:creationId xmlns:p14="http://schemas.microsoft.com/office/powerpoint/2010/main" val="3947416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6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66"/>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70"/>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7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89"/>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88"/>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35"/>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36"/>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38"/>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41"/>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42"/>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43"/>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44"/>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45"/>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46"/>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71"/>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72"/>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73"/>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75"/>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76"/>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80"/>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grpId="0" nodeType="clickEffect">
                                  <p:stCondLst>
                                    <p:cond delay="0"/>
                                  </p:stCondLst>
                                  <p:childTnLst>
                                    <p:set>
                                      <p:cBhvr>
                                        <p:cTn id="128" dur="1" fill="hold">
                                          <p:stCondLst>
                                            <p:cond delay="0"/>
                                          </p:stCondLst>
                                        </p:cTn>
                                        <p:tgtEl>
                                          <p:spTgt spid="47"/>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48"/>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49"/>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50"/>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52"/>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53"/>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54"/>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55"/>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56"/>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57"/>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58"/>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77"/>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78"/>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83"/>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84"/>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81"/>
                                        </p:tgtEl>
                                        <p:attrNameLst>
                                          <p:attrName>style.visibility</p:attrName>
                                        </p:attrNameLst>
                                      </p:cBhvr>
                                      <p:to>
                                        <p:strVal val="visible"/>
                                      </p:to>
                                    </p:set>
                                  </p:childTnLst>
                                </p:cTn>
                              </p:par>
                            </p:childTnLst>
                          </p:cTn>
                        </p:par>
                      </p:childTnLst>
                    </p:cTn>
                  </p:par>
                  <p:par>
                    <p:cTn id="161" fill="hold">
                      <p:stCondLst>
                        <p:cond delay="indefinite"/>
                      </p:stCondLst>
                      <p:childTnLst>
                        <p:par>
                          <p:cTn id="162" fill="hold">
                            <p:stCondLst>
                              <p:cond delay="0"/>
                            </p:stCondLst>
                            <p:childTnLst>
                              <p:par>
                                <p:cTn id="163" presetID="1" presetClass="entr" presetSubtype="0" fill="hold" grpId="0" nodeType="clickEffect">
                                  <p:stCondLst>
                                    <p:cond delay="0"/>
                                  </p:stCondLst>
                                  <p:childTnLst>
                                    <p:set>
                                      <p:cBhvr>
                                        <p:cTn id="164" dur="1" fill="hold">
                                          <p:stCondLst>
                                            <p:cond delay="0"/>
                                          </p:stCondLst>
                                        </p:cTn>
                                        <p:tgtEl>
                                          <p:spTgt spid="85"/>
                                        </p:tgtEl>
                                        <p:attrNameLst>
                                          <p:attrName>style.visibility</p:attrName>
                                        </p:attrNameLst>
                                      </p:cBhvr>
                                      <p:to>
                                        <p:strVal val="visible"/>
                                      </p:to>
                                    </p:set>
                                  </p:childTnLst>
                                </p:cTn>
                              </p:par>
                              <p:par>
                                <p:cTn id="165" presetID="1" presetClass="entr" presetSubtype="0" fill="hold" grpId="0" nodeType="withEffect">
                                  <p:stCondLst>
                                    <p:cond delay="0"/>
                                  </p:stCondLst>
                                  <p:childTnLst>
                                    <p:set>
                                      <p:cBhvr>
                                        <p:cTn id="166"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p:bldP spid="80" grpId="0"/>
      <p:bldP spid="81" grpId="0"/>
      <p:bldP spid="83" grpId="0" animBg="1"/>
      <p:bldP spid="84" grpId="0" animBg="1"/>
      <p:bldP spid="85" grpId="0" animBg="1"/>
      <p:bldP spid="86" grpId="0" animBg="1"/>
      <p:bldP spid="88" grpId="0"/>
      <p:bldP spid="89" grpId="0" animBg="1"/>
      <p:bldP spid="90" grpId="0"/>
      <p:bldP spid="91" grpId="0"/>
      <p:bldP spid="92" grpId="0"/>
      <p:bldP spid="93" grpId="0"/>
      <p:bldP spid="94" grpId="0"/>
      <p:bldP spid="9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Vector Reduction: Naïve Mapping (II)</a:t>
            </a:r>
          </a:p>
        </p:txBody>
      </p:sp>
      <p:sp>
        <p:nvSpPr>
          <p:cNvPr id="3" name="Marcador de contenido 2"/>
          <p:cNvSpPr>
            <a:spLocks noGrp="1"/>
          </p:cNvSpPr>
          <p:nvPr>
            <p:ph idx="1"/>
          </p:nvPr>
        </p:nvSpPr>
        <p:spPr>
          <a:xfrm>
            <a:off x="251521" y="908720"/>
            <a:ext cx="8568952" cy="5472534"/>
          </a:xfrm>
        </p:spPr>
        <p:txBody>
          <a:bodyPr>
            <a:normAutofit/>
          </a:bodyPr>
          <a:lstStyle/>
          <a:p>
            <a:r>
              <a:rPr lang="en-US" dirty="0"/>
              <a:t>Program with </a:t>
            </a:r>
            <a:r>
              <a:rPr lang="en-US" dirty="0">
                <a:solidFill>
                  <a:srgbClr val="FF0000"/>
                </a:solidFill>
              </a:rPr>
              <a:t>low SIMD utilization</a:t>
            </a:r>
          </a:p>
        </p:txBody>
      </p:sp>
      <p:sp>
        <p:nvSpPr>
          <p:cNvPr id="5" name="CuadroTexto 4"/>
          <p:cNvSpPr txBox="1"/>
          <p:nvPr/>
        </p:nvSpPr>
        <p:spPr>
          <a:xfrm>
            <a:off x="594832" y="1905506"/>
            <a:ext cx="7954336" cy="3046988"/>
          </a:xfrm>
          <a:prstGeom prst="rect">
            <a:avLst/>
          </a:prstGeom>
          <a:solidFill>
            <a:schemeClr val="bg1">
              <a:lumMod val="95000"/>
            </a:schemeClr>
          </a:solidFill>
        </p:spPr>
        <p:txBody>
          <a:bodyPr wrap="square" rtlCol="0">
            <a:spAutoFit/>
          </a:bodyPr>
          <a:lstStyle/>
          <a:p>
            <a:pPr marL="0" lvl="1" indent="-403225">
              <a:buFontTx/>
              <a:buNone/>
            </a:pPr>
            <a:r>
              <a:rPr lang="en-US" sz="1600" dirty="0">
                <a:latin typeface="Courier"/>
                <a:cs typeface="Courier"/>
              </a:rPr>
              <a:t>__shared__ float </a:t>
            </a:r>
            <a:r>
              <a:rPr lang="en-US" sz="1600" dirty="0" err="1">
                <a:latin typeface="Courier"/>
                <a:cs typeface="Courier"/>
              </a:rPr>
              <a:t>partialSum</a:t>
            </a:r>
            <a:r>
              <a:rPr lang="en-US" sz="1600" dirty="0">
                <a:latin typeface="Courier"/>
                <a:cs typeface="Courier"/>
              </a:rPr>
              <a:t>[]</a:t>
            </a:r>
          </a:p>
          <a:p>
            <a:pPr marL="0" lvl="1" indent="-403225">
              <a:buFontTx/>
              <a:buNone/>
            </a:pPr>
            <a:endParaRPr lang="en-US" sz="1600" dirty="0">
              <a:latin typeface="Courier"/>
              <a:cs typeface="Courier"/>
            </a:endParaRPr>
          </a:p>
          <a:p>
            <a:pPr marL="0" lvl="1" indent="-403225">
              <a:buFontTx/>
              <a:buNone/>
            </a:pPr>
            <a:r>
              <a:rPr lang="en-US" sz="1600" dirty="0">
                <a:latin typeface="Courier"/>
                <a:cs typeface="Courier"/>
              </a:rPr>
              <a:t>unsigned </a:t>
            </a:r>
            <a:r>
              <a:rPr lang="en-US" sz="1600" dirty="0" err="1">
                <a:latin typeface="Courier"/>
                <a:cs typeface="Courier"/>
              </a:rPr>
              <a:t>int</a:t>
            </a:r>
            <a:r>
              <a:rPr lang="en-US" sz="1600" dirty="0">
                <a:latin typeface="Courier"/>
                <a:cs typeface="Courier"/>
              </a:rPr>
              <a:t> t = </a:t>
            </a:r>
            <a:r>
              <a:rPr lang="en-US" sz="1600" dirty="0" err="1">
                <a:latin typeface="Courier"/>
                <a:cs typeface="Courier"/>
              </a:rPr>
              <a:t>threadIdx.x</a:t>
            </a:r>
            <a:r>
              <a:rPr lang="en-US" sz="1600" dirty="0">
                <a:latin typeface="Courier"/>
                <a:cs typeface="Courier"/>
              </a:rPr>
              <a:t>;</a:t>
            </a:r>
          </a:p>
          <a:p>
            <a:pPr marL="0" lvl="1" indent="-403225">
              <a:buFontTx/>
              <a:buNone/>
            </a:pPr>
            <a:endParaRPr lang="en-US" sz="1600" dirty="0">
              <a:latin typeface="Courier"/>
              <a:cs typeface="Courier"/>
            </a:endParaRPr>
          </a:p>
          <a:p>
            <a:pPr marL="0" lvl="1" indent="-403225">
              <a:buFontTx/>
              <a:buNone/>
            </a:pPr>
            <a:r>
              <a:rPr lang="en-US" sz="1600" dirty="0">
                <a:solidFill>
                  <a:srgbClr val="0000FF"/>
                </a:solidFill>
                <a:latin typeface="Courier"/>
                <a:cs typeface="Courier"/>
              </a:rPr>
              <a:t>for (</a:t>
            </a:r>
            <a:r>
              <a:rPr lang="en-US" sz="1600" dirty="0" err="1">
                <a:solidFill>
                  <a:srgbClr val="0000FF"/>
                </a:solidFill>
                <a:latin typeface="Courier"/>
                <a:cs typeface="Courier"/>
              </a:rPr>
              <a:t>int</a:t>
            </a:r>
            <a:r>
              <a:rPr lang="en-US" sz="1600" dirty="0">
                <a:solidFill>
                  <a:srgbClr val="0000FF"/>
                </a:solidFill>
                <a:latin typeface="Courier"/>
                <a:cs typeface="Courier"/>
              </a:rPr>
              <a:t> stride = 1; stride &lt; </a:t>
            </a:r>
            <a:r>
              <a:rPr lang="en-US" sz="1600" dirty="0" err="1">
                <a:solidFill>
                  <a:srgbClr val="0000FF"/>
                </a:solidFill>
                <a:latin typeface="Courier"/>
                <a:cs typeface="Courier"/>
              </a:rPr>
              <a:t>blockDim.x</a:t>
            </a:r>
            <a:r>
              <a:rPr lang="en-US" sz="1600" dirty="0">
                <a:solidFill>
                  <a:srgbClr val="0000FF"/>
                </a:solidFill>
                <a:latin typeface="Courier"/>
                <a:cs typeface="Courier"/>
              </a:rPr>
              <a:t>; stride *= 2) {</a:t>
            </a:r>
          </a:p>
          <a:p>
            <a:pPr marL="0" lvl="1" indent="-403225">
              <a:buFontTx/>
              <a:buNone/>
            </a:pPr>
            <a:endParaRPr lang="en-US" sz="1600" dirty="0">
              <a:latin typeface="Courier"/>
              <a:cs typeface="Courier"/>
            </a:endParaRPr>
          </a:p>
          <a:p>
            <a:pPr marL="0" lvl="1" indent="-403225">
              <a:buFontTx/>
              <a:buNone/>
            </a:pPr>
            <a:r>
              <a:rPr lang="en-US" sz="1600" dirty="0">
                <a:latin typeface="Courier"/>
                <a:cs typeface="Courier"/>
              </a:rPr>
              <a:t>  __</a:t>
            </a:r>
            <a:r>
              <a:rPr lang="en-US" sz="1600" dirty="0" err="1">
                <a:latin typeface="Courier"/>
                <a:cs typeface="Courier"/>
              </a:rPr>
              <a:t>syncthreads</a:t>
            </a:r>
            <a:r>
              <a:rPr lang="en-US" sz="1600" dirty="0">
                <a:latin typeface="Courier"/>
                <a:cs typeface="Courier"/>
              </a:rPr>
              <a:t>();</a:t>
            </a:r>
          </a:p>
          <a:p>
            <a:pPr marL="0" lvl="1" indent="-403225">
              <a:buFontTx/>
              <a:buNone/>
            </a:pPr>
            <a:endParaRPr lang="en-US" sz="1600" dirty="0">
              <a:latin typeface="Courier"/>
              <a:cs typeface="Courier"/>
            </a:endParaRPr>
          </a:p>
          <a:p>
            <a:pPr marL="0" lvl="1" indent="-403225">
              <a:buFontTx/>
              <a:buNone/>
            </a:pPr>
            <a:r>
              <a:rPr lang="en-US" sz="1600" dirty="0">
                <a:solidFill>
                  <a:srgbClr val="FF0000"/>
                </a:solidFill>
                <a:latin typeface="Courier"/>
                <a:cs typeface="Courier"/>
              </a:rPr>
              <a:t>  if (t % (2*stride) == 0)</a:t>
            </a:r>
          </a:p>
          <a:p>
            <a:pPr marL="0" lvl="1" indent="-403225">
              <a:buFontTx/>
              <a:buNone/>
            </a:pPr>
            <a:r>
              <a:rPr lang="en-US" sz="1600" dirty="0">
                <a:latin typeface="Courier"/>
                <a:cs typeface="Courier"/>
              </a:rPr>
              <a:t>    </a:t>
            </a:r>
            <a:r>
              <a:rPr lang="en-US" sz="1600" dirty="0" err="1">
                <a:latin typeface="Courier"/>
                <a:cs typeface="Courier"/>
              </a:rPr>
              <a:t>partialSum</a:t>
            </a:r>
            <a:r>
              <a:rPr lang="en-US" sz="1600" dirty="0">
                <a:latin typeface="Courier"/>
                <a:cs typeface="Courier"/>
              </a:rPr>
              <a:t>[t] += </a:t>
            </a:r>
            <a:r>
              <a:rPr lang="en-US" sz="1600" dirty="0" err="1">
                <a:latin typeface="Courier"/>
                <a:cs typeface="Courier"/>
              </a:rPr>
              <a:t>partialSum</a:t>
            </a:r>
            <a:r>
              <a:rPr lang="en-US" sz="1600" dirty="0">
                <a:latin typeface="Courier"/>
                <a:cs typeface="Courier"/>
              </a:rPr>
              <a:t>[t + stride];</a:t>
            </a:r>
          </a:p>
          <a:p>
            <a:pPr marL="0" lvl="1" indent="-403225">
              <a:buFontTx/>
              <a:buNone/>
            </a:pPr>
            <a:endParaRPr lang="en-US" sz="1600" dirty="0">
              <a:latin typeface="Courier"/>
              <a:cs typeface="Courier"/>
            </a:endParaRPr>
          </a:p>
          <a:p>
            <a:pPr marL="0" lvl="1" indent="-403225">
              <a:buFontTx/>
              <a:buNone/>
            </a:pPr>
            <a:r>
              <a:rPr lang="en-US" sz="1600" dirty="0">
                <a:latin typeface="Courier"/>
                <a:cs typeface="Courier"/>
              </a:rPr>
              <a:t>}</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54</a:t>
            </a:fld>
            <a:endParaRPr lang="en-US" altLang="en-US"/>
          </a:p>
        </p:txBody>
      </p:sp>
    </p:spTree>
    <p:extLst>
      <p:ext uri="{BB962C8B-B14F-4D97-AF65-F5344CB8AC3E}">
        <p14:creationId xmlns:p14="http://schemas.microsoft.com/office/powerpoint/2010/main" val="15243028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Divergence-Free Mapping (I)</a:t>
            </a:r>
          </a:p>
        </p:txBody>
      </p:sp>
      <p:sp>
        <p:nvSpPr>
          <p:cNvPr id="3" name="Marcador de contenido 2"/>
          <p:cNvSpPr>
            <a:spLocks noGrp="1"/>
          </p:cNvSpPr>
          <p:nvPr>
            <p:ph idx="1"/>
          </p:nvPr>
        </p:nvSpPr>
        <p:spPr>
          <a:xfrm>
            <a:off x="251521" y="908720"/>
            <a:ext cx="8568952" cy="5472534"/>
          </a:xfrm>
        </p:spPr>
        <p:txBody>
          <a:bodyPr>
            <a:normAutofit/>
          </a:bodyPr>
          <a:lstStyle/>
          <a:p>
            <a:r>
              <a:rPr lang="en-US" dirty="0"/>
              <a:t>All active threads belong to the same warp</a:t>
            </a:r>
          </a:p>
        </p:txBody>
      </p:sp>
      <p:sp>
        <p:nvSpPr>
          <p:cNvPr id="10" name="Rectangle 6"/>
          <p:cNvSpPr>
            <a:spLocks noChangeArrowheads="1"/>
          </p:cNvSpPr>
          <p:nvPr/>
        </p:nvSpPr>
        <p:spPr bwMode="auto">
          <a:xfrm>
            <a:off x="4100067" y="1799210"/>
            <a:ext cx="653445" cy="4356302"/>
          </a:xfrm>
          <a:prstGeom prst="rect">
            <a:avLst/>
          </a:prstGeom>
          <a:solidFill>
            <a:srgbClr val="FFD147">
              <a:alpha val="50196"/>
            </a:srgbClr>
          </a:solidFill>
          <a:ln w="9525">
            <a:solidFill>
              <a:schemeClr val="tx1"/>
            </a:solidFill>
            <a:miter lim="800000"/>
            <a:headEnd/>
            <a:tailEnd/>
          </a:ln>
          <a:effectLst/>
        </p:spPr>
        <p:txBody>
          <a:bodyPr wrap="none" anchor="ctr">
            <a:prstTxWarp prst="textNoShape">
              <a:avLst/>
            </a:prstTxWarp>
          </a:bodyPr>
          <a:lstStyle/>
          <a:p>
            <a:pPr algn="ctr"/>
            <a:endParaRPr lang="es-ES_tradnl" sz="1600"/>
          </a:p>
        </p:txBody>
      </p:sp>
      <p:sp>
        <p:nvSpPr>
          <p:cNvPr id="11" name="Rectangle 7"/>
          <p:cNvSpPr>
            <a:spLocks noChangeArrowheads="1"/>
          </p:cNvSpPr>
          <p:nvPr/>
        </p:nvSpPr>
        <p:spPr bwMode="auto">
          <a:xfrm>
            <a:off x="4753513" y="1799210"/>
            <a:ext cx="653445" cy="4356302"/>
          </a:xfrm>
          <a:prstGeom prst="rect">
            <a:avLst/>
          </a:prstGeom>
          <a:solidFill>
            <a:srgbClr val="FF6600">
              <a:alpha val="50196"/>
            </a:srgbClr>
          </a:solidFill>
          <a:ln w="9525">
            <a:solidFill>
              <a:schemeClr val="tx1"/>
            </a:solidFill>
            <a:miter lim="800000"/>
            <a:headEnd/>
            <a:tailEnd/>
          </a:ln>
          <a:effectLst/>
        </p:spPr>
        <p:txBody>
          <a:bodyPr wrap="none" anchor="ctr">
            <a:prstTxWarp prst="textNoShape">
              <a:avLst/>
            </a:prstTxWarp>
          </a:bodyPr>
          <a:lstStyle/>
          <a:p>
            <a:pPr algn="ctr"/>
            <a:endParaRPr lang="es-ES_tradnl" sz="1600"/>
          </a:p>
        </p:txBody>
      </p:sp>
      <p:sp>
        <p:nvSpPr>
          <p:cNvPr id="12" name="Rectangle 8"/>
          <p:cNvSpPr>
            <a:spLocks noChangeArrowheads="1"/>
          </p:cNvSpPr>
          <p:nvPr/>
        </p:nvSpPr>
        <p:spPr bwMode="auto">
          <a:xfrm>
            <a:off x="5406958" y="1799210"/>
            <a:ext cx="653445" cy="4356302"/>
          </a:xfrm>
          <a:prstGeom prst="rect">
            <a:avLst/>
          </a:prstGeom>
          <a:solidFill>
            <a:srgbClr val="7AC96C">
              <a:alpha val="50196"/>
            </a:srgbClr>
          </a:solidFill>
          <a:ln w="9525">
            <a:solidFill>
              <a:schemeClr val="tx1"/>
            </a:solidFill>
            <a:miter lim="800000"/>
            <a:headEnd/>
            <a:tailEnd/>
          </a:ln>
          <a:effectLst/>
        </p:spPr>
        <p:txBody>
          <a:bodyPr wrap="none" anchor="ctr">
            <a:prstTxWarp prst="textNoShape">
              <a:avLst/>
            </a:prstTxWarp>
          </a:bodyPr>
          <a:lstStyle/>
          <a:p>
            <a:pPr algn="ctr"/>
            <a:endParaRPr lang="es-ES_tradnl" sz="1600"/>
          </a:p>
        </p:txBody>
      </p:sp>
      <p:sp>
        <p:nvSpPr>
          <p:cNvPr id="13" name="Rectangle 9"/>
          <p:cNvSpPr>
            <a:spLocks noChangeArrowheads="1"/>
          </p:cNvSpPr>
          <p:nvPr/>
        </p:nvSpPr>
        <p:spPr bwMode="auto">
          <a:xfrm>
            <a:off x="1486286" y="1799210"/>
            <a:ext cx="653445" cy="4356302"/>
          </a:xfrm>
          <a:prstGeom prst="rect">
            <a:avLst/>
          </a:prstGeom>
          <a:solidFill>
            <a:srgbClr val="7AC96C">
              <a:alpha val="50196"/>
            </a:srgbClr>
          </a:solidFill>
          <a:ln w="9525">
            <a:solidFill>
              <a:schemeClr val="tx1"/>
            </a:solidFill>
            <a:miter lim="800000"/>
            <a:headEnd/>
            <a:tailEnd/>
          </a:ln>
          <a:effectLst/>
        </p:spPr>
        <p:txBody>
          <a:bodyPr wrap="none" anchor="ctr">
            <a:prstTxWarp prst="textNoShape">
              <a:avLst/>
            </a:prstTxWarp>
          </a:bodyPr>
          <a:lstStyle/>
          <a:p>
            <a:pPr algn="ctr"/>
            <a:endParaRPr lang="es-ES_tradnl" sz="1600"/>
          </a:p>
        </p:txBody>
      </p:sp>
      <p:sp>
        <p:nvSpPr>
          <p:cNvPr id="14" name="Rectangle 10"/>
          <p:cNvSpPr>
            <a:spLocks noChangeArrowheads="1"/>
          </p:cNvSpPr>
          <p:nvPr/>
        </p:nvSpPr>
        <p:spPr bwMode="auto">
          <a:xfrm>
            <a:off x="2139731" y="1799210"/>
            <a:ext cx="653445" cy="4356302"/>
          </a:xfrm>
          <a:prstGeom prst="rect">
            <a:avLst/>
          </a:prstGeom>
          <a:solidFill>
            <a:srgbClr val="FFD147">
              <a:alpha val="50196"/>
            </a:srgbClr>
          </a:solidFill>
          <a:ln w="9525">
            <a:solidFill>
              <a:schemeClr val="tx1"/>
            </a:solidFill>
            <a:miter lim="800000"/>
            <a:headEnd/>
            <a:tailEnd/>
          </a:ln>
          <a:effectLst/>
        </p:spPr>
        <p:txBody>
          <a:bodyPr wrap="none" anchor="ctr">
            <a:prstTxWarp prst="textNoShape">
              <a:avLst/>
            </a:prstTxWarp>
          </a:bodyPr>
          <a:lstStyle/>
          <a:p>
            <a:pPr algn="ctr"/>
            <a:endParaRPr lang="es-ES_tradnl" sz="1600"/>
          </a:p>
        </p:txBody>
      </p:sp>
      <p:sp>
        <p:nvSpPr>
          <p:cNvPr id="15" name="Rectangle 11"/>
          <p:cNvSpPr>
            <a:spLocks noChangeArrowheads="1"/>
          </p:cNvSpPr>
          <p:nvPr/>
        </p:nvSpPr>
        <p:spPr bwMode="auto">
          <a:xfrm>
            <a:off x="2793176" y="1799210"/>
            <a:ext cx="653445" cy="4356302"/>
          </a:xfrm>
          <a:prstGeom prst="rect">
            <a:avLst/>
          </a:prstGeom>
          <a:solidFill>
            <a:srgbClr val="FF6600">
              <a:alpha val="50196"/>
            </a:srgbClr>
          </a:solidFill>
          <a:ln w="9525">
            <a:solidFill>
              <a:schemeClr val="tx1"/>
            </a:solidFill>
            <a:miter lim="800000"/>
            <a:headEnd/>
            <a:tailEnd/>
          </a:ln>
          <a:effectLst/>
        </p:spPr>
        <p:txBody>
          <a:bodyPr wrap="none" anchor="ctr">
            <a:prstTxWarp prst="textNoShape">
              <a:avLst/>
            </a:prstTxWarp>
          </a:bodyPr>
          <a:lstStyle/>
          <a:p>
            <a:pPr algn="ctr"/>
            <a:endParaRPr lang="es-ES_tradnl" sz="1600"/>
          </a:p>
        </p:txBody>
      </p:sp>
      <p:sp>
        <p:nvSpPr>
          <p:cNvPr id="16" name="Rectangle 12"/>
          <p:cNvSpPr>
            <a:spLocks noChangeArrowheads="1"/>
          </p:cNvSpPr>
          <p:nvPr/>
        </p:nvSpPr>
        <p:spPr bwMode="auto">
          <a:xfrm>
            <a:off x="3446622" y="1799210"/>
            <a:ext cx="653445" cy="4356302"/>
          </a:xfrm>
          <a:prstGeom prst="rect">
            <a:avLst/>
          </a:prstGeom>
          <a:solidFill>
            <a:srgbClr val="7AC96C">
              <a:alpha val="50196"/>
            </a:srgbClr>
          </a:solidFill>
          <a:ln w="9525">
            <a:solidFill>
              <a:schemeClr val="tx1"/>
            </a:solidFill>
            <a:miter lim="800000"/>
            <a:headEnd/>
            <a:tailEnd/>
          </a:ln>
          <a:effectLst/>
        </p:spPr>
        <p:txBody>
          <a:bodyPr wrap="none" anchor="ctr">
            <a:prstTxWarp prst="textNoShape">
              <a:avLst/>
            </a:prstTxWarp>
          </a:bodyPr>
          <a:lstStyle/>
          <a:p>
            <a:pPr algn="ctr"/>
            <a:endParaRPr lang="es-ES_tradnl" sz="1600"/>
          </a:p>
        </p:txBody>
      </p:sp>
      <p:sp>
        <p:nvSpPr>
          <p:cNvPr id="17" name="Rectangle 13"/>
          <p:cNvSpPr>
            <a:spLocks noChangeArrowheads="1"/>
          </p:cNvSpPr>
          <p:nvPr/>
        </p:nvSpPr>
        <p:spPr bwMode="auto">
          <a:xfrm>
            <a:off x="832840" y="1799210"/>
            <a:ext cx="653445" cy="4356302"/>
          </a:xfrm>
          <a:prstGeom prst="rect">
            <a:avLst/>
          </a:prstGeom>
          <a:solidFill>
            <a:srgbClr val="FF6600">
              <a:alpha val="50196"/>
            </a:srgbClr>
          </a:solidFill>
          <a:ln w="9525">
            <a:solidFill>
              <a:schemeClr val="tx1"/>
            </a:solidFill>
            <a:miter lim="800000"/>
            <a:headEnd/>
            <a:tailEnd/>
          </a:ln>
          <a:effectLst/>
        </p:spPr>
        <p:txBody>
          <a:bodyPr wrap="none" anchor="ctr">
            <a:prstTxWarp prst="textNoShape">
              <a:avLst/>
            </a:prstTxWarp>
          </a:bodyPr>
          <a:lstStyle/>
          <a:p>
            <a:pPr algn="ctr"/>
            <a:endParaRPr lang="es-ES_tradnl" sz="1600"/>
          </a:p>
        </p:txBody>
      </p:sp>
      <p:sp>
        <p:nvSpPr>
          <p:cNvPr id="18" name="Text Box 14"/>
          <p:cNvSpPr txBox="1">
            <a:spLocks noChangeArrowheads="1"/>
          </p:cNvSpPr>
          <p:nvPr/>
        </p:nvSpPr>
        <p:spPr bwMode="auto">
          <a:xfrm>
            <a:off x="760235" y="1556792"/>
            <a:ext cx="744114" cy="261610"/>
          </a:xfrm>
          <a:prstGeom prst="rect">
            <a:avLst/>
          </a:prstGeom>
          <a:noFill/>
          <a:ln w="9525">
            <a:noFill/>
            <a:miter lim="800000"/>
            <a:headEnd/>
            <a:tailEnd/>
          </a:ln>
          <a:effectLst/>
        </p:spPr>
        <p:txBody>
          <a:bodyPr wrap="none">
            <a:prstTxWarp prst="textNoShape">
              <a:avLst/>
            </a:prstTxWarp>
            <a:spAutoFit/>
          </a:bodyPr>
          <a:lstStyle/>
          <a:p>
            <a:r>
              <a:rPr lang="en-US" sz="1100" dirty="0"/>
              <a:t>Thread 0</a:t>
            </a:r>
          </a:p>
        </p:txBody>
      </p:sp>
      <p:sp>
        <p:nvSpPr>
          <p:cNvPr id="19" name="Rectangle 16"/>
          <p:cNvSpPr>
            <a:spLocks noChangeArrowheads="1"/>
          </p:cNvSpPr>
          <p:nvPr/>
        </p:nvSpPr>
        <p:spPr bwMode="auto">
          <a:xfrm>
            <a:off x="832840" y="2234840"/>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0</a:t>
            </a:r>
          </a:p>
        </p:txBody>
      </p:sp>
      <p:sp>
        <p:nvSpPr>
          <p:cNvPr id="20" name="Rectangle 17"/>
          <p:cNvSpPr>
            <a:spLocks noChangeArrowheads="1"/>
          </p:cNvSpPr>
          <p:nvPr/>
        </p:nvSpPr>
        <p:spPr bwMode="auto">
          <a:xfrm>
            <a:off x="1486286" y="2234840"/>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dirty="0">
                <a:solidFill>
                  <a:schemeClr val="bg1"/>
                </a:solidFill>
              </a:rPr>
              <a:t>1</a:t>
            </a:r>
          </a:p>
        </p:txBody>
      </p:sp>
      <p:sp>
        <p:nvSpPr>
          <p:cNvPr id="21" name="Rectangle 18"/>
          <p:cNvSpPr>
            <a:spLocks noChangeArrowheads="1"/>
          </p:cNvSpPr>
          <p:nvPr/>
        </p:nvSpPr>
        <p:spPr bwMode="auto">
          <a:xfrm>
            <a:off x="2139731" y="2234840"/>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2</a:t>
            </a:r>
          </a:p>
        </p:txBody>
      </p:sp>
      <p:sp>
        <p:nvSpPr>
          <p:cNvPr id="22" name="Rectangle 19"/>
          <p:cNvSpPr>
            <a:spLocks noChangeArrowheads="1"/>
          </p:cNvSpPr>
          <p:nvPr/>
        </p:nvSpPr>
        <p:spPr bwMode="auto">
          <a:xfrm>
            <a:off x="2793176" y="2234840"/>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3</a:t>
            </a:r>
          </a:p>
        </p:txBody>
      </p:sp>
      <p:sp>
        <p:nvSpPr>
          <p:cNvPr id="23" name="Rectangle 20"/>
          <p:cNvSpPr>
            <a:spLocks noChangeArrowheads="1"/>
          </p:cNvSpPr>
          <p:nvPr/>
        </p:nvSpPr>
        <p:spPr bwMode="auto">
          <a:xfrm>
            <a:off x="3446622" y="2234840"/>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b="1">
                <a:solidFill>
                  <a:schemeClr val="bg1"/>
                </a:solidFill>
              </a:rPr>
              <a:t>…</a:t>
            </a:r>
          </a:p>
        </p:txBody>
      </p:sp>
      <p:sp>
        <p:nvSpPr>
          <p:cNvPr id="24" name="Rectangle 21"/>
          <p:cNvSpPr>
            <a:spLocks noChangeArrowheads="1"/>
          </p:cNvSpPr>
          <p:nvPr/>
        </p:nvSpPr>
        <p:spPr bwMode="auto">
          <a:xfrm>
            <a:off x="4100067" y="2234840"/>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13</a:t>
            </a:r>
          </a:p>
        </p:txBody>
      </p:sp>
      <p:sp>
        <p:nvSpPr>
          <p:cNvPr id="25" name="Rectangle 22"/>
          <p:cNvSpPr>
            <a:spLocks noChangeArrowheads="1"/>
          </p:cNvSpPr>
          <p:nvPr/>
        </p:nvSpPr>
        <p:spPr bwMode="auto">
          <a:xfrm>
            <a:off x="5406958" y="2234840"/>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15</a:t>
            </a:r>
          </a:p>
        </p:txBody>
      </p:sp>
      <p:sp>
        <p:nvSpPr>
          <p:cNvPr id="26" name="Rectangle 23"/>
          <p:cNvSpPr>
            <a:spLocks noChangeArrowheads="1"/>
          </p:cNvSpPr>
          <p:nvPr/>
        </p:nvSpPr>
        <p:spPr bwMode="auto">
          <a:xfrm>
            <a:off x="4753513" y="2234840"/>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14</a:t>
            </a:r>
          </a:p>
        </p:txBody>
      </p:sp>
      <p:sp>
        <p:nvSpPr>
          <p:cNvPr id="27" name="Rectangle 24"/>
          <p:cNvSpPr>
            <a:spLocks noChangeArrowheads="1"/>
          </p:cNvSpPr>
          <p:nvPr/>
        </p:nvSpPr>
        <p:spPr bwMode="auto">
          <a:xfrm>
            <a:off x="7367294" y="2234840"/>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18</a:t>
            </a:r>
          </a:p>
        </p:txBody>
      </p:sp>
      <p:sp>
        <p:nvSpPr>
          <p:cNvPr id="28" name="Rectangle 25"/>
          <p:cNvSpPr>
            <a:spLocks noChangeArrowheads="1"/>
          </p:cNvSpPr>
          <p:nvPr/>
        </p:nvSpPr>
        <p:spPr bwMode="auto">
          <a:xfrm>
            <a:off x="6713849" y="2234840"/>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17</a:t>
            </a:r>
          </a:p>
        </p:txBody>
      </p:sp>
      <p:sp>
        <p:nvSpPr>
          <p:cNvPr id="29" name="Rectangle 26"/>
          <p:cNvSpPr>
            <a:spLocks noChangeArrowheads="1"/>
          </p:cNvSpPr>
          <p:nvPr/>
        </p:nvSpPr>
        <p:spPr bwMode="auto">
          <a:xfrm>
            <a:off x="6060403" y="2234840"/>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16</a:t>
            </a:r>
          </a:p>
        </p:txBody>
      </p:sp>
      <p:sp>
        <p:nvSpPr>
          <p:cNvPr id="30" name="Rectangle 27"/>
          <p:cNvSpPr>
            <a:spLocks noChangeArrowheads="1"/>
          </p:cNvSpPr>
          <p:nvPr/>
        </p:nvSpPr>
        <p:spPr bwMode="auto">
          <a:xfrm>
            <a:off x="8020739" y="2234840"/>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a:solidFill>
                  <a:schemeClr val="bg1"/>
                </a:solidFill>
              </a:rPr>
              <a:t>19</a:t>
            </a:r>
          </a:p>
        </p:txBody>
      </p:sp>
      <p:sp>
        <p:nvSpPr>
          <p:cNvPr id="31" name="Rectangle 28"/>
          <p:cNvSpPr>
            <a:spLocks noChangeArrowheads="1"/>
          </p:cNvSpPr>
          <p:nvPr/>
        </p:nvSpPr>
        <p:spPr bwMode="auto">
          <a:xfrm>
            <a:off x="832840" y="3251311"/>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dirty="0">
                <a:solidFill>
                  <a:schemeClr val="bg1"/>
                </a:solidFill>
              </a:rPr>
              <a:t>0+16</a:t>
            </a:r>
          </a:p>
        </p:txBody>
      </p:sp>
      <p:sp>
        <p:nvSpPr>
          <p:cNvPr id="32" name="Rectangle 29"/>
          <p:cNvSpPr>
            <a:spLocks noChangeArrowheads="1"/>
          </p:cNvSpPr>
          <p:nvPr/>
        </p:nvSpPr>
        <p:spPr bwMode="auto">
          <a:xfrm>
            <a:off x="1486286" y="3251311"/>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endParaRPr lang="es-ES_tradnl">
              <a:solidFill>
                <a:schemeClr val="bg1"/>
              </a:solidFill>
            </a:endParaRPr>
          </a:p>
        </p:txBody>
      </p:sp>
      <p:sp>
        <p:nvSpPr>
          <p:cNvPr id="33" name="Rectangle 30"/>
          <p:cNvSpPr>
            <a:spLocks noChangeArrowheads="1"/>
          </p:cNvSpPr>
          <p:nvPr/>
        </p:nvSpPr>
        <p:spPr bwMode="auto">
          <a:xfrm>
            <a:off x="2139731" y="3251311"/>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endParaRPr lang="es-ES_tradnl">
              <a:solidFill>
                <a:schemeClr val="bg1"/>
              </a:solidFill>
            </a:endParaRPr>
          </a:p>
        </p:txBody>
      </p:sp>
      <p:sp>
        <p:nvSpPr>
          <p:cNvPr id="34" name="Rectangle 31"/>
          <p:cNvSpPr>
            <a:spLocks noChangeArrowheads="1"/>
          </p:cNvSpPr>
          <p:nvPr/>
        </p:nvSpPr>
        <p:spPr bwMode="auto">
          <a:xfrm>
            <a:off x="2793176" y="3251311"/>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endParaRPr lang="es-ES_tradnl">
              <a:solidFill>
                <a:schemeClr val="bg1"/>
              </a:solidFill>
            </a:endParaRPr>
          </a:p>
        </p:txBody>
      </p:sp>
      <p:sp>
        <p:nvSpPr>
          <p:cNvPr id="35" name="Rectangle 32"/>
          <p:cNvSpPr>
            <a:spLocks noChangeArrowheads="1"/>
          </p:cNvSpPr>
          <p:nvPr/>
        </p:nvSpPr>
        <p:spPr bwMode="auto">
          <a:xfrm>
            <a:off x="3446622" y="3251311"/>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endParaRPr lang="es-ES_tradnl">
              <a:solidFill>
                <a:schemeClr val="bg1"/>
              </a:solidFill>
            </a:endParaRPr>
          </a:p>
        </p:txBody>
      </p:sp>
      <p:sp>
        <p:nvSpPr>
          <p:cNvPr id="36" name="Rectangle 33"/>
          <p:cNvSpPr>
            <a:spLocks noChangeArrowheads="1"/>
          </p:cNvSpPr>
          <p:nvPr/>
        </p:nvSpPr>
        <p:spPr bwMode="auto">
          <a:xfrm>
            <a:off x="4100067" y="3251311"/>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endParaRPr lang="es-ES_tradnl">
              <a:solidFill>
                <a:schemeClr val="bg1"/>
              </a:solidFill>
            </a:endParaRPr>
          </a:p>
        </p:txBody>
      </p:sp>
      <p:sp>
        <p:nvSpPr>
          <p:cNvPr id="37" name="Rectangle 34"/>
          <p:cNvSpPr>
            <a:spLocks noChangeArrowheads="1"/>
          </p:cNvSpPr>
          <p:nvPr/>
        </p:nvSpPr>
        <p:spPr bwMode="auto">
          <a:xfrm>
            <a:off x="5406958" y="3251311"/>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r>
              <a:rPr lang="en-US" dirty="0">
                <a:solidFill>
                  <a:schemeClr val="bg1"/>
                </a:solidFill>
              </a:rPr>
              <a:t>15+31</a:t>
            </a:r>
          </a:p>
        </p:txBody>
      </p:sp>
      <p:sp>
        <p:nvSpPr>
          <p:cNvPr id="38" name="Rectangle 35"/>
          <p:cNvSpPr>
            <a:spLocks noChangeArrowheads="1"/>
          </p:cNvSpPr>
          <p:nvPr/>
        </p:nvSpPr>
        <p:spPr bwMode="auto">
          <a:xfrm>
            <a:off x="4753513" y="3251311"/>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endParaRPr lang="es-ES_tradnl">
              <a:solidFill>
                <a:schemeClr val="bg1"/>
              </a:solidFill>
            </a:endParaRPr>
          </a:p>
        </p:txBody>
      </p:sp>
      <p:sp>
        <p:nvSpPr>
          <p:cNvPr id="39" name="Rectangle 36"/>
          <p:cNvSpPr>
            <a:spLocks noChangeArrowheads="1"/>
          </p:cNvSpPr>
          <p:nvPr/>
        </p:nvSpPr>
        <p:spPr bwMode="auto">
          <a:xfrm>
            <a:off x="7367294" y="3251311"/>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0" name="Rectangle 37"/>
          <p:cNvSpPr>
            <a:spLocks noChangeArrowheads="1"/>
          </p:cNvSpPr>
          <p:nvPr/>
        </p:nvSpPr>
        <p:spPr bwMode="auto">
          <a:xfrm>
            <a:off x="6713849" y="3251311"/>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1" name="Rectangle 38"/>
          <p:cNvSpPr>
            <a:spLocks noChangeArrowheads="1"/>
          </p:cNvSpPr>
          <p:nvPr/>
        </p:nvSpPr>
        <p:spPr bwMode="auto">
          <a:xfrm>
            <a:off x="6060403" y="3251311"/>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2" name="Rectangle 39"/>
          <p:cNvSpPr>
            <a:spLocks noChangeArrowheads="1"/>
          </p:cNvSpPr>
          <p:nvPr/>
        </p:nvSpPr>
        <p:spPr bwMode="auto">
          <a:xfrm>
            <a:off x="8020739" y="3251311"/>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3" name="Rectangle 40"/>
          <p:cNvSpPr>
            <a:spLocks noChangeArrowheads="1"/>
          </p:cNvSpPr>
          <p:nvPr/>
        </p:nvSpPr>
        <p:spPr bwMode="auto">
          <a:xfrm>
            <a:off x="832840" y="4340386"/>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pPr algn="ctr"/>
            <a:endParaRPr lang="es-ES_tradnl">
              <a:solidFill>
                <a:schemeClr val="bg1"/>
              </a:solidFill>
            </a:endParaRPr>
          </a:p>
        </p:txBody>
      </p:sp>
      <p:sp>
        <p:nvSpPr>
          <p:cNvPr id="44" name="Rectangle 41"/>
          <p:cNvSpPr>
            <a:spLocks noChangeArrowheads="1"/>
          </p:cNvSpPr>
          <p:nvPr/>
        </p:nvSpPr>
        <p:spPr bwMode="auto">
          <a:xfrm>
            <a:off x="1486286" y="4340386"/>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endParaRPr lang="es-ES_tradnl">
              <a:solidFill>
                <a:schemeClr val="bg1"/>
              </a:solidFill>
            </a:endParaRPr>
          </a:p>
        </p:txBody>
      </p:sp>
      <p:sp>
        <p:nvSpPr>
          <p:cNvPr id="45" name="Rectangle 42"/>
          <p:cNvSpPr>
            <a:spLocks noChangeArrowheads="1"/>
          </p:cNvSpPr>
          <p:nvPr/>
        </p:nvSpPr>
        <p:spPr bwMode="auto">
          <a:xfrm>
            <a:off x="2139731" y="4340386"/>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endParaRPr lang="es-ES_tradnl">
              <a:solidFill>
                <a:schemeClr val="bg1"/>
              </a:solidFill>
            </a:endParaRPr>
          </a:p>
        </p:txBody>
      </p:sp>
      <p:sp>
        <p:nvSpPr>
          <p:cNvPr id="46" name="Rectangle 43"/>
          <p:cNvSpPr>
            <a:spLocks noChangeArrowheads="1"/>
          </p:cNvSpPr>
          <p:nvPr/>
        </p:nvSpPr>
        <p:spPr bwMode="auto">
          <a:xfrm>
            <a:off x="2793176" y="4340386"/>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endParaRPr lang="es-ES_tradnl">
              <a:solidFill>
                <a:schemeClr val="bg1"/>
              </a:solidFill>
            </a:endParaRPr>
          </a:p>
        </p:txBody>
      </p:sp>
      <p:sp>
        <p:nvSpPr>
          <p:cNvPr id="47" name="Rectangle 44"/>
          <p:cNvSpPr>
            <a:spLocks noChangeArrowheads="1"/>
          </p:cNvSpPr>
          <p:nvPr/>
        </p:nvSpPr>
        <p:spPr bwMode="auto">
          <a:xfrm>
            <a:off x="3446622" y="4340386"/>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8" name="Rectangle 45"/>
          <p:cNvSpPr>
            <a:spLocks noChangeArrowheads="1"/>
          </p:cNvSpPr>
          <p:nvPr/>
        </p:nvSpPr>
        <p:spPr bwMode="auto">
          <a:xfrm>
            <a:off x="4100067" y="4340386"/>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49" name="Rectangle 46"/>
          <p:cNvSpPr>
            <a:spLocks noChangeArrowheads="1"/>
          </p:cNvSpPr>
          <p:nvPr/>
        </p:nvSpPr>
        <p:spPr bwMode="auto">
          <a:xfrm>
            <a:off x="5406958" y="4340386"/>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0" name="Rectangle 47"/>
          <p:cNvSpPr>
            <a:spLocks noChangeArrowheads="1"/>
          </p:cNvSpPr>
          <p:nvPr/>
        </p:nvSpPr>
        <p:spPr bwMode="auto">
          <a:xfrm>
            <a:off x="4753513" y="4340386"/>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1" name="Rectangle 48"/>
          <p:cNvSpPr>
            <a:spLocks noChangeArrowheads="1"/>
          </p:cNvSpPr>
          <p:nvPr/>
        </p:nvSpPr>
        <p:spPr bwMode="auto">
          <a:xfrm>
            <a:off x="7367294" y="4340386"/>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2" name="Rectangle 49"/>
          <p:cNvSpPr>
            <a:spLocks noChangeArrowheads="1"/>
          </p:cNvSpPr>
          <p:nvPr/>
        </p:nvSpPr>
        <p:spPr bwMode="auto">
          <a:xfrm>
            <a:off x="6713849" y="4340386"/>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3" name="Rectangle 50"/>
          <p:cNvSpPr>
            <a:spLocks noChangeArrowheads="1"/>
          </p:cNvSpPr>
          <p:nvPr/>
        </p:nvSpPr>
        <p:spPr bwMode="auto">
          <a:xfrm>
            <a:off x="6060403" y="4340386"/>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4" name="Rectangle 51"/>
          <p:cNvSpPr>
            <a:spLocks noChangeArrowheads="1"/>
          </p:cNvSpPr>
          <p:nvPr/>
        </p:nvSpPr>
        <p:spPr bwMode="auto">
          <a:xfrm>
            <a:off x="8020739" y="4340386"/>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5" name="Rectangle 52"/>
          <p:cNvSpPr>
            <a:spLocks noChangeArrowheads="1"/>
          </p:cNvSpPr>
          <p:nvPr/>
        </p:nvSpPr>
        <p:spPr bwMode="auto">
          <a:xfrm>
            <a:off x="832840" y="5429462"/>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endParaRPr lang="es-ES_tradnl"/>
          </a:p>
        </p:txBody>
      </p:sp>
      <p:sp>
        <p:nvSpPr>
          <p:cNvPr id="56" name="Rectangle 53"/>
          <p:cNvSpPr>
            <a:spLocks noChangeArrowheads="1"/>
          </p:cNvSpPr>
          <p:nvPr/>
        </p:nvSpPr>
        <p:spPr bwMode="auto">
          <a:xfrm>
            <a:off x="1486286" y="5429462"/>
            <a:ext cx="653445" cy="435630"/>
          </a:xfrm>
          <a:prstGeom prst="rect">
            <a:avLst/>
          </a:prstGeom>
          <a:solidFill>
            <a:srgbClr val="0070C0"/>
          </a:solidFill>
          <a:ln w="9525">
            <a:solidFill>
              <a:schemeClr val="tx1"/>
            </a:solidFill>
            <a:miter lim="800000"/>
            <a:headEnd/>
            <a:tailEnd/>
          </a:ln>
          <a:effectLst/>
        </p:spPr>
        <p:txBody>
          <a:bodyPr wrap="none" anchor="ctr">
            <a:prstTxWarp prst="textNoShape">
              <a:avLst/>
            </a:prstTxWarp>
          </a:bodyPr>
          <a:lstStyle/>
          <a:p>
            <a:endParaRPr lang="es-ES_tradnl"/>
          </a:p>
        </p:txBody>
      </p:sp>
      <p:sp>
        <p:nvSpPr>
          <p:cNvPr id="57" name="Rectangle 54"/>
          <p:cNvSpPr>
            <a:spLocks noChangeArrowheads="1"/>
          </p:cNvSpPr>
          <p:nvPr/>
        </p:nvSpPr>
        <p:spPr bwMode="auto">
          <a:xfrm>
            <a:off x="2139731" y="5429462"/>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8" name="Rectangle 55"/>
          <p:cNvSpPr>
            <a:spLocks noChangeArrowheads="1"/>
          </p:cNvSpPr>
          <p:nvPr/>
        </p:nvSpPr>
        <p:spPr bwMode="auto">
          <a:xfrm>
            <a:off x="2793176" y="5429462"/>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59" name="Rectangle 56"/>
          <p:cNvSpPr>
            <a:spLocks noChangeArrowheads="1"/>
          </p:cNvSpPr>
          <p:nvPr/>
        </p:nvSpPr>
        <p:spPr bwMode="auto">
          <a:xfrm>
            <a:off x="3446622" y="5429462"/>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0" name="Rectangle 57"/>
          <p:cNvSpPr>
            <a:spLocks noChangeArrowheads="1"/>
          </p:cNvSpPr>
          <p:nvPr/>
        </p:nvSpPr>
        <p:spPr bwMode="auto">
          <a:xfrm>
            <a:off x="4100067" y="5429462"/>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1" name="Rectangle 58"/>
          <p:cNvSpPr>
            <a:spLocks noChangeArrowheads="1"/>
          </p:cNvSpPr>
          <p:nvPr/>
        </p:nvSpPr>
        <p:spPr bwMode="auto">
          <a:xfrm>
            <a:off x="5406958" y="5429462"/>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2" name="Rectangle 59"/>
          <p:cNvSpPr>
            <a:spLocks noChangeArrowheads="1"/>
          </p:cNvSpPr>
          <p:nvPr/>
        </p:nvSpPr>
        <p:spPr bwMode="auto">
          <a:xfrm>
            <a:off x="4753513" y="5429462"/>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3" name="Rectangle 60"/>
          <p:cNvSpPr>
            <a:spLocks noChangeArrowheads="1"/>
          </p:cNvSpPr>
          <p:nvPr/>
        </p:nvSpPr>
        <p:spPr bwMode="auto">
          <a:xfrm>
            <a:off x="7367294" y="5429462"/>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4" name="Rectangle 61"/>
          <p:cNvSpPr>
            <a:spLocks noChangeArrowheads="1"/>
          </p:cNvSpPr>
          <p:nvPr/>
        </p:nvSpPr>
        <p:spPr bwMode="auto">
          <a:xfrm>
            <a:off x="6713849" y="5429462"/>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5" name="Rectangle 62"/>
          <p:cNvSpPr>
            <a:spLocks noChangeArrowheads="1"/>
          </p:cNvSpPr>
          <p:nvPr/>
        </p:nvSpPr>
        <p:spPr bwMode="auto">
          <a:xfrm>
            <a:off x="6060403" y="5429462"/>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6" name="Rectangle 63"/>
          <p:cNvSpPr>
            <a:spLocks noChangeArrowheads="1"/>
          </p:cNvSpPr>
          <p:nvPr/>
        </p:nvSpPr>
        <p:spPr bwMode="auto">
          <a:xfrm>
            <a:off x="8020739" y="5429462"/>
            <a:ext cx="653445" cy="435630"/>
          </a:xfrm>
          <a:prstGeom prst="rect">
            <a:avLst/>
          </a:prstGeom>
          <a:noFill/>
          <a:ln w="9525">
            <a:solidFill>
              <a:schemeClr val="tx1"/>
            </a:solidFill>
            <a:miter lim="800000"/>
            <a:headEnd/>
            <a:tailEnd/>
          </a:ln>
          <a:effectLst/>
        </p:spPr>
        <p:txBody>
          <a:bodyPr wrap="none" anchor="ctr">
            <a:prstTxWarp prst="textNoShape">
              <a:avLst/>
            </a:prstTxWarp>
          </a:bodyPr>
          <a:lstStyle/>
          <a:p>
            <a:endParaRPr lang="es-ES_tradnl"/>
          </a:p>
        </p:txBody>
      </p:sp>
      <p:sp>
        <p:nvSpPr>
          <p:cNvPr id="67" name="Line 64"/>
          <p:cNvSpPr>
            <a:spLocks noChangeShapeType="1"/>
          </p:cNvSpPr>
          <p:nvPr/>
        </p:nvSpPr>
        <p:spPr bwMode="auto">
          <a:xfrm>
            <a:off x="1123261" y="2670470"/>
            <a:ext cx="0"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68" name="Line 65"/>
          <p:cNvSpPr>
            <a:spLocks noChangeShapeType="1"/>
          </p:cNvSpPr>
          <p:nvPr/>
        </p:nvSpPr>
        <p:spPr bwMode="auto">
          <a:xfrm flipH="1">
            <a:off x="1268471" y="2670470"/>
            <a:ext cx="4937143"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69" name="Line 66"/>
          <p:cNvSpPr>
            <a:spLocks noChangeShapeType="1"/>
          </p:cNvSpPr>
          <p:nvPr/>
        </p:nvSpPr>
        <p:spPr bwMode="auto">
          <a:xfrm>
            <a:off x="1776706" y="2670470"/>
            <a:ext cx="0"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0" name="Line 67"/>
          <p:cNvSpPr>
            <a:spLocks noChangeShapeType="1"/>
          </p:cNvSpPr>
          <p:nvPr/>
        </p:nvSpPr>
        <p:spPr bwMode="auto">
          <a:xfrm flipH="1">
            <a:off x="1849311" y="2670470"/>
            <a:ext cx="5009748"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1" name="Line 68"/>
          <p:cNvSpPr>
            <a:spLocks noChangeShapeType="1"/>
          </p:cNvSpPr>
          <p:nvPr/>
        </p:nvSpPr>
        <p:spPr bwMode="auto">
          <a:xfrm>
            <a:off x="2430151" y="2670470"/>
            <a:ext cx="0"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2" name="Line 69"/>
          <p:cNvSpPr>
            <a:spLocks noChangeShapeType="1"/>
          </p:cNvSpPr>
          <p:nvPr/>
        </p:nvSpPr>
        <p:spPr bwMode="auto">
          <a:xfrm flipH="1">
            <a:off x="2502756" y="2670470"/>
            <a:ext cx="5082353"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3" name="Line 70"/>
          <p:cNvSpPr>
            <a:spLocks noChangeShapeType="1"/>
          </p:cNvSpPr>
          <p:nvPr/>
        </p:nvSpPr>
        <p:spPr bwMode="auto">
          <a:xfrm>
            <a:off x="3083597" y="2670470"/>
            <a:ext cx="0"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4" name="Line 71"/>
          <p:cNvSpPr>
            <a:spLocks noChangeShapeType="1"/>
          </p:cNvSpPr>
          <p:nvPr/>
        </p:nvSpPr>
        <p:spPr bwMode="auto">
          <a:xfrm flipH="1">
            <a:off x="3156202" y="2670470"/>
            <a:ext cx="5082353"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5" name="Line 72"/>
          <p:cNvSpPr>
            <a:spLocks noChangeShapeType="1"/>
          </p:cNvSpPr>
          <p:nvPr/>
        </p:nvSpPr>
        <p:spPr bwMode="auto">
          <a:xfrm>
            <a:off x="3737042" y="2670470"/>
            <a:ext cx="0"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6" name="Line 73"/>
          <p:cNvSpPr>
            <a:spLocks noChangeShapeType="1"/>
          </p:cNvSpPr>
          <p:nvPr/>
        </p:nvSpPr>
        <p:spPr bwMode="auto">
          <a:xfrm flipH="1">
            <a:off x="3882252" y="2670470"/>
            <a:ext cx="5009748"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7" name="Line 74"/>
          <p:cNvSpPr>
            <a:spLocks noChangeShapeType="1"/>
          </p:cNvSpPr>
          <p:nvPr/>
        </p:nvSpPr>
        <p:spPr bwMode="auto">
          <a:xfrm>
            <a:off x="4390487" y="2670470"/>
            <a:ext cx="0"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8" name="Line 75"/>
          <p:cNvSpPr>
            <a:spLocks noChangeShapeType="1"/>
          </p:cNvSpPr>
          <p:nvPr/>
        </p:nvSpPr>
        <p:spPr bwMode="auto">
          <a:xfrm>
            <a:off x="1123261" y="3686941"/>
            <a:ext cx="0" cy="6534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79" name="Line 76"/>
          <p:cNvSpPr>
            <a:spLocks noChangeShapeType="1"/>
          </p:cNvSpPr>
          <p:nvPr/>
        </p:nvSpPr>
        <p:spPr bwMode="auto">
          <a:xfrm flipH="1">
            <a:off x="1268471" y="3686941"/>
            <a:ext cx="2323361" cy="6534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80" name="Line 77"/>
          <p:cNvSpPr>
            <a:spLocks noChangeShapeType="1"/>
          </p:cNvSpPr>
          <p:nvPr/>
        </p:nvSpPr>
        <p:spPr bwMode="auto">
          <a:xfrm>
            <a:off x="1776706" y="3686941"/>
            <a:ext cx="0" cy="6534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81" name="Line 78"/>
          <p:cNvSpPr>
            <a:spLocks noChangeShapeType="1"/>
          </p:cNvSpPr>
          <p:nvPr/>
        </p:nvSpPr>
        <p:spPr bwMode="auto">
          <a:xfrm flipH="1">
            <a:off x="1921916" y="3686941"/>
            <a:ext cx="2323361" cy="6534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82" name="Line 79"/>
          <p:cNvSpPr>
            <a:spLocks noChangeShapeType="1"/>
          </p:cNvSpPr>
          <p:nvPr/>
        </p:nvSpPr>
        <p:spPr bwMode="auto">
          <a:xfrm>
            <a:off x="1123261" y="4776016"/>
            <a:ext cx="0" cy="6534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83" name="Line 80"/>
          <p:cNvSpPr>
            <a:spLocks noChangeShapeType="1"/>
          </p:cNvSpPr>
          <p:nvPr/>
        </p:nvSpPr>
        <p:spPr bwMode="auto">
          <a:xfrm flipH="1">
            <a:off x="3301412" y="3686941"/>
            <a:ext cx="2395966" cy="6534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84" name="Text Box 81"/>
          <p:cNvSpPr txBox="1">
            <a:spLocks noChangeArrowheads="1"/>
          </p:cNvSpPr>
          <p:nvPr/>
        </p:nvSpPr>
        <p:spPr bwMode="auto">
          <a:xfrm>
            <a:off x="542420" y="3251311"/>
            <a:ext cx="320672" cy="435630"/>
          </a:xfrm>
          <a:prstGeom prst="rect">
            <a:avLst/>
          </a:prstGeom>
          <a:noFill/>
          <a:ln w="9525">
            <a:noFill/>
            <a:miter lim="800000"/>
            <a:headEnd/>
            <a:tailEnd/>
          </a:ln>
          <a:effectLst/>
        </p:spPr>
        <p:txBody>
          <a:bodyPr wrap="none">
            <a:prstTxWarp prst="textNoShape">
              <a:avLst/>
            </a:prstTxWarp>
            <a:spAutoFit/>
          </a:bodyPr>
          <a:lstStyle/>
          <a:p>
            <a:r>
              <a:rPr lang="en-US"/>
              <a:t>1</a:t>
            </a:r>
          </a:p>
        </p:txBody>
      </p:sp>
      <p:sp>
        <p:nvSpPr>
          <p:cNvPr id="85" name="Text Box 82"/>
          <p:cNvSpPr txBox="1">
            <a:spLocks noChangeArrowheads="1"/>
          </p:cNvSpPr>
          <p:nvPr/>
        </p:nvSpPr>
        <p:spPr bwMode="auto">
          <a:xfrm>
            <a:off x="542420" y="4340386"/>
            <a:ext cx="311304" cy="369332"/>
          </a:xfrm>
          <a:prstGeom prst="rect">
            <a:avLst/>
          </a:prstGeom>
          <a:noFill/>
          <a:ln w="9525">
            <a:noFill/>
            <a:miter lim="800000"/>
            <a:headEnd/>
            <a:tailEnd/>
          </a:ln>
          <a:effectLst/>
        </p:spPr>
        <p:txBody>
          <a:bodyPr wrap="none">
            <a:prstTxWarp prst="textNoShape">
              <a:avLst/>
            </a:prstTxWarp>
            <a:spAutoFit/>
          </a:bodyPr>
          <a:lstStyle/>
          <a:p>
            <a:r>
              <a:rPr lang="en-US" dirty="0"/>
              <a:t>2</a:t>
            </a:r>
          </a:p>
        </p:txBody>
      </p:sp>
      <p:sp>
        <p:nvSpPr>
          <p:cNvPr id="86" name="Text Box 83"/>
          <p:cNvSpPr txBox="1">
            <a:spLocks noChangeArrowheads="1"/>
          </p:cNvSpPr>
          <p:nvPr/>
        </p:nvSpPr>
        <p:spPr bwMode="auto">
          <a:xfrm>
            <a:off x="542420" y="5429462"/>
            <a:ext cx="311304" cy="369332"/>
          </a:xfrm>
          <a:prstGeom prst="rect">
            <a:avLst/>
          </a:prstGeom>
          <a:noFill/>
          <a:ln w="9525">
            <a:noFill/>
            <a:miter lim="800000"/>
            <a:headEnd/>
            <a:tailEnd/>
          </a:ln>
          <a:effectLst/>
        </p:spPr>
        <p:txBody>
          <a:bodyPr wrap="none">
            <a:prstTxWarp prst="textNoShape">
              <a:avLst/>
            </a:prstTxWarp>
            <a:spAutoFit/>
          </a:bodyPr>
          <a:lstStyle/>
          <a:p>
            <a:r>
              <a:rPr lang="en-US" dirty="0"/>
              <a:t>3</a:t>
            </a:r>
          </a:p>
        </p:txBody>
      </p:sp>
      <p:sp>
        <p:nvSpPr>
          <p:cNvPr id="87" name="Line 84"/>
          <p:cNvSpPr>
            <a:spLocks noChangeShapeType="1"/>
          </p:cNvSpPr>
          <p:nvPr/>
        </p:nvSpPr>
        <p:spPr bwMode="auto">
          <a:xfrm>
            <a:off x="5043933" y="2670470"/>
            <a:ext cx="0"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88" name="Line 85"/>
          <p:cNvSpPr>
            <a:spLocks noChangeShapeType="1"/>
          </p:cNvSpPr>
          <p:nvPr/>
        </p:nvSpPr>
        <p:spPr bwMode="auto">
          <a:xfrm>
            <a:off x="5697378" y="2670470"/>
            <a:ext cx="0" cy="580840"/>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89" name="Line 86"/>
          <p:cNvSpPr>
            <a:spLocks noChangeShapeType="1"/>
          </p:cNvSpPr>
          <p:nvPr/>
        </p:nvSpPr>
        <p:spPr bwMode="auto">
          <a:xfrm>
            <a:off x="2430151" y="3686941"/>
            <a:ext cx="0" cy="6534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90" name="Line 87"/>
          <p:cNvSpPr>
            <a:spLocks noChangeShapeType="1"/>
          </p:cNvSpPr>
          <p:nvPr/>
        </p:nvSpPr>
        <p:spPr bwMode="auto">
          <a:xfrm>
            <a:off x="3083597" y="3686941"/>
            <a:ext cx="0" cy="6534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91" name="Line 88"/>
          <p:cNvSpPr>
            <a:spLocks noChangeShapeType="1"/>
          </p:cNvSpPr>
          <p:nvPr/>
        </p:nvSpPr>
        <p:spPr bwMode="auto">
          <a:xfrm flipH="1">
            <a:off x="2647966" y="3686941"/>
            <a:ext cx="2323361" cy="6534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92" name="Line 89"/>
          <p:cNvSpPr>
            <a:spLocks noChangeShapeType="1"/>
          </p:cNvSpPr>
          <p:nvPr/>
        </p:nvSpPr>
        <p:spPr bwMode="auto">
          <a:xfrm>
            <a:off x="1776706" y="4776016"/>
            <a:ext cx="0" cy="6534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93" name="Line 90"/>
          <p:cNvSpPr>
            <a:spLocks noChangeShapeType="1"/>
          </p:cNvSpPr>
          <p:nvPr/>
        </p:nvSpPr>
        <p:spPr bwMode="auto">
          <a:xfrm flipH="1">
            <a:off x="1341076" y="4776016"/>
            <a:ext cx="1089076" cy="6534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94" name="Line 91"/>
          <p:cNvSpPr>
            <a:spLocks noChangeShapeType="1"/>
          </p:cNvSpPr>
          <p:nvPr/>
        </p:nvSpPr>
        <p:spPr bwMode="auto">
          <a:xfrm flipH="1">
            <a:off x="1921916" y="4776016"/>
            <a:ext cx="1161681" cy="653445"/>
          </a:xfrm>
          <a:prstGeom prst="line">
            <a:avLst/>
          </a:prstGeom>
          <a:noFill/>
          <a:ln w="9525">
            <a:solidFill>
              <a:schemeClr val="tx1"/>
            </a:solidFill>
            <a:round/>
            <a:headEnd/>
            <a:tailEnd type="triangle" w="med" len="med"/>
          </a:ln>
          <a:effectLst/>
        </p:spPr>
        <p:txBody>
          <a:bodyPr>
            <a:prstTxWarp prst="textNoShape">
              <a:avLst/>
            </a:prstTxWarp>
          </a:bodyPr>
          <a:lstStyle/>
          <a:p>
            <a:endParaRPr lang="es-ES_tradnl"/>
          </a:p>
        </p:txBody>
      </p:sp>
      <p:sp>
        <p:nvSpPr>
          <p:cNvPr id="95" name="Text Box 92"/>
          <p:cNvSpPr txBox="1">
            <a:spLocks noChangeArrowheads="1"/>
          </p:cNvSpPr>
          <p:nvPr/>
        </p:nvSpPr>
        <p:spPr bwMode="auto">
          <a:xfrm>
            <a:off x="1413681" y="1556792"/>
            <a:ext cx="744114" cy="261610"/>
          </a:xfrm>
          <a:prstGeom prst="rect">
            <a:avLst/>
          </a:prstGeom>
          <a:noFill/>
          <a:ln w="9525">
            <a:noFill/>
            <a:miter lim="800000"/>
            <a:headEnd/>
            <a:tailEnd/>
          </a:ln>
          <a:effectLst/>
        </p:spPr>
        <p:txBody>
          <a:bodyPr wrap="none">
            <a:prstTxWarp prst="textNoShape">
              <a:avLst/>
            </a:prstTxWarp>
            <a:spAutoFit/>
          </a:bodyPr>
          <a:lstStyle/>
          <a:p>
            <a:r>
              <a:rPr lang="en-US" sz="1100"/>
              <a:t>Thread 1</a:t>
            </a:r>
          </a:p>
        </p:txBody>
      </p:sp>
      <p:sp>
        <p:nvSpPr>
          <p:cNvPr id="96" name="Text Box 93"/>
          <p:cNvSpPr txBox="1">
            <a:spLocks noChangeArrowheads="1"/>
          </p:cNvSpPr>
          <p:nvPr/>
        </p:nvSpPr>
        <p:spPr bwMode="auto">
          <a:xfrm>
            <a:off x="2067126" y="1556792"/>
            <a:ext cx="744114" cy="261610"/>
          </a:xfrm>
          <a:prstGeom prst="rect">
            <a:avLst/>
          </a:prstGeom>
          <a:noFill/>
          <a:ln w="9525">
            <a:noFill/>
            <a:miter lim="800000"/>
            <a:headEnd/>
            <a:tailEnd/>
          </a:ln>
          <a:effectLst/>
        </p:spPr>
        <p:txBody>
          <a:bodyPr wrap="none">
            <a:prstTxWarp prst="textNoShape">
              <a:avLst/>
            </a:prstTxWarp>
            <a:spAutoFit/>
          </a:bodyPr>
          <a:lstStyle/>
          <a:p>
            <a:r>
              <a:rPr lang="en-US" sz="1100" dirty="0"/>
              <a:t>Thread 2</a:t>
            </a:r>
          </a:p>
        </p:txBody>
      </p:sp>
      <p:sp>
        <p:nvSpPr>
          <p:cNvPr id="97" name="Text Box 94"/>
          <p:cNvSpPr txBox="1">
            <a:spLocks noChangeArrowheads="1"/>
          </p:cNvSpPr>
          <p:nvPr/>
        </p:nvSpPr>
        <p:spPr bwMode="auto">
          <a:xfrm>
            <a:off x="4644008" y="1556792"/>
            <a:ext cx="821059" cy="261610"/>
          </a:xfrm>
          <a:prstGeom prst="rect">
            <a:avLst/>
          </a:prstGeom>
          <a:noFill/>
          <a:ln w="9525">
            <a:noFill/>
            <a:miter lim="800000"/>
            <a:headEnd/>
            <a:tailEnd/>
          </a:ln>
          <a:effectLst/>
        </p:spPr>
        <p:txBody>
          <a:bodyPr wrap="none">
            <a:prstTxWarp prst="textNoShape">
              <a:avLst/>
            </a:prstTxWarp>
            <a:spAutoFit/>
          </a:bodyPr>
          <a:lstStyle/>
          <a:p>
            <a:r>
              <a:rPr lang="en-US" sz="1100" dirty="0"/>
              <a:t>Thread 14</a:t>
            </a:r>
          </a:p>
        </p:txBody>
      </p:sp>
      <p:sp>
        <p:nvSpPr>
          <p:cNvPr id="98" name="Text Box 95"/>
          <p:cNvSpPr txBox="1">
            <a:spLocks noChangeArrowheads="1"/>
          </p:cNvSpPr>
          <p:nvPr/>
        </p:nvSpPr>
        <p:spPr bwMode="auto">
          <a:xfrm>
            <a:off x="5334353" y="1556792"/>
            <a:ext cx="821059" cy="261610"/>
          </a:xfrm>
          <a:prstGeom prst="rect">
            <a:avLst/>
          </a:prstGeom>
          <a:noFill/>
          <a:ln w="9525">
            <a:noFill/>
            <a:miter lim="800000"/>
            <a:headEnd/>
            <a:tailEnd/>
          </a:ln>
          <a:effectLst/>
        </p:spPr>
        <p:txBody>
          <a:bodyPr wrap="none">
            <a:prstTxWarp prst="textNoShape">
              <a:avLst/>
            </a:prstTxWarp>
            <a:spAutoFit/>
          </a:bodyPr>
          <a:lstStyle/>
          <a:p>
            <a:r>
              <a:rPr lang="en-US" sz="1100"/>
              <a:t>Thread 15</a:t>
            </a:r>
          </a:p>
        </p:txBody>
      </p:sp>
      <p:sp>
        <p:nvSpPr>
          <p:cNvPr id="99" name="Text Box 87"/>
          <p:cNvSpPr txBox="1">
            <a:spLocks noChangeArrowheads="1"/>
          </p:cNvSpPr>
          <p:nvPr/>
        </p:nvSpPr>
        <p:spPr bwMode="auto">
          <a:xfrm rot="16200000">
            <a:off x="-180484" y="5085369"/>
            <a:ext cx="980168" cy="320672"/>
          </a:xfrm>
          <a:prstGeom prst="rect">
            <a:avLst/>
          </a:prstGeom>
          <a:noFill/>
          <a:ln w="9525">
            <a:noFill/>
            <a:miter lim="800000"/>
            <a:headEnd/>
            <a:tailEnd/>
          </a:ln>
          <a:effectLst/>
        </p:spPr>
        <p:txBody>
          <a:bodyPr wrap="none">
            <a:prstTxWarp prst="textNoShape">
              <a:avLst/>
            </a:prstTxWarp>
            <a:spAutoFit/>
          </a:bodyPr>
          <a:lstStyle/>
          <a:p>
            <a:r>
              <a:rPr lang="en-US" sz="1600" dirty="0"/>
              <a:t>iterations</a:t>
            </a:r>
          </a:p>
        </p:txBody>
      </p:sp>
      <p:sp>
        <p:nvSpPr>
          <p:cNvPr id="100" name="Line 88"/>
          <p:cNvSpPr>
            <a:spLocks noChangeShapeType="1"/>
          </p:cNvSpPr>
          <p:nvPr/>
        </p:nvSpPr>
        <p:spPr bwMode="auto">
          <a:xfrm>
            <a:off x="469815" y="5075205"/>
            <a:ext cx="0" cy="726050"/>
          </a:xfrm>
          <a:prstGeom prst="line">
            <a:avLst/>
          </a:prstGeom>
          <a:noFill/>
          <a:ln w="38100">
            <a:solidFill>
              <a:schemeClr val="tx1"/>
            </a:solidFill>
            <a:round/>
            <a:headEnd/>
            <a:tailEnd type="triangle" w="med" len="med"/>
          </a:ln>
          <a:effectLst/>
        </p:spPr>
        <p:txBody>
          <a:bodyPr>
            <a:prstTxWarp prst="textNoShape">
              <a:avLst/>
            </a:prstTxWarp>
          </a:bodyPr>
          <a:lstStyle/>
          <a:p>
            <a:endParaRPr lang="es-ES_tradnl"/>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55</a:t>
            </a:fld>
            <a:endParaRPr lang="en-US" altLang="en-US"/>
          </a:p>
        </p:txBody>
      </p:sp>
      <p:sp>
        <p:nvSpPr>
          <p:cNvPr id="102" name="CuadroTexto 26">
            <a:extLst>
              <a:ext uri="{FF2B5EF4-FFF2-40B4-BE49-F238E27FC236}">
                <a16:creationId xmlns:a16="http://schemas.microsoft.com/office/drawing/2014/main" id="{9BBD14E6-7C12-094E-80BE-D5360A3E1470}"/>
              </a:ext>
            </a:extLst>
          </p:cNvPr>
          <p:cNvSpPr txBox="1"/>
          <p:nvPr/>
        </p:nvSpPr>
        <p:spPr>
          <a:xfrm>
            <a:off x="228600" y="6495225"/>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
        <p:nvSpPr>
          <p:cNvPr id="101" name="Text Box 93">
            <a:extLst>
              <a:ext uri="{FF2B5EF4-FFF2-40B4-BE49-F238E27FC236}">
                <a16:creationId xmlns:a16="http://schemas.microsoft.com/office/drawing/2014/main" id="{3F240E91-1B52-7843-A63A-BEDA2889C7C1}"/>
              </a:ext>
            </a:extLst>
          </p:cNvPr>
          <p:cNvSpPr txBox="1">
            <a:spLocks noChangeArrowheads="1"/>
          </p:cNvSpPr>
          <p:nvPr/>
        </p:nvSpPr>
        <p:spPr bwMode="auto">
          <a:xfrm>
            <a:off x="2787358" y="1503481"/>
            <a:ext cx="309700" cy="276999"/>
          </a:xfrm>
          <a:prstGeom prst="rect">
            <a:avLst/>
          </a:prstGeom>
          <a:noFill/>
          <a:ln w="9525">
            <a:noFill/>
            <a:miter lim="800000"/>
            <a:headEnd/>
            <a:tailEnd/>
          </a:ln>
          <a:effectLst/>
        </p:spPr>
        <p:txBody>
          <a:bodyPr wrap="none">
            <a:prstTxWarp prst="textNoShape">
              <a:avLst/>
            </a:prstTxWarp>
            <a:spAutoFit/>
          </a:bodyPr>
          <a:lstStyle/>
          <a:p>
            <a:r>
              <a:rPr lang="en-US" sz="1200" dirty="0"/>
              <a:t>…</a:t>
            </a:r>
          </a:p>
        </p:txBody>
      </p:sp>
    </p:spTree>
    <p:extLst>
      <p:ext uri="{BB962C8B-B14F-4D97-AF65-F5344CB8AC3E}">
        <p14:creationId xmlns:p14="http://schemas.microsoft.com/office/powerpoint/2010/main" val="2702997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7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72"/>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7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75"/>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7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7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84"/>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87"/>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88"/>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00"/>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99"/>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43"/>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45"/>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46"/>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47"/>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48"/>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49"/>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50"/>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51"/>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52"/>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53"/>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54"/>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78"/>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7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80"/>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81"/>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83"/>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85"/>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89"/>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90"/>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91"/>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grpId="0" nodeType="clickEffect">
                                  <p:stCondLst>
                                    <p:cond delay="0"/>
                                  </p:stCondLst>
                                  <p:childTnLst>
                                    <p:set>
                                      <p:cBhvr>
                                        <p:cTn id="136" dur="1" fill="hold">
                                          <p:stCondLst>
                                            <p:cond delay="0"/>
                                          </p:stCondLst>
                                        </p:cTn>
                                        <p:tgtEl>
                                          <p:spTgt spid="55"/>
                                        </p:tgtEl>
                                        <p:attrNameLst>
                                          <p:attrName>style.visibility</p:attrName>
                                        </p:attrNameLst>
                                      </p:cBhvr>
                                      <p:to>
                                        <p:strVal val="visible"/>
                                      </p:to>
                                    </p:set>
                                  </p:childTnLst>
                                </p:cTn>
                              </p:par>
                              <p:par>
                                <p:cTn id="137" presetID="1" presetClass="entr" presetSubtype="0" fill="hold" grpId="0" nodeType="withEffect">
                                  <p:stCondLst>
                                    <p:cond delay="0"/>
                                  </p:stCondLst>
                                  <p:childTnLst>
                                    <p:set>
                                      <p:cBhvr>
                                        <p:cTn id="138" dur="1" fill="hold">
                                          <p:stCondLst>
                                            <p:cond delay="0"/>
                                          </p:stCondLst>
                                        </p:cTn>
                                        <p:tgtEl>
                                          <p:spTgt spid="56"/>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57"/>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58"/>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59"/>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60"/>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61"/>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62"/>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63"/>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64"/>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65"/>
                                        </p:tgtEl>
                                        <p:attrNameLst>
                                          <p:attrName>style.visibility</p:attrName>
                                        </p:attrNameLst>
                                      </p:cBhvr>
                                      <p:to>
                                        <p:strVal val="visible"/>
                                      </p:to>
                                    </p:set>
                                  </p:childTnLst>
                                </p:cTn>
                              </p:par>
                              <p:par>
                                <p:cTn id="157" presetID="1" presetClass="entr" presetSubtype="0" fill="hold" grpId="0" nodeType="withEffect">
                                  <p:stCondLst>
                                    <p:cond delay="0"/>
                                  </p:stCondLst>
                                  <p:childTnLst>
                                    <p:set>
                                      <p:cBhvr>
                                        <p:cTn id="158" dur="1" fill="hold">
                                          <p:stCondLst>
                                            <p:cond delay="0"/>
                                          </p:stCondLst>
                                        </p:cTn>
                                        <p:tgtEl>
                                          <p:spTgt spid="66"/>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82"/>
                                        </p:tgtEl>
                                        <p:attrNameLst>
                                          <p:attrName>style.visibility</p:attrName>
                                        </p:attrNameLst>
                                      </p:cBhvr>
                                      <p:to>
                                        <p:strVal val="visible"/>
                                      </p:to>
                                    </p:set>
                                  </p:childTnLst>
                                </p:cTn>
                              </p:par>
                              <p:par>
                                <p:cTn id="161" presetID="1" presetClass="entr" presetSubtype="0" fill="hold" grpId="0" nodeType="withEffect">
                                  <p:stCondLst>
                                    <p:cond delay="0"/>
                                  </p:stCondLst>
                                  <p:childTnLst>
                                    <p:set>
                                      <p:cBhvr>
                                        <p:cTn id="162" dur="1" fill="hold">
                                          <p:stCondLst>
                                            <p:cond delay="0"/>
                                          </p:stCondLst>
                                        </p:cTn>
                                        <p:tgtEl>
                                          <p:spTgt spid="86"/>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92"/>
                                        </p:tgtEl>
                                        <p:attrNameLst>
                                          <p:attrName>style.visibility</p:attrName>
                                        </p:attrNameLst>
                                      </p:cBhvr>
                                      <p:to>
                                        <p:strVal val="visible"/>
                                      </p:to>
                                    </p:set>
                                  </p:childTnLst>
                                </p:cTn>
                              </p:par>
                              <p:par>
                                <p:cTn id="165" presetID="1" presetClass="entr" presetSubtype="0" fill="hold" grpId="0" nodeType="withEffect">
                                  <p:stCondLst>
                                    <p:cond delay="0"/>
                                  </p:stCondLst>
                                  <p:childTnLst>
                                    <p:set>
                                      <p:cBhvr>
                                        <p:cTn id="166" dur="1" fill="hold">
                                          <p:stCondLst>
                                            <p:cond delay="0"/>
                                          </p:stCondLst>
                                        </p:cTn>
                                        <p:tgtEl>
                                          <p:spTgt spid="93"/>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94"/>
                                        </p:tgtEl>
                                        <p:attrNameLst>
                                          <p:attrName>style.visibility</p:attrName>
                                        </p:attrNameLst>
                                      </p:cBhvr>
                                      <p:to>
                                        <p:strVal val="visible"/>
                                      </p:to>
                                    </p:set>
                                  </p:childTnLst>
                                </p:cTn>
                              </p:par>
                              <p:par>
                                <p:cTn id="169" presetID="1" presetClass="entr" presetSubtype="0" fill="hold" grpId="1" nodeType="withEffect">
                                  <p:stCondLst>
                                    <p:cond delay="0"/>
                                  </p:stCondLst>
                                  <p:childTnLst>
                                    <p:set>
                                      <p:cBhvr>
                                        <p:cTn id="170" dur="1" fill="hold">
                                          <p:stCondLst>
                                            <p:cond delay="0"/>
                                          </p:stCondLst>
                                        </p:cTn>
                                        <p:tgtEl>
                                          <p:spTgt spid="99"/>
                                        </p:tgtEl>
                                        <p:attrNameLst>
                                          <p:attrName>style.visibility</p:attrName>
                                        </p:attrNameLst>
                                      </p:cBhvr>
                                      <p:to>
                                        <p:strVal val="visible"/>
                                      </p:to>
                                    </p:set>
                                  </p:childTnLst>
                                </p:cTn>
                              </p:par>
                              <p:par>
                                <p:cTn id="171" presetID="1" presetClass="entr" presetSubtype="0" fill="hold" grpId="1" nodeType="withEffect">
                                  <p:stCondLst>
                                    <p:cond delay="0"/>
                                  </p:stCondLst>
                                  <p:childTnLst>
                                    <p:set>
                                      <p:cBhvr>
                                        <p:cTn id="172" dur="1" fill="hold">
                                          <p:stCondLst>
                                            <p:cond delay="0"/>
                                          </p:stCondLst>
                                        </p:cTn>
                                        <p:tgtEl>
                                          <p:spTgt spid="100"/>
                                        </p:tgtEl>
                                        <p:attrNameLst>
                                          <p:attrName>style.visibility</p:attrName>
                                        </p:attrNameLst>
                                      </p:cBhvr>
                                      <p:to>
                                        <p:strVal val="visible"/>
                                      </p:to>
                                    </p:set>
                                  </p:childTnLst>
                                </p:cTn>
                              </p:par>
                              <p:par>
                                <p:cTn id="173" presetID="1" presetClass="entr" presetSubtype="0" fill="hold" grpId="0" nodeType="withEffect">
                                  <p:stCondLst>
                                    <p:cond delay="0"/>
                                  </p:stCondLst>
                                  <p:childTnLst>
                                    <p:set>
                                      <p:cBhvr>
                                        <p:cTn id="174"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animBg="1"/>
      <p:bldP spid="88" grpId="0" animBg="1"/>
      <p:bldP spid="89" grpId="0" animBg="1"/>
      <p:bldP spid="90" grpId="0" animBg="1"/>
      <p:bldP spid="91" grpId="0" animBg="1"/>
      <p:bldP spid="92" grpId="0" animBg="1"/>
      <p:bldP spid="93" grpId="0" animBg="1"/>
      <p:bldP spid="94" grpId="0" animBg="1"/>
      <p:bldP spid="95" grpId="0"/>
      <p:bldP spid="96" grpId="0"/>
      <p:bldP spid="97" grpId="0"/>
      <p:bldP spid="98" grpId="0"/>
      <p:bldP spid="99" grpId="0"/>
      <p:bldP spid="99" grpId="1"/>
      <p:bldP spid="100" grpId="0" animBg="1"/>
      <p:bldP spid="100" grpId="1" animBg="1"/>
      <p:bldP spid="10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Divergence-Free Mapping (II)</a:t>
            </a:r>
            <a:endParaRPr lang="en-US" b="1" dirty="0"/>
          </a:p>
        </p:txBody>
      </p:sp>
      <p:sp>
        <p:nvSpPr>
          <p:cNvPr id="3" name="Marcador de contenido 2"/>
          <p:cNvSpPr>
            <a:spLocks noGrp="1"/>
          </p:cNvSpPr>
          <p:nvPr>
            <p:ph idx="1"/>
          </p:nvPr>
        </p:nvSpPr>
        <p:spPr>
          <a:xfrm>
            <a:off x="251521" y="908720"/>
            <a:ext cx="8568952" cy="5472534"/>
          </a:xfrm>
        </p:spPr>
        <p:txBody>
          <a:bodyPr>
            <a:normAutofit/>
          </a:bodyPr>
          <a:lstStyle/>
          <a:p>
            <a:r>
              <a:rPr lang="en-US" dirty="0"/>
              <a:t>Program with </a:t>
            </a:r>
            <a:r>
              <a:rPr lang="en-US" dirty="0">
                <a:solidFill>
                  <a:srgbClr val="00B050"/>
                </a:solidFill>
              </a:rPr>
              <a:t>high SIMD utilization</a:t>
            </a:r>
          </a:p>
        </p:txBody>
      </p:sp>
      <p:sp>
        <p:nvSpPr>
          <p:cNvPr id="5" name="CuadroTexto 4"/>
          <p:cNvSpPr txBox="1"/>
          <p:nvPr/>
        </p:nvSpPr>
        <p:spPr>
          <a:xfrm>
            <a:off x="594832" y="1905506"/>
            <a:ext cx="7954336" cy="3046988"/>
          </a:xfrm>
          <a:prstGeom prst="rect">
            <a:avLst/>
          </a:prstGeom>
          <a:solidFill>
            <a:schemeClr val="bg1">
              <a:lumMod val="95000"/>
            </a:schemeClr>
          </a:solidFill>
        </p:spPr>
        <p:txBody>
          <a:bodyPr wrap="square" rtlCol="0">
            <a:spAutoFit/>
          </a:bodyPr>
          <a:lstStyle/>
          <a:p>
            <a:pPr marL="0" lvl="1" indent="-403225"/>
            <a:r>
              <a:rPr lang="en-US" sz="1600" dirty="0">
                <a:latin typeface="Courier"/>
                <a:cs typeface="Courier"/>
              </a:rPr>
              <a:t>__shared__ float </a:t>
            </a:r>
            <a:r>
              <a:rPr lang="en-US" sz="1600" dirty="0" err="1">
                <a:latin typeface="Courier"/>
                <a:cs typeface="Courier"/>
              </a:rPr>
              <a:t>partialSum</a:t>
            </a:r>
            <a:r>
              <a:rPr lang="en-US" sz="1600" dirty="0">
                <a:latin typeface="Courier"/>
                <a:cs typeface="Courier"/>
              </a:rPr>
              <a:t>[]</a:t>
            </a:r>
          </a:p>
          <a:p>
            <a:pPr marL="0" lvl="1" indent="-403225"/>
            <a:endParaRPr lang="en-US" sz="1600" dirty="0">
              <a:latin typeface="Courier"/>
              <a:cs typeface="Courier"/>
            </a:endParaRPr>
          </a:p>
          <a:p>
            <a:pPr marL="0" lvl="1" indent="-403225"/>
            <a:r>
              <a:rPr lang="en-US" sz="1600" dirty="0">
                <a:latin typeface="Courier"/>
                <a:cs typeface="Courier"/>
              </a:rPr>
              <a:t>unsigned </a:t>
            </a:r>
            <a:r>
              <a:rPr lang="en-US" sz="1600" dirty="0" err="1">
                <a:latin typeface="Courier"/>
                <a:cs typeface="Courier"/>
              </a:rPr>
              <a:t>int</a:t>
            </a:r>
            <a:r>
              <a:rPr lang="en-US" sz="1600" dirty="0">
                <a:latin typeface="Courier"/>
                <a:cs typeface="Courier"/>
              </a:rPr>
              <a:t> t = </a:t>
            </a:r>
            <a:r>
              <a:rPr lang="en-US" sz="1600" dirty="0" err="1">
                <a:latin typeface="Courier"/>
                <a:cs typeface="Courier"/>
              </a:rPr>
              <a:t>threadIdx.x</a:t>
            </a:r>
            <a:r>
              <a:rPr lang="en-US" sz="1600" dirty="0">
                <a:latin typeface="Courier"/>
                <a:cs typeface="Courier"/>
              </a:rPr>
              <a:t>;</a:t>
            </a:r>
          </a:p>
          <a:p>
            <a:pPr marL="0" lvl="1" indent="-403225"/>
            <a:endParaRPr lang="en-US" sz="1600" dirty="0">
              <a:latin typeface="Courier"/>
              <a:cs typeface="Courier"/>
            </a:endParaRPr>
          </a:p>
          <a:p>
            <a:pPr marL="0" lvl="1" indent="-403225"/>
            <a:r>
              <a:rPr lang="en-US" sz="1600" dirty="0">
                <a:solidFill>
                  <a:srgbClr val="0000FF"/>
                </a:solidFill>
                <a:latin typeface="Courier"/>
                <a:cs typeface="Courier"/>
              </a:rPr>
              <a:t>for (</a:t>
            </a:r>
            <a:r>
              <a:rPr lang="en-US" sz="1600" dirty="0" err="1">
                <a:solidFill>
                  <a:srgbClr val="0000FF"/>
                </a:solidFill>
                <a:latin typeface="Courier"/>
                <a:cs typeface="Courier"/>
              </a:rPr>
              <a:t>int</a:t>
            </a:r>
            <a:r>
              <a:rPr lang="en-US" sz="1600" dirty="0">
                <a:solidFill>
                  <a:srgbClr val="0000FF"/>
                </a:solidFill>
                <a:latin typeface="Courier"/>
                <a:cs typeface="Courier"/>
              </a:rPr>
              <a:t> stride = </a:t>
            </a:r>
            <a:r>
              <a:rPr lang="en-US" sz="1600" dirty="0" err="1">
                <a:solidFill>
                  <a:srgbClr val="0000FF"/>
                </a:solidFill>
                <a:latin typeface="Courier"/>
                <a:cs typeface="Courier"/>
              </a:rPr>
              <a:t>blockDim.x</a:t>
            </a:r>
            <a:r>
              <a:rPr lang="en-US" sz="1600" dirty="0">
                <a:solidFill>
                  <a:srgbClr val="0000FF"/>
                </a:solidFill>
                <a:latin typeface="Courier"/>
                <a:cs typeface="Courier"/>
              </a:rPr>
              <a:t>; stride &gt; 0;  stride &gt;&gt; 1){</a:t>
            </a:r>
          </a:p>
          <a:p>
            <a:pPr marL="0" lvl="1" indent="-403225"/>
            <a:endParaRPr lang="en-US" sz="1600" dirty="0">
              <a:latin typeface="Courier"/>
              <a:cs typeface="Courier"/>
            </a:endParaRPr>
          </a:p>
          <a:p>
            <a:pPr marL="0" lvl="1" indent="-403225"/>
            <a:r>
              <a:rPr lang="en-US" sz="1600" dirty="0">
                <a:latin typeface="Courier"/>
                <a:cs typeface="Courier"/>
              </a:rPr>
              <a:t>  __</a:t>
            </a:r>
            <a:r>
              <a:rPr lang="en-US" sz="1600" dirty="0" err="1">
                <a:latin typeface="Courier"/>
                <a:cs typeface="Courier"/>
              </a:rPr>
              <a:t>syncthreads</a:t>
            </a:r>
            <a:r>
              <a:rPr lang="en-US" sz="1600" dirty="0">
                <a:latin typeface="Courier"/>
                <a:cs typeface="Courier"/>
              </a:rPr>
              <a:t>();</a:t>
            </a:r>
          </a:p>
          <a:p>
            <a:pPr marL="0" lvl="1" indent="-403225"/>
            <a:endParaRPr lang="en-US" sz="1600" dirty="0">
              <a:latin typeface="Courier"/>
              <a:cs typeface="Courier"/>
            </a:endParaRPr>
          </a:p>
          <a:p>
            <a:pPr marL="0" lvl="1" indent="-403225"/>
            <a:r>
              <a:rPr lang="en-US" sz="1600" dirty="0">
                <a:solidFill>
                  <a:srgbClr val="00B050"/>
                </a:solidFill>
                <a:latin typeface="Courier"/>
                <a:cs typeface="Courier"/>
              </a:rPr>
              <a:t>  if (t &lt; stride)</a:t>
            </a:r>
          </a:p>
          <a:p>
            <a:pPr marL="0" lvl="1" indent="-403225"/>
            <a:r>
              <a:rPr lang="en-US" sz="1600" dirty="0">
                <a:latin typeface="Courier"/>
                <a:cs typeface="Courier"/>
              </a:rPr>
              <a:t>    </a:t>
            </a:r>
            <a:r>
              <a:rPr lang="en-US" sz="1600" dirty="0" err="1">
                <a:latin typeface="Courier"/>
                <a:cs typeface="Courier"/>
              </a:rPr>
              <a:t>partialSum</a:t>
            </a:r>
            <a:r>
              <a:rPr lang="en-US" sz="1600" dirty="0">
                <a:latin typeface="Courier"/>
                <a:cs typeface="Courier"/>
              </a:rPr>
              <a:t>[t] += </a:t>
            </a:r>
            <a:r>
              <a:rPr lang="en-US" sz="1600" dirty="0" err="1">
                <a:latin typeface="Courier"/>
                <a:cs typeface="Courier"/>
              </a:rPr>
              <a:t>partialSum</a:t>
            </a:r>
            <a:r>
              <a:rPr lang="en-US" sz="1600" dirty="0">
                <a:latin typeface="Courier"/>
                <a:cs typeface="Courier"/>
              </a:rPr>
              <a:t>[t + stride];</a:t>
            </a:r>
          </a:p>
          <a:p>
            <a:pPr marL="0" lvl="1" indent="-403225"/>
            <a:endParaRPr lang="en-US" sz="1600" dirty="0">
              <a:latin typeface="Courier"/>
              <a:cs typeface="Courier"/>
            </a:endParaRPr>
          </a:p>
          <a:p>
            <a:pPr marL="0" lvl="1" indent="-403225"/>
            <a:r>
              <a:rPr lang="en-US" sz="1600" dirty="0">
                <a:latin typeface="Courier"/>
                <a:cs typeface="Courier"/>
              </a:rPr>
              <a:t>}</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56</a:t>
            </a:fld>
            <a:endParaRPr lang="en-US" altLang="en-US"/>
          </a:p>
        </p:txBody>
      </p:sp>
    </p:spTree>
    <p:extLst>
      <p:ext uri="{BB962C8B-B14F-4D97-AF65-F5344CB8AC3E}">
        <p14:creationId xmlns:p14="http://schemas.microsoft.com/office/powerpoint/2010/main" val="26729613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4">
            <a:extLst>
              <a:ext uri="{FF2B5EF4-FFF2-40B4-BE49-F238E27FC236}">
                <a16:creationId xmlns:a16="http://schemas.microsoft.com/office/drawing/2014/main" id="{6C599EA8-303B-8F44-B67E-1E9A7D6B8361}"/>
              </a:ext>
            </a:extLst>
          </p:cNvPr>
          <p:cNvSpPr>
            <a:spLocks noGrp="1" noChangeArrowheads="1"/>
          </p:cNvSpPr>
          <p:nvPr>
            <p:ph type="ctrTitle"/>
          </p:nvPr>
        </p:nvSpPr>
        <p:spPr>
          <a:xfrm>
            <a:off x="366713" y="1747838"/>
            <a:ext cx="8428037" cy="995362"/>
          </a:xfrm>
        </p:spPr>
        <p:txBody>
          <a:bodyPr/>
          <a:lstStyle/>
          <a:p>
            <a:pPr algn="ctr" eaLnBrk="1" hangingPunct="1"/>
            <a:r>
              <a:rPr lang="en-US" altLang="en-US" dirty="0">
                <a:ea typeface="ＭＳ Ｐゴシック" panose="020B0600070205080204" pitchFamily="34" charset="-128"/>
              </a:rPr>
              <a:t>Atomic Operations</a:t>
            </a:r>
          </a:p>
        </p:txBody>
      </p:sp>
      <p:sp>
        <p:nvSpPr>
          <p:cNvPr id="81922" name="Rectangle 5">
            <a:extLst>
              <a:ext uri="{FF2B5EF4-FFF2-40B4-BE49-F238E27FC236}">
                <a16:creationId xmlns:a16="http://schemas.microsoft.com/office/drawing/2014/main" id="{EB66DB82-34C1-994A-A27C-C184C7C5BDDA}"/>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2481774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1520" y="14908"/>
            <a:ext cx="8496944" cy="893811"/>
          </a:xfrm>
        </p:spPr>
        <p:txBody>
          <a:bodyPr>
            <a:normAutofit/>
          </a:bodyPr>
          <a:lstStyle/>
          <a:p>
            <a:r>
              <a:rPr lang="en-US" dirty="0"/>
              <a:t>Atomic Operations (I)</a:t>
            </a:r>
          </a:p>
        </p:txBody>
      </p:sp>
      <p:sp>
        <p:nvSpPr>
          <p:cNvPr id="3" name="Marcador de contenido 2"/>
          <p:cNvSpPr>
            <a:spLocks noGrp="1"/>
          </p:cNvSpPr>
          <p:nvPr>
            <p:ph idx="1"/>
          </p:nvPr>
        </p:nvSpPr>
        <p:spPr>
          <a:xfrm>
            <a:off x="251520" y="908720"/>
            <a:ext cx="8706296" cy="5472608"/>
          </a:xfrm>
        </p:spPr>
        <p:txBody>
          <a:bodyPr>
            <a:normAutofit/>
          </a:bodyPr>
          <a:lstStyle/>
          <a:p>
            <a:r>
              <a:rPr lang="en-US" sz="2400" dirty="0"/>
              <a:t>CUDA provides </a:t>
            </a:r>
            <a:r>
              <a:rPr lang="en-US" sz="2400" dirty="0">
                <a:solidFill>
                  <a:srgbClr val="00B050"/>
                </a:solidFill>
              </a:rPr>
              <a:t>atomic instructions</a:t>
            </a:r>
            <a:r>
              <a:rPr lang="en-US" sz="2400" dirty="0"/>
              <a:t> on shared memory and global memory</a:t>
            </a:r>
          </a:p>
          <a:p>
            <a:pPr lvl="1"/>
            <a:r>
              <a:rPr lang="en-US" dirty="0"/>
              <a:t>They perform </a:t>
            </a:r>
            <a:r>
              <a:rPr lang="en-US" dirty="0">
                <a:solidFill>
                  <a:srgbClr val="0070C0"/>
                </a:solidFill>
              </a:rPr>
              <a:t>read-modify-write </a:t>
            </a:r>
            <a:r>
              <a:rPr lang="en-US" dirty="0"/>
              <a:t>operations atomically</a:t>
            </a:r>
            <a:endParaRPr lang="en-US" sz="1200" dirty="0"/>
          </a:p>
          <a:p>
            <a:endParaRPr lang="en-US" sz="1800" dirty="0"/>
          </a:p>
          <a:p>
            <a:r>
              <a:rPr lang="en-US" sz="2400" dirty="0"/>
              <a:t>Arithmetic functions</a:t>
            </a:r>
          </a:p>
          <a:p>
            <a:pPr lvl="1"/>
            <a:r>
              <a:rPr lang="en-US" sz="2000" dirty="0"/>
              <a:t>Add, sub, max, min, </a:t>
            </a:r>
            <a:r>
              <a:rPr lang="en-US" sz="2000" dirty="0" err="1"/>
              <a:t>exch</a:t>
            </a:r>
            <a:r>
              <a:rPr lang="en-US" sz="2000" dirty="0"/>
              <a:t>, inc, dec, CAS</a:t>
            </a:r>
            <a:endParaRPr lang="en-US" sz="1953" dirty="0"/>
          </a:p>
          <a:p>
            <a:pPr lvl="1" algn="ctr">
              <a:buNone/>
            </a:pPr>
            <a:r>
              <a:rPr lang="en-US" sz="2000" dirty="0">
                <a:latin typeface="Courier"/>
                <a:cs typeface="Courier"/>
              </a:rPr>
              <a:t>int </a:t>
            </a:r>
            <a:r>
              <a:rPr lang="en-US" sz="2000" dirty="0" err="1">
                <a:latin typeface="Courier"/>
                <a:cs typeface="Courier"/>
              </a:rPr>
              <a:t>atomicAdd</a:t>
            </a:r>
            <a:r>
              <a:rPr lang="en-US" sz="2000" dirty="0">
                <a:latin typeface="Courier"/>
                <a:cs typeface="Courier"/>
              </a:rPr>
              <a:t>(int*, int);</a:t>
            </a:r>
          </a:p>
          <a:p>
            <a:pPr lvl="1">
              <a:buNone/>
            </a:pPr>
            <a:endParaRPr lang="en-US" sz="2353" dirty="0"/>
          </a:p>
          <a:p>
            <a:pPr lvl="1">
              <a:buNone/>
            </a:pPr>
            <a:endParaRPr lang="en-US" sz="2353" dirty="0"/>
          </a:p>
          <a:p>
            <a:r>
              <a:rPr lang="en-US" sz="2353" dirty="0"/>
              <a:t>Bitwise functions</a:t>
            </a:r>
          </a:p>
          <a:p>
            <a:pPr lvl="1"/>
            <a:r>
              <a:rPr lang="en-US" sz="1953" dirty="0"/>
              <a:t>And, or, </a:t>
            </a:r>
            <a:r>
              <a:rPr lang="en-US" sz="1953" dirty="0" err="1"/>
              <a:t>xor</a:t>
            </a:r>
            <a:endParaRPr lang="en-US" sz="1953" dirty="0"/>
          </a:p>
          <a:p>
            <a:pPr lvl="1"/>
            <a:endParaRPr lang="en-US" sz="1953" dirty="0"/>
          </a:p>
          <a:p>
            <a:r>
              <a:rPr lang="en-US" sz="2353" dirty="0"/>
              <a:t>Datatypes: int, </a:t>
            </a:r>
            <a:r>
              <a:rPr lang="en-US" sz="2353" dirty="0" err="1"/>
              <a:t>uint</a:t>
            </a:r>
            <a:r>
              <a:rPr lang="en-US" sz="2353" dirty="0"/>
              <a:t>, </a:t>
            </a:r>
            <a:r>
              <a:rPr lang="en-US" sz="2353" dirty="0" err="1"/>
              <a:t>ull</a:t>
            </a:r>
            <a:r>
              <a:rPr lang="en-US" sz="2353" dirty="0"/>
              <a:t>, float (half, single, double)*</a:t>
            </a:r>
          </a:p>
          <a:p>
            <a:pPr>
              <a:buNone/>
            </a:pPr>
            <a:endParaRPr lang="en-US" sz="2353" dirty="0"/>
          </a:p>
        </p:txBody>
      </p:sp>
      <p:sp>
        <p:nvSpPr>
          <p:cNvPr id="5" name="Slide Number Placeholder 3">
            <a:extLst>
              <a:ext uri="{FF2B5EF4-FFF2-40B4-BE49-F238E27FC236}">
                <a16:creationId xmlns:a16="http://schemas.microsoft.com/office/drawing/2014/main" id="{10CAF86E-3475-5F43-8E3F-81A2C7A28243}"/>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5594703-842D-BE41-9AF0-496458107D7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4" name="TextBox 3">
            <a:extLst>
              <a:ext uri="{FF2B5EF4-FFF2-40B4-BE49-F238E27FC236}">
                <a16:creationId xmlns:a16="http://schemas.microsoft.com/office/drawing/2014/main" id="{7064C80D-A5E2-884B-A4C4-857DF256DDD0}"/>
              </a:ext>
            </a:extLst>
          </p:cNvPr>
          <p:cNvSpPr txBox="1"/>
          <p:nvPr/>
        </p:nvSpPr>
        <p:spPr>
          <a:xfrm>
            <a:off x="3851920" y="3831431"/>
            <a:ext cx="1944215" cy="461665"/>
          </a:xfrm>
          <a:prstGeom prst="rect">
            <a:avLst/>
          </a:prstGeom>
          <a:noFill/>
        </p:spPr>
        <p:txBody>
          <a:bodyPr wrap="square" rtlCol="0">
            <a:spAutoFit/>
          </a:bodyPr>
          <a:lstStyle/>
          <a:p>
            <a:r>
              <a:rPr lang="en-CH" sz="1200" dirty="0">
                <a:solidFill>
                  <a:srgbClr val="0070C0"/>
                </a:solidFill>
              </a:rPr>
              <a:t>Pointer to shared memory or global memory</a:t>
            </a:r>
          </a:p>
        </p:txBody>
      </p:sp>
      <p:sp>
        <p:nvSpPr>
          <p:cNvPr id="6" name="TextBox 5">
            <a:extLst>
              <a:ext uri="{FF2B5EF4-FFF2-40B4-BE49-F238E27FC236}">
                <a16:creationId xmlns:a16="http://schemas.microsoft.com/office/drawing/2014/main" id="{94D3EEC6-2CA9-5B4E-8F9B-6AF110588640}"/>
              </a:ext>
            </a:extLst>
          </p:cNvPr>
          <p:cNvSpPr txBox="1"/>
          <p:nvPr/>
        </p:nvSpPr>
        <p:spPr>
          <a:xfrm>
            <a:off x="6228184" y="3933056"/>
            <a:ext cx="1944215" cy="276999"/>
          </a:xfrm>
          <a:prstGeom prst="rect">
            <a:avLst/>
          </a:prstGeom>
          <a:noFill/>
        </p:spPr>
        <p:txBody>
          <a:bodyPr wrap="square" rtlCol="0">
            <a:spAutoFit/>
          </a:bodyPr>
          <a:lstStyle/>
          <a:p>
            <a:r>
              <a:rPr lang="en-CH" sz="1200" dirty="0">
                <a:solidFill>
                  <a:srgbClr val="0070C0"/>
                </a:solidFill>
              </a:rPr>
              <a:t>Value to add</a:t>
            </a:r>
          </a:p>
        </p:txBody>
      </p:sp>
      <p:sp>
        <p:nvSpPr>
          <p:cNvPr id="7" name="TextBox 6">
            <a:extLst>
              <a:ext uri="{FF2B5EF4-FFF2-40B4-BE49-F238E27FC236}">
                <a16:creationId xmlns:a16="http://schemas.microsoft.com/office/drawing/2014/main" id="{0968CEC2-04F4-2945-8892-A026230C2264}"/>
              </a:ext>
            </a:extLst>
          </p:cNvPr>
          <p:cNvSpPr txBox="1"/>
          <p:nvPr/>
        </p:nvSpPr>
        <p:spPr>
          <a:xfrm>
            <a:off x="1547664" y="3933056"/>
            <a:ext cx="1944215" cy="276999"/>
          </a:xfrm>
          <a:prstGeom prst="rect">
            <a:avLst/>
          </a:prstGeom>
          <a:noFill/>
        </p:spPr>
        <p:txBody>
          <a:bodyPr wrap="square" rtlCol="0">
            <a:spAutoFit/>
          </a:bodyPr>
          <a:lstStyle/>
          <a:p>
            <a:r>
              <a:rPr lang="en-CH" sz="1200" dirty="0">
                <a:solidFill>
                  <a:srgbClr val="0070C0"/>
                </a:solidFill>
              </a:rPr>
              <a:t>Return value (old value)</a:t>
            </a:r>
          </a:p>
        </p:txBody>
      </p:sp>
      <p:cxnSp>
        <p:nvCxnSpPr>
          <p:cNvPr id="9" name="Straight Arrow Connector 8">
            <a:extLst>
              <a:ext uri="{FF2B5EF4-FFF2-40B4-BE49-F238E27FC236}">
                <a16:creationId xmlns:a16="http://schemas.microsoft.com/office/drawing/2014/main" id="{4C09634C-9415-A14C-A231-6CB6B6922208}"/>
              </a:ext>
            </a:extLst>
          </p:cNvPr>
          <p:cNvCxnSpPr>
            <a:cxnSpLocks/>
          </p:cNvCxnSpPr>
          <p:nvPr/>
        </p:nvCxnSpPr>
        <p:spPr>
          <a:xfrm flipV="1">
            <a:off x="2411760" y="3573016"/>
            <a:ext cx="654743" cy="360039"/>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8AF45B1-BACA-D042-A845-E514E74E1D80}"/>
              </a:ext>
            </a:extLst>
          </p:cNvPr>
          <p:cNvCxnSpPr>
            <a:cxnSpLocks/>
          </p:cNvCxnSpPr>
          <p:nvPr/>
        </p:nvCxnSpPr>
        <p:spPr>
          <a:xfrm flipH="1" flipV="1">
            <a:off x="6228184" y="3573016"/>
            <a:ext cx="536723" cy="389718"/>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15CB0D75-8DB6-FB4F-9C6A-8A5E1E507D1C}"/>
              </a:ext>
            </a:extLst>
          </p:cNvPr>
          <p:cNvCxnSpPr>
            <a:cxnSpLocks/>
          </p:cNvCxnSpPr>
          <p:nvPr/>
        </p:nvCxnSpPr>
        <p:spPr>
          <a:xfrm flipV="1">
            <a:off x="4824028" y="3573016"/>
            <a:ext cx="402715" cy="288032"/>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3CB21DC-A137-844E-8DD9-A16A71D7A419}"/>
              </a:ext>
            </a:extLst>
          </p:cNvPr>
          <p:cNvSpPr txBox="1"/>
          <p:nvPr/>
        </p:nvSpPr>
        <p:spPr>
          <a:xfrm>
            <a:off x="251520" y="6453336"/>
            <a:ext cx="7669087" cy="246221"/>
          </a:xfrm>
          <a:prstGeom prst="rect">
            <a:avLst/>
          </a:prstGeom>
          <a:noFill/>
        </p:spPr>
        <p:txBody>
          <a:bodyPr wrap="none" rtlCol="0">
            <a:spAutoFit/>
          </a:bodyPr>
          <a:lstStyle/>
          <a:p>
            <a:r>
              <a:rPr lang="en-US" sz="1000" dirty="0"/>
              <a:t>* Datatypes for different atomic operations in </a:t>
            </a:r>
            <a:r>
              <a:rPr lang="en-US" sz="1000" dirty="0">
                <a:solidFill>
                  <a:srgbClr val="0000FF"/>
                </a:solidFill>
                <a:hlinkClick r:id="rId3">
                  <a:extLst>
                    <a:ext uri="{A12FA001-AC4F-418D-AE19-62706E023703}">
                      <ahyp:hlinkClr xmlns:ahyp="http://schemas.microsoft.com/office/drawing/2018/hyperlinkcolor" val="tx"/>
                    </a:ext>
                  </a:extLst>
                </a:hlinkClick>
              </a:rPr>
              <a:t>https://docs.nvidia.com/cuda/cuda-c-programming-guide/index.html#atomic-functions</a:t>
            </a:r>
            <a:endParaRPr lang="en-US" sz="1000" dirty="0">
              <a:solidFill>
                <a:srgbClr val="0000FF"/>
              </a:solidFill>
            </a:endParaRPr>
          </a:p>
        </p:txBody>
      </p:sp>
    </p:spTree>
    <p:extLst>
      <p:ext uri="{BB962C8B-B14F-4D97-AF65-F5344CB8AC3E}">
        <p14:creationId xmlns:p14="http://schemas.microsoft.com/office/powerpoint/2010/main" val="2590097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0" y="933757"/>
            <a:ext cx="8568952" cy="4525963"/>
          </a:xfrm>
        </p:spPr>
        <p:txBody>
          <a:bodyPr>
            <a:noAutofit/>
          </a:bodyPr>
          <a:lstStyle/>
          <a:p>
            <a:pPr>
              <a:spcAft>
                <a:spcPts val="600"/>
              </a:spcAft>
            </a:pPr>
            <a:r>
              <a:rPr lang="en-US" sz="2400" dirty="0"/>
              <a:t>Atomic operations serialize the execution if there are atomic conflicts</a:t>
            </a:r>
            <a:endParaRPr lang="en-US" sz="2000" dirty="0"/>
          </a:p>
        </p:txBody>
      </p:sp>
      <p:sp>
        <p:nvSpPr>
          <p:cNvPr id="10" name="Título 1"/>
          <p:cNvSpPr>
            <a:spLocks noGrp="1"/>
          </p:cNvSpPr>
          <p:nvPr>
            <p:ph type="title"/>
          </p:nvPr>
        </p:nvSpPr>
        <p:spPr>
          <a:xfrm>
            <a:off x="251520" y="-3010"/>
            <a:ext cx="8568952" cy="911729"/>
          </a:xfrm>
        </p:spPr>
        <p:txBody>
          <a:bodyPr>
            <a:normAutofit/>
          </a:bodyPr>
          <a:lstStyle/>
          <a:p>
            <a:r>
              <a:rPr lang="en-US" dirty="0"/>
              <a:t>Atomic Operations (II)</a:t>
            </a:r>
          </a:p>
        </p:txBody>
      </p:sp>
      <p:pic>
        <p:nvPicPr>
          <p:cNvPr id="7" name="Imagen 6" descr="Atomics_th0.eps"/>
          <p:cNvPicPr>
            <a:picLocks noChangeAspect="1"/>
          </p:cNvPicPr>
          <p:nvPr/>
        </p:nvPicPr>
        <p:blipFill>
          <a:blip r:embed="rId2"/>
          <a:stretch>
            <a:fillRect/>
          </a:stretch>
        </p:blipFill>
        <p:spPr>
          <a:xfrm>
            <a:off x="6120292" y="3321223"/>
            <a:ext cx="139700" cy="622300"/>
          </a:xfrm>
          <a:prstGeom prst="rect">
            <a:avLst/>
          </a:prstGeom>
        </p:spPr>
      </p:pic>
      <p:pic>
        <p:nvPicPr>
          <p:cNvPr id="11" name="Imagen 10" descr="Atomics_th1.eps"/>
          <p:cNvPicPr>
            <a:picLocks noChangeAspect="1"/>
          </p:cNvPicPr>
          <p:nvPr/>
        </p:nvPicPr>
        <p:blipFill>
          <a:blip r:embed="rId3"/>
          <a:stretch>
            <a:fillRect/>
          </a:stretch>
        </p:blipFill>
        <p:spPr>
          <a:xfrm>
            <a:off x="6120292" y="2648123"/>
            <a:ext cx="127000" cy="622300"/>
          </a:xfrm>
          <a:prstGeom prst="rect">
            <a:avLst/>
          </a:prstGeom>
        </p:spPr>
      </p:pic>
      <p:grpSp>
        <p:nvGrpSpPr>
          <p:cNvPr id="2" name="Agrupar 24"/>
          <p:cNvGrpSpPr/>
          <p:nvPr/>
        </p:nvGrpSpPr>
        <p:grpSpPr>
          <a:xfrm>
            <a:off x="6335216" y="2648123"/>
            <a:ext cx="1828800" cy="1295400"/>
            <a:chOff x="4114800" y="1981200"/>
            <a:chExt cx="1828800" cy="1295400"/>
          </a:xfrm>
        </p:grpSpPr>
        <p:sp>
          <p:nvSpPr>
            <p:cNvPr id="14" name="CuadroTexto 13"/>
            <p:cNvSpPr txBox="1"/>
            <p:nvPr/>
          </p:nvSpPr>
          <p:spPr>
            <a:xfrm>
              <a:off x="4356100" y="2794198"/>
              <a:ext cx="1422400" cy="307777"/>
            </a:xfrm>
            <a:prstGeom prst="rect">
              <a:avLst/>
            </a:prstGeom>
            <a:noFill/>
            <a:ln w="28575" cap="flat" cmpd="sng" algn="ctr">
              <a:noFill/>
              <a:prstDash val="solid"/>
              <a:round/>
              <a:headEnd type="none" w="med" len="med"/>
              <a:tailEnd type="none" w="med" len="med"/>
            </a:ln>
          </p:spPr>
          <p:txBody>
            <a:bodyPr wrap="square" rtlCol="0">
              <a:spAutoFit/>
            </a:bodyPr>
            <a:lstStyle/>
            <a:p>
              <a:r>
                <a:rPr lang="es-ES_tradnl" sz="1400" i="1" dirty="0" err="1"/>
                <a:t>t</a:t>
              </a:r>
              <a:r>
                <a:rPr lang="es-ES_tradnl" sz="1400" i="1" baseline="-25000" dirty="0" err="1"/>
                <a:t>base</a:t>
              </a:r>
              <a:endParaRPr lang="es-ES_tradnl" sz="1400" i="1" baseline="-25000" dirty="0"/>
            </a:p>
          </p:txBody>
        </p:sp>
        <p:sp>
          <p:nvSpPr>
            <p:cNvPr id="15" name="Cerrar llave 14"/>
            <p:cNvSpPr/>
            <p:nvPr/>
          </p:nvSpPr>
          <p:spPr>
            <a:xfrm>
              <a:off x="4114800" y="2631000"/>
              <a:ext cx="304800" cy="645600"/>
            </a:xfrm>
            <a:prstGeom prst="rightBrace">
              <a:avLst>
                <a:gd name="adj1" fmla="val 4166"/>
                <a:gd name="adj2" fmla="val 48958"/>
              </a:avLst>
            </a:prstGeom>
            <a:ln>
              <a:solidFill>
                <a:srgbClr val="008000"/>
              </a:solidFill>
            </a:ln>
            <a:effectLst/>
          </p:spPr>
          <p:style>
            <a:lnRef idx="2">
              <a:schemeClr val="accent1"/>
            </a:lnRef>
            <a:fillRef idx="0">
              <a:schemeClr val="accent1"/>
            </a:fillRef>
            <a:effectRef idx="1">
              <a:schemeClr val="accent1"/>
            </a:effectRef>
            <a:fontRef idx="minor">
              <a:schemeClr val="tx1"/>
            </a:fontRef>
          </p:style>
          <p:txBody>
            <a:bodyPr anchor="t" anchorCtr="0"/>
            <a:lstStyle/>
            <a:p>
              <a:endParaRPr lang="es-ES_tradnl" dirty="0"/>
            </a:p>
          </p:txBody>
        </p:sp>
        <p:sp>
          <p:nvSpPr>
            <p:cNvPr id="16" name="CuadroTexto 15"/>
            <p:cNvSpPr txBox="1"/>
            <p:nvPr/>
          </p:nvSpPr>
          <p:spPr>
            <a:xfrm>
              <a:off x="4356100" y="2144398"/>
              <a:ext cx="1587500" cy="307777"/>
            </a:xfrm>
            <a:prstGeom prst="rect">
              <a:avLst/>
            </a:prstGeom>
            <a:noFill/>
            <a:ln w="28575" cap="flat" cmpd="sng" algn="ctr">
              <a:noFill/>
              <a:prstDash val="solid"/>
              <a:round/>
              <a:headEnd type="none" w="med" len="med"/>
              <a:tailEnd type="none" w="med" len="med"/>
            </a:ln>
          </p:spPr>
          <p:txBody>
            <a:bodyPr wrap="square" rtlCol="0">
              <a:spAutoFit/>
            </a:bodyPr>
            <a:lstStyle/>
            <a:p>
              <a:r>
                <a:rPr lang="es-ES_tradnl" sz="1400" i="1" dirty="0" err="1"/>
                <a:t>t</a:t>
              </a:r>
              <a:r>
                <a:rPr lang="es-ES_tradnl" sz="1400" i="1" baseline="-25000" dirty="0" err="1"/>
                <a:t>conflict</a:t>
              </a:r>
              <a:endParaRPr lang="es-ES_tradnl" sz="1400" i="1" baseline="-25000" dirty="0"/>
            </a:p>
          </p:txBody>
        </p:sp>
        <p:sp>
          <p:nvSpPr>
            <p:cNvPr id="17" name="Cerrar llave 16"/>
            <p:cNvSpPr/>
            <p:nvPr/>
          </p:nvSpPr>
          <p:spPr>
            <a:xfrm>
              <a:off x="4114800" y="1981200"/>
              <a:ext cx="304800" cy="645600"/>
            </a:xfrm>
            <a:prstGeom prst="rightBrace">
              <a:avLst>
                <a:gd name="adj1" fmla="val 4166"/>
                <a:gd name="adj2" fmla="val 48958"/>
              </a:avLst>
            </a:prstGeom>
            <a:ln>
              <a:solidFill>
                <a:srgbClr val="008000"/>
              </a:solidFill>
            </a:ln>
            <a:effectLst/>
          </p:spPr>
          <p:style>
            <a:lnRef idx="2">
              <a:schemeClr val="accent1"/>
            </a:lnRef>
            <a:fillRef idx="0">
              <a:schemeClr val="accent1"/>
            </a:fillRef>
            <a:effectRef idx="1">
              <a:schemeClr val="accent1"/>
            </a:effectRef>
            <a:fontRef idx="minor">
              <a:schemeClr val="tx1"/>
            </a:fontRef>
          </p:style>
          <p:txBody>
            <a:bodyPr anchor="t" anchorCtr="0"/>
            <a:lstStyle/>
            <a:p>
              <a:endParaRPr lang="es-ES_tradnl" dirty="0"/>
            </a:p>
          </p:txBody>
        </p:sp>
      </p:grpSp>
      <p:grpSp>
        <p:nvGrpSpPr>
          <p:cNvPr id="4" name="Agrupar 50"/>
          <p:cNvGrpSpPr/>
          <p:nvPr/>
        </p:nvGrpSpPr>
        <p:grpSpPr>
          <a:xfrm>
            <a:off x="4735016" y="2790800"/>
            <a:ext cx="3581400" cy="2435423"/>
            <a:chOff x="4495800" y="3352800"/>
            <a:chExt cx="3581400" cy="2435423"/>
          </a:xfrm>
        </p:grpSpPr>
        <p:pic>
          <p:nvPicPr>
            <p:cNvPr id="19" name="Imagen 18" descr="Atomics_posth01.eps"/>
            <p:cNvPicPr>
              <a:picLocks noChangeAspect="1"/>
            </p:cNvPicPr>
            <p:nvPr/>
          </p:nvPicPr>
          <p:blipFill>
            <a:blip r:embed="rId4"/>
            <a:stretch>
              <a:fillRect/>
            </a:stretch>
          </p:blipFill>
          <p:spPr>
            <a:xfrm>
              <a:off x="4495800" y="3352800"/>
              <a:ext cx="685800" cy="1064795"/>
            </a:xfrm>
            <a:prstGeom prst="rect">
              <a:avLst/>
            </a:prstGeom>
            <a:ln>
              <a:noFill/>
            </a:ln>
          </p:spPr>
        </p:pic>
        <p:grpSp>
          <p:nvGrpSpPr>
            <p:cNvPr id="5" name="Agrupar 26"/>
            <p:cNvGrpSpPr/>
            <p:nvPr/>
          </p:nvGrpSpPr>
          <p:grpSpPr>
            <a:xfrm>
              <a:off x="5346700" y="4505523"/>
              <a:ext cx="2730500" cy="1282700"/>
              <a:chOff x="3365500" y="3276600"/>
              <a:chExt cx="2730500" cy="1282700"/>
            </a:xfrm>
          </p:grpSpPr>
          <p:pic>
            <p:nvPicPr>
              <p:cNvPr id="21" name="Imagen 20" descr="Atomics_mempos.eps"/>
              <p:cNvPicPr>
                <a:picLocks noChangeAspect="1"/>
              </p:cNvPicPr>
              <p:nvPr/>
            </p:nvPicPr>
            <p:blipFill>
              <a:blip r:embed="rId5"/>
              <a:stretch>
                <a:fillRect/>
              </a:stretch>
            </p:blipFill>
            <p:spPr>
              <a:xfrm>
                <a:off x="3365500" y="3276600"/>
                <a:ext cx="2413000" cy="1282700"/>
              </a:xfrm>
              <a:prstGeom prst="rect">
                <a:avLst/>
              </a:prstGeom>
            </p:spPr>
          </p:pic>
          <p:sp>
            <p:nvSpPr>
              <p:cNvPr id="22" name="CuadroTexto 21"/>
              <p:cNvSpPr txBox="1"/>
              <p:nvPr/>
            </p:nvSpPr>
            <p:spPr>
              <a:xfrm>
                <a:off x="4357076" y="4248725"/>
                <a:ext cx="1738924" cy="307777"/>
              </a:xfrm>
              <a:prstGeom prst="rect">
                <a:avLst/>
              </a:prstGeom>
              <a:noFill/>
              <a:ln w="28575" cap="flat" cmpd="sng" algn="ctr">
                <a:noFill/>
                <a:prstDash val="solid"/>
                <a:round/>
                <a:headEnd type="none" w="med" len="med"/>
                <a:tailEnd type="none" w="med" len="med"/>
              </a:ln>
            </p:spPr>
            <p:txBody>
              <a:bodyPr wrap="square" rtlCol="0">
                <a:spAutoFit/>
              </a:bodyPr>
              <a:lstStyle/>
              <a:p>
                <a:r>
                  <a:rPr lang="es-ES_tradnl" sz="1400" dirty="0" err="1"/>
                  <a:t>Shared</a:t>
                </a:r>
                <a:r>
                  <a:rPr lang="es-ES_tradnl" sz="1400" dirty="0"/>
                  <a:t> </a:t>
                </a:r>
                <a:r>
                  <a:rPr lang="es-ES_tradnl" sz="1400" dirty="0" err="1"/>
                  <a:t>memory</a:t>
                </a:r>
                <a:endParaRPr lang="es-ES_tradnl" sz="1400" dirty="0"/>
              </a:p>
            </p:txBody>
          </p:sp>
        </p:grpSp>
      </p:grpSp>
      <p:grpSp>
        <p:nvGrpSpPr>
          <p:cNvPr id="6" name="Agrupar 49"/>
          <p:cNvGrpSpPr/>
          <p:nvPr/>
        </p:nvGrpSpPr>
        <p:grpSpPr>
          <a:xfrm>
            <a:off x="772616" y="2790800"/>
            <a:ext cx="3592414" cy="2438400"/>
            <a:chOff x="533400" y="3352800"/>
            <a:chExt cx="3592414" cy="2438400"/>
          </a:xfrm>
        </p:grpSpPr>
        <p:grpSp>
          <p:nvGrpSpPr>
            <p:cNvPr id="8" name="Agrupar 30"/>
            <p:cNvGrpSpPr/>
            <p:nvPr/>
          </p:nvGrpSpPr>
          <p:grpSpPr>
            <a:xfrm>
              <a:off x="1396290" y="4505523"/>
              <a:ext cx="2729524" cy="1285677"/>
              <a:chOff x="685800" y="4279900"/>
              <a:chExt cx="2729524" cy="1285677"/>
            </a:xfrm>
          </p:grpSpPr>
          <p:pic>
            <p:nvPicPr>
              <p:cNvPr id="26" name="Imagen 25" descr="Atomics_mempos02.eps"/>
              <p:cNvPicPr>
                <a:picLocks noChangeAspect="1"/>
              </p:cNvPicPr>
              <p:nvPr/>
            </p:nvPicPr>
            <p:blipFill>
              <a:blip r:embed="rId6"/>
              <a:stretch>
                <a:fillRect/>
              </a:stretch>
            </p:blipFill>
            <p:spPr>
              <a:xfrm>
                <a:off x="685800" y="4279900"/>
                <a:ext cx="2413000" cy="1282700"/>
              </a:xfrm>
              <a:prstGeom prst="rect">
                <a:avLst/>
              </a:prstGeom>
            </p:spPr>
          </p:pic>
          <p:sp>
            <p:nvSpPr>
              <p:cNvPr id="27" name="CuadroTexto 26"/>
              <p:cNvSpPr txBox="1"/>
              <p:nvPr/>
            </p:nvSpPr>
            <p:spPr>
              <a:xfrm>
                <a:off x="1676400" y="5257800"/>
                <a:ext cx="1738924" cy="307777"/>
              </a:xfrm>
              <a:prstGeom prst="rect">
                <a:avLst/>
              </a:prstGeom>
              <a:noFill/>
              <a:ln w="28575" cap="flat" cmpd="sng" algn="ctr">
                <a:noFill/>
                <a:prstDash val="solid"/>
                <a:round/>
                <a:headEnd type="none" w="med" len="med"/>
                <a:tailEnd type="none" w="med" len="med"/>
              </a:ln>
            </p:spPr>
            <p:txBody>
              <a:bodyPr wrap="square" rtlCol="0">
                <a:spAutoFit/>
              </a:bodyPr>
              <a:lstStyle/>
              <a:p>
                <a:r>
                  <a:rPr lang="es-ES_tradnl" sz="1400" dirty="0" err="1"/>
                  <a:t>Shared</a:t>
                </a:r>
                <a:r>
                  <a:rPr lang="es-ES_tradnl" sz="1400" dirty="0"/>
                  <a:t> </a:t>
                </a:r>
                <a:r>
                  <a:rPr lang="es-ES_tradnl" sz="1400" dirty="0" err="1"/>
                  <a:t>memory</a:t>
                </a:r>
                <a:endParaRPr lang="es-ES_tradnl" sz="1400" dirty="0"/>
              </a:p>
            </p:txBody>
          </p:sp>
        </p:grpSp>
        <p:pic>
          <p:nvPicPr>
            <p:cNvPr id="25" name="Imagen 24" descr="Atomics_bankth02.eps"/>
            <p:cNvPicPr>
              <a:picLocks noChangeAspect="1"/>
            </p:cNvPicPr>
            <p:nvPr/>
          </p:nvPicPr>
          <p:blipFill>
            <a:blip r:embed="rId7"/>
            <a:stretch>
              <a:fillRect/>
            </a:stretch>
          </p:blipFill>
          <p:spPr>
            <a:xfrm>
              <a:off x="533400" y="3352800"/>
              <a:ext cx="696814" cy="1081893"/>
            </a:xfrm>
            <a:prstGeom prst="rect">
              <a:avLst/>
            </a:prstGeom>
          </p:spPr>
        </p:pic>
      </p:grpSp>
      <p:grpSp>
        <p:nvGrpSpPr>
          <p:cNvPr id="9" name="Agrupar 37"/>
          <p:cNvGrpSpPr/>
          <p:nvPr/>
        </p:nvGrpSpPr>
        <p:grpSpPr>
          <a:xfrm>
            <a:off x="1687016" y="3334590"/>
            <a:ext cx="618835" cy="622300"/>
            <a:chOff x="1447800" y="3896590"/>
            <a:chExt cx="618835" cy="622300"/>
          </a:xfrm>
        </p:grpSpPr>
        <p:pic>
          <p:nvPicPr>
            <p:cNvPr id="29" name="Imagen 28" descr="Atomics_th0.eps"/>
            <p:cNvPicPr>
              <a:picLocks noChangeAspect="1"/>
            </p:cNvPicPr>
            <p:nvPr/>
          </p:nvPicPr>
          <p:blipFill>
            <a:blip r:embed="rId2"/>
            <a:stretch>
              <a:fillRect/>
            </a:stretch>
          </p:blipFill>
          <p:spPr>
            <a:xfrm>
              <a:off x="1447800" y="3896590"/>
              <a:ext cx="139700" cy="622300"/>
            </a:xfrm>
            <a:prstGeom prst="rect">
              <a:avLst/>
            </a:prstGeom>
          </p:spPr>
        </p:pic>
        <p:pic>
          <p:nvPicPr>
            <p:cNvPr id="30" name="Imagen 29" descr="Atomics_th1.eps"/>
            <p:cNvPicPr>
              <a:picLocks noChangeAspect="1"/>
            </p:cNvPicPr>
            <p:nvPr/>
          </p:nvPicPr>
          <p:blipFill>
            <a:blip r:embed="rId3"/>
            <a:stretch>
              <a:fillRect/>
            </a:stretch>
          </p:blipFill>
          <p:spPr>
            <a:xfrm>
              <a:off x="1939635" y="3896590"/>
              <a:ext cx="127000" cy="622300"/>
            </a:xfrm>
            <a:prstGeom prst="rect">
              <a:avLst/>
            </a:prstGeom>
          </p:spPr>
        </p:pic>
      </p:grpSp>
      <p:grpSp>
        <p:nvGrpSpPr>
          <p:cNvPr id="12" name="Agrupar 38"/>
          <p:cNvGrpSpPr/>
          <p:nvPr/>
        </p:nvGrpSpPr>
        <p:grpSpPr>
          <a:xfrm>
            <a:off x="2372816" y="3294180"/>
            <a:ext cx="1663700" cy="645600"/>
            <a:chOff x="2133600" y="3856180"/>
            <a:chExt cx="1663700" cy="645600"/>
          </a:xfrm>
        </p:grpSpPr>
        <p:sp>
          <p:nvSpPr>
            <p:cNvPr id="32" name="CuadroTexto 31"/>
            <p:cNvSpPr txBox="1"/>
            <p:nvPr/>
          </p:nvSpPr>
          <p:spPr>
            <a:xfrm>
              <a:off x="2374900" y="4019378"/>
              <a:ext cx="1422400" cy="307777"/>
            </a:xfrm>
            <a:prstGeom prst="rect">
              <a:avLst/>
            </a:prstGeom>
            <a:noFill/>
            <a:ln w="28575" cap="flat" cmpd="sng" algn="ctr">
              <a:noFill/>
              <a:prstDash val="solid"/>
              <a:round/>
              <a:headEnd type="none" w="med" len="med"/>
              <a:tailEnd type="none" w="med" len="med"/>
            </a:ln>
          </p:spPr>
          <p:txBody>
            <a:bodyPr wrap="square" rtlCol="0">
              <a:spAutoFit/>
            </a:bodyPr>
            <a:lstStyle/>
            <a:p>
              <a:r>
                <a:rPr lang="es-ES_tradnl" sz="1400" i="1" dirty="0" err="1"/>
                <a:t>t</a:t>
              </a:r>
              <a:r>
                <a:rPr lang="es-ES_tradnl" sz="1400" i="1" baseline="-25000" dirty="0" err="1"/>
                <a:t>base</a:t>
              </a:r>
              <a:endParaRPr lang="es-ES_tradnl" sz="1400" i="1" baseline="-25000" dirty="0"/>
            </a:p>
          </p:txBody>
        </p:sp>
        <p:sp>
          <p:nvSpPr>
            <p:cNvPr id="33" name="Cerrar llave 32"/>
            <p:cNvSpPr/>
            <p:nvPr/>
          </p:nvSpPr>
          <p:spPr>
            <a:xfrm>
              <a:off x="2133600" y="3856180"/>
              <a:ext cx="304800" cy="645600"/>
            </a:xfrm>
            <a:prstGeom prst="rightBrace">
              <a:avLst>
                <a:gd name="adj1" fmla="val 4166"/>
                <a:gd name="adj2" fmla="val 48958"/>
              </a:avLst>
            </a:prstGeom>
            <a:ln>
              <a:solidFill>
                <a:srgbClr val="008000"/>
              </a:solidFill>
            </a:ln>
            <a:effectLst/>
          </p:spPr>
          <p:style>
            <a:lnRef idx="2">
              <a:schemeClr val="accent1"/>
            </a:lnRef>
            <a:fillRef idx="0">
              <a:schemeClr val="accent1"/>
            </a:fillRef>
            <a:effectRef idx="1">
              <a:schemeClr val="accent1"/>
            </a:effectRef>
            <a:fontRef idx="minor">
              <a:schemeClr val="tx1"/>
            </a:fontRef>
          </p:style>
          <p:txBody>
            <a:bodyPr anchor="t" anchorCtr="0"/>
            <a:lstStyle/>
            <a:p>
              <a:endParaRPr lang="es-ES_tradnl" dirty="0"/>
            </a:p>
          </p:txBody>
        </p:sp>
      </p:grpSp>
      <p:grpSp>
        <p:nvGrpSpPr>
          <p:cNvPr id="18" name="Agrupar 31"/>
          <p:cNvGrpSpPr/>
          <p:nvPr/>
        </p:nvGrpSpPr>
        <p:grpSpPr>
          <a:xfrm>
            <a:off x="1698561" y="4559779"/>
            <a:ext cx="6185807" cy="653042"/>
            <a:chOff x="1459345" y="3863110"/>
            <a:chExt cx="6185807" cy="653042"/>
          </a:xfrm>
        </p:grpSpPr>
        <p:sp>
          <p:nvSpPr>
            <p:cNvPr id="35" name="CuadroTexto 34"/>
            <p:cNvSpPr txBox="1"/>
            <p:nvPr/>
          </p:nvSpPr>
          <p:spPr>
            <a:xfrm>
              <a:off x="1459345" y="3863110"/>
              <a:ext cx="2285290" cy="646331"/>
            </a:xfrm>
            <a:prstGeom prst="rect">
              <a:avLst/>
            </a:prstGeom>
            <a:solidFill>
              <a:schemeClr val="bg1"/>
            </a:solidFill>
            <a:ln w="28575" cap="flat" cmpd="sng" algn="ctr">
              <a:solidFill>
                <a:srgbClr val="008000"/>
              </a:solidFill>
              <a:prstDash val="solid"/>
              <a:round/>
              <a:headEnd type="none" w="med" len="med"/>
              <a:tailEnd type="none" w="med" len="med"/>
            </a:ln>
          </p:spPr>
          <p:txBody>
            <a:bodyPr wrap="square" rtlCol="0">
              <a:spAutoFit/>
            </a:bodyPr>
            <a:lstStyle/>
            <a:p>
              <a:pPr algn="ctr"/>
              <a:r>
                <a:rPr lang="es-ES_tradnl" dirty="0">
                  <a:solidFill>
                    <a:srgbClr val="008000"/>
                  </a:solidFill>
                </a:rPr>
                <a:t>No </a:t>
              </a:r>
              <a:r>
                <a:rPr lang="es-ES_tradnl" dirty="0" err="1">
                  <a:solidFill>
                    <a:srgbClr val="008000"/>
                  </a:solidFill>
                </a:rPr>
                <a:t>atomic</a:t>
              </a:r>
              <a:r>
                <a:rPr lang="es-ES_tradnl" dirty="0">
                  <a:solidFill>
                    <a:srgbClr val="008000"/>
                  </a:solidFill>
                </a:rPr>
                <a:t> </a:t>
              </a:r>
              <a:r>
                <a:rPr lang="es-ES_tradnl" dirty="0" err="1">
                  <a:solidFill>
                    <a:srgbClr val="008000"/>
                  </a:solidFill>
                </a:rPr>
                <a:t>conflict</a:t>
              </a:r>
              <a:r>
                <a:rPr lang="es-ES_tradnl" dirty="0">
                  <a:solidFill>
                    <a:srgbClr val="008000"/>
                  </a:solidFill>
                </a:rPr>
                <a:t> = </a:t>
              </a:r>
              <a:r>
                <a:rPr lang="es-ES_tradnl" dirty="0" err="1">
                  <a:solidFill>
                    <a:srgbClr val="008000"/>
                  </a:solidFill>
                </a:rPr>
                <a:t>concurrent</a:t>
              </a:r>
              <a:r>
                <a:rPr lang="es-ES_tradnl" dirty="0">
                  <a:solidFill>
                    <a:srgbClr val="008000"/>
                  </a:solidFill>
                </a:rPr>
                <a:t> </a:t>
              </a:r>
              <a:r>
                <a:rPr lang="es-ES_tradnl" dirty="0" err="1">
                  <a:solidFill>
                    <a:srgbClr val="008000"/>
                  </a:solidFill>
                </a:rPr>
                <a:t>updates</a:t>
              </a:r>
              <a:endParaRPr lang="es-ES_tradnl" dirty="0">
                <a:solidFill>
                  <a:srgbClr val="008000"/>
                </a:solidFill>
              </a:endParaRPr>
            </a:p>
          </p:txBody>
        </p:sp>
        <p:sp>
          <p:nvSpPr>
            <p:cNvPr id="36" name="CuadroTexto 35"/>
            <p:cNvSpPr txBox="1"/>
            <p:nvPr/>
          </p:nvSpPr>
          <p:spPr>
            <a:xfrm>
              <a:off x="5587752" y="3869821"/>
              <a:ext cx="2057400" cy="646331"/>
            </a:xfrm>
            <a:prstGeom prst="rect">
              <a:avLst/>
            </a:prstGeom>
            <a:solidFill>
              <a:schemeClr val="bg1"/>
            </a:solidFill>
            <a:ln w="28575" cap="flat" cmpd="sng" algn="ctr">
              <a:solidFill>
                <a:srgbClr val="FF0000"/>
              </a:solidFill>
              <a:prstDash val="solid"/>
              <a:round/>
              <a:headEnd type="none" w="med" len="med"/>
              <a:tailEnd type="none" w="med" len="med"/>
            </a:ln>
          </p:spPr>
          <p:txBody>
            <a:bodyPr wrap="square" rtlCol="0">
              <a:spAutoFit/>
            </a:bodyPr>
            <a:lstStyle/>
            <a:p>
              <a:pPr algn="ctr"/>
              <a:r>
                <a:rPr lang="es-ES_tradnl" dirty="0" err="1">
                  <a:solidFill>
                    <a:srgbClr val="FF0000"/>
                  </a:solidFill>
                </a:rPr>
                <a:t>Atomic</a:t>
              </a:r>
              <a:r>
                <a:rPr lang="es-ES_tradnl" dirty="0">
                  <a:solidFill>
                    <a:srgbClr val="FF0000"/>
                  </a:solidFill>
                </a:rPr>
                <a:t> </a:t>
              </a:r>
              <a:r>
                <a:rPr lang="es-ES_tradnl" dirty="0" err="1">
                  <a:solidFill>
                    <a:srgbClr val="FF0000"/>
                  </a:solidFill>
                </a:rPr>
                <a:t>conflict</a:t>
              </a:r>
              <a:r>
                <a:rPr lang="es-ES_tradnl" dirty="0">
                  <a:solidFill>
                    <a:srgbClr val="FF0000"/>
                  </a:solidFill>
                </a:rPr>
                <a:t> = </a:t>
              </a:r>
              <a:r>
                <a:rPr lang="es-ES_tradnl" dirty="0" err="1">
                  <a:solidFill>
                    <a:srgbClr val="FF0000"/>
                  </a:solidFill>
                </a:rPr>
                <a:t>serialized</a:t>
              </a:r>
              <a:r>
                <a:rPr lang="es-ES_tradnl" dirty="0">
                  <a:solidFill>
                    <a:srgbClr val="FF0000"/>
                  </a:solidFill>
                </a:rPr>
                <a:t> </a:t>
              </a:r>
              <a:r>
                <a:rPr lang="es-ES_tradnl" dirty="0" err="1">
                  <a:solidFill>
                    <a:srgbClr val="FF0000"/>
                  </a:solidFill>
                </a:rPr>
                <a:t>updates</a:t>
              </a:r>
              <a:endParaRPr lang="es-ES_tradnl" dirty="0">
                <a:solidFill>
                  <a:srgbClr val="FF0000"/>
                </a:solidFill>
              </a:endParaRPr>
            </a:p>
          </p:txBody>
        </p:sp>
      </p:grpSp>
      <p:sp>
        <p:nvSpPr>
          <p:cNvPr id="34" name="Slide Number Placeholder 3">
            <a:extLst>
              <a:ext uri="{FF2B5EF4-FFF2-40B4-BE49-F238E27FC236}">
                <a16:creationId xmlns:a16="http://schemas.microsoft.com/office/drawing/2014/main" id="{3BAFDAB2-7D95-EC48-926A-ACCBD4E78BC2}"/>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5594703-842D-BE41-9AF0-496458107D7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456236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Tiled Matrix-Matrix Multiplication (V)</a:t>
            </a:r>
          </a:p>
        </p:txBody>
      </p:sp>
      <p:sp>
        <p:nvSpPr>
          <p:cNvPr id="5" name="Rectangle 4"/>
          <p:cNvSpPr/>
          <p:nvPr/>
        </p:nvSpPr>
        <p:spPr>
          <a:xfrm>
            <a:off x="204624" y="980728"/>
            <a:ext cx="8439325" cy="5262979"/>
          </a:xfrm>
          <a:prstGeom prst="rect">
            <a:avLst/>
          </a:prstGeom>
        </p:spPr>
        <p:txBody>
          <a:bodyPr wrap="square">
            <a:spAutoFit/>
          </a:bodyPr>
          <a:lstStyle/>
          <a:p>
            <a:r>
              <a:rPr lang="en-US" sz="1400" dirty="0">
                <a:solidFill>
                  <a:srgbClr val="00BF00"/>
                </a:solidFill>
                <a:latin typeface="Lucida Console" panose="020B0609040504020204" pitchFamily="49" charset="0"/>
              </a:rPr>
              <a:t>__shared__</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A_s[TILE_DIM][TILE_DIM];</a:t>
            </a:r>
          </a:p>
          <a:p>
            <a:r>
              <a:rPr lang="en-US" sz="1400" dirty="0">
                <a:solidFill>
                  <a:srgbClr val="00BF00"/>
                </a:solidFill>
                <a:latin typeface="Lucida Console" panose="020B0609040504020204" pitchFamily="49" charset="0"/>
              </a:rPr>
              <a:t>__shared__</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B_s[TILE_DIM][TILE_DIM];</a:t>
            </a:r>
          </a:p>
          <a:p>
            <a:endParaRPr lang="en-US" sz="1400" dirty="0">
              <a:solidFill>
                <a:srgbClr val="00BF00"/>
              </a:solidFill>
              <a:latin typeface="Lucida Console" panose="020B0609040504020204" pitchFamily="49" charset="0"/>
            </a:endParaRPr>
          </a:p>
          <a:p>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row = </a:t>
            </a:r>
            <a:r>
              <a:rPr lang="en-US" sz="1400" dirty="0" err="1">
                <a:solidFill>
                  <a:srgbClr val="00BFBF"/>
                </a:solidFill>
                <a:latin typeface="Lucida Console" panose="020B0609040504020204" pitchFamily="49" charset="0"/>
              </a:rPr>
              <a:t>blockIdx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a:t>
            </a:r>
            <a:r>
              <a:rPr lang="en-US" sz="1400" dirty="0" err="1">
                <a:solidFill>
                  <a:srgbClr val="00BFBF"/>
                </a:solidFill>
                <a:latin typeface="Lucida Console" panose="020B0609040504020204" pitchFamily="49" charset="0"/>
              </a:rPr>
              <a:t>blockDim</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 + </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a:t>
            </a:r>
          </a:p>
          <a:p>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col = </a:t>
            </a:r>
            <a:r>
              <a:rPr lang="en-US" sz="1400" dirty="0" err="1">
                <a:solidFill>
                  <a:srgbClr val="00BFBF"/>
                </a:solidFill>
                <a:latin typeface="Lucida Console" panose="020B0609040504020204" pitchFamily="49" charset="0"/>
              </a:rPr>
              <a:t>blockIdx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a:t>
            </a:r>
            <a:r>
              <a:rPr lang="en-US" sz="1400" dirty="0" err="1">
                <a:solidFill>
                  <a:srgbClr val="00BFBF"/>
                </a:solidFill>
                <a:latin typeface="Lucida Console" panose="020B0609040504020204" pitchFamily="49" charset="0"/>
              </a:rPr>
              <a:t>blockDim</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 + </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a:t>
            </a:r>
          </a:p>
          <a:p>
            <a:endParaRPr lang="en-US" sz="1400" dirty="0">
              <a:solidFill>
                <a:srgbClr val="00BF00"/>
              </a:solidFill>
              <a:latin typeface="Lucida Console" panose="020B0609040504020204" pitchFamily="49" charset="0"/>
            </a:endParaRPr>
          </a:p>
          <a:p>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sum = </a:t>
            </a:r>
            <a:r>
              <a:rPr lang="en-US" sz="1400" dirty="0">
                <a:solidFill>
                  <a:srgbClr val="BF0000"/>
                </a:solidFill>
                <a:latin typeface="Lucida Console" panose="020B0609040504020204" pitchFamily="49" charset="0"/>
              </a:rPr>
              <a:t>0.0f</a:t>
            </a:r>
            <a:r>
              <a:rPr lang="en-US" sz="1400" dirty="0">
                <a:solidFill>
                  <a:prstClr val="black"/>
                </a:solidFill>
                <a:latin typeface="Lucida Console" panose="020B0609040504020204" pitchFamily="49" charset="0"/>
              </a:rPr>
              <a:t>;</a:t>
            </a:r>
          </a:p>
          <a:p>
            <a:endParaRPr lang="en-US" sz="1400" dirty="0">
              <a:solidFill>
                <a:srgbClr val="BFBF00"/>
              </a:solidFill>
              <a:latin typeface="Lucida Console" panose="020B0609040504020204" pitchFamily="49" charset="0"/>
            </a:endParaRPr>
          </a:p>
          <a:p>
            <a:r>
              <a:rPr lang="en-US" sz="1400" dirty="0">
                <a:solidFill>
                  <a:srgbClr val="BFBF00"/>
                </a:solidFill>
                <a:latin typeface="Lucida Console" panose="020B0609040504020204" pitchFamily="49" charset="0"/>
              </a:rPr>
              <a:t>for</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tile = </a:t>
            </a:r>
            <a:r>
              <a:rPr lang="en-US" sz="1400" dirty="0">
                <a:solidFill>
                  <a:srgbClr val="BF0000"/>
                </a:solidFill>
                <a:latin typeface="Lucida Console" panose="020B0609040504020204" pitchFamily="49" charset="0"/>
              </a:rPr>
              <a:t>0</a:t>
            </a:r>
            <a:r>
              <a:rPr lang="en-US" sz="1400" dirty="0">
                <a:solidFill>
                  <a:prstClr val="black"/>
                </a:solidFill>
                <a:latin typeface="Lucida Console" panose="020B0609040504020204" pitchFamily="49" charset="0"/>
              </a:rPr>
              <a:t>; tile &lt; N/TILE_DIM; ++tile) {</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00BF"/>
                </a:solidFill>
                <a:latin typeface="Lucida Console" panose="020B0609040504020204" pitchFamily="49" charset="0"/>
              </a:rPr>
              <a:t>// Load tile to shared memory</a:t>
            </a:r>
          </a:p>
          <a:p>
            <a:r>
              <a:rPr lang="en-US" sz="1400" dirty="0">
                <a:solidFill>
                  <a:prstClr val="black"/>
                </a:solidFill>
                <a:latin typeface="Lucida Console" panose="020B0609040504020204" pitchFamily="49" charset="0"/>
              </a:rPr>
              <a:t>    A_s[</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 = A[row*N + tile*TILE_DIM + </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B_s[</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 = B[(tile*TILE_DIM + </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)*N + col];</a:t>
            </a:r>
          </a:p>
          <a:p>
            <a:r>
              <a:rPr lang="en-US" sz="1400" dirty="0">
                <a:solidFill>
                  <a:prstClr val="black"/>
                </a:solidFill>
                <a:latin typeface="Lucida Console" panose="020B0609040504020204" pitchFamily="49" charset="0"/>
              </a:rPr>
              <a:t>    __</a:t>
            </a:r>
            <a:r>
              <a:rPr lang="en-US" sz="1400" dirty="0" err="1">
                <a:solidFill>
                  <a:prstClr val="black"/>
                </a:solidFill>
                <a:latin typeface="Lucida Console" panose="020B0609040504020204" pitchFamily="49" charset="0"/>
              </a:rPr>
              <a:t>syncthreads</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00BF"/>
                </a:solidFill>
                <a:latin typeface="Lucida Console" panose="020B0609040504020204" pitchFamily="49" charset="0"/>
              </a:rPr>
              <a:t>// Compute with tile</a:t>
            </a:r>
          </a:p>
          <a:p>
            <a:r>
              <a:rPr lang="en-US" sz="1400" dirty="0">
                <a:solidFill>
                  <a:prstClr val="black"/>
                </a:solidFill>
                <a:latin typeface="Lucida Console" panose="020B0609040504020204" pitchFamily="49" charset="0"/>
              </a:rPr>
              <a:t>    </a:t>
            </a:r>
            <a:r>
              <a:rPr lang="en-US" sz="1400" dirty="0">
                <a:solidFill>
                  <a:srgbClr val="BFBF00"/>
                </a:solidFill>
                <a:latin typeface="Lucida Console" panose="020B0609040504020204" pitchFamily="49" charset="0"/>
              </a:rPr>
              <a:t>for</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 = </a:t>
            </a:r>
            <a:r>
              <a:rPr lang="en-US" sz="1400" dirty="0">
                <a:solidFill>
                  <a:srgbClr val="BF0000"/>
                </a:solidFill>
                <a:latin typeface="Lucida Console" panose="020B0609040504020204" pitchFamily="49" charset="0"/>
              </a:rPr>
              <a:t>0</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 &lt; TILE_DIM; ++</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 {</a:t>
            </a:r>
          </a:p>
          <a:p>
            <a:r>
              <a:rPr lang="en-US" sz="1400" dirty="0">
                <a:solidFill>
                  <a:prstClr val="black"/>
                </a:solidFill>
                <a:latin typeface="Lucida Console" panose="020B0609040504020204" pitchFamily="49" charset="0"/>
              </a:rPr>
              <a:t>        sum += A_s[</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]*B_s[</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p>
          <a:p>
            <a:r>
              <a:rPr lang="en-US" sz="1400" dirty="0">
                <a:solidFill>
                  <a:prstClr val="black"/>
                </a:solidFill>
                <a:latin typeface="Lucida Console" panose="020B0609040504020204" pitchFamily="49" charset="0"/>
              </a:rPr>
              <a:t>    __</a:t>
            </a:r>
            <a:r>
              <a:rPr lang="en-US" sz="1400" dirty="0" err="1">
                <a:solidFill>
                  <a:prstClr val="black"/>
                </a:solidFill>
                <a:latin typeface="Lucida Console" panose="020B0609040504020204" pitchFamily="49" charset="0"/>
              </a:rPr>
              <a:t>syncthreads</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C[row*N + col] = sum;</a:t>
            </a:r>
            <a:endParaRPr lang="en-US" sz="1400" dirty="0"/>
          </a:p>
        </p:txBody>
      </p:sp>
      <p:sp>
        <p:nvSpPr>
          <p:cNvPr id="6" name="TextBox 5"/>
          <p:cNvSpPr txBox="1"/>
          <p:nvPr/>
        </p:nvSpPr>
        <p:spPr>
          <a:xfrm>
            <a:off x="5417872" y="1082198"/>
            <a:ext cx="3176895" cy="338554"/>
          </a:xfrm>
          <a:prstGeom prst="callout1">
            <a:avLst>
              <a:gd name="adj1" fmla="val 50549"/>
              <a:gd name="adj2" fmla="val 760"/>
              <a:gd name="adj3" fmla="val 48900"/>
              <a:gd name="adj4" fmla="val -19885"/>
            </a:avLst>
          </a:prstGeom>
          <a:noFill/>
          <a:ln>
            <a:solidFill>
              <a:schemeClr val="bg1">
                <a:lumMod val="50000"/>
              </a:schemeClr>
            </a:solidFill>
          </a:ln>
        </p:spPr>
        <p:txBody>
          <a:bodyPr wrap="none" rtlCol="0">
            <a:spAutoFit/>
          </a:bodyPr>
          <a:lstStyle/>
          <a:p>
            <a:pPr algn="ctr"/>
            <a:r>
              <a:rPr lang="en-US" sz="1600" dirty="0">
                <a:solidFill>
                  <a:srgbClr val="0000FF"/>
                </a:solidFill>
              </a:rPr>
              <a:t>Declare arrays in shared memory</a:t>
            </a:r>
          </a:p>
        </p:txBody>
      </p:sp>
      <p:sp>
        <p:nvSpPr>
          <p:cNvPr id="7" name="TextBox 6"/>
          <p:cNvSpPr txBox="1"/>
          <p:nvPr/>
        </p:nvSpPr>
        <p:spPr>
          <a:xfrm>
            <a:off x="2903726" y="3902297"/>
            <a:ext cx="5851858" cy="338554"/>
          </a:xfrm>
          <a:prstGeom prst="callout1">
            <a:avLst>
              <a:gd name="adj1" fmla="val 50549"/>
              <a:gd name="adj2" fmla="val 760"/>
              <a:gd name="adj3" fmla="val 3472"/>
              <a:gd name="adj4" fmla="val -7650"/>
            </a:avLst>
          </a:prstGeom>
          <a:noFill/>
          <a:ln>
            <a:solidFill>
              <a:schemeClr val="bg1">
                <a:lumMod val="50000"/>
              </a:schemeClr>
            </a:solidFill>
          </a:ln>
        </p:spPr>
        <p:txBody>
          <a:bodyPr wrap="none" rtlCol="0">
            <a:spAutoFit/>
          </a:bodyPr>
          <a:lstStyle/>
          <a:p>
            <a:r>
              <a:rPr lang="en-US" sz="1600" dirty="0">
                <a:solidFill>
                  <a:srgbClr val="0000FF"/>
                </a:solidFill>
              </a:rPr>
              <a:t>Threads wait for each other to finish loading before computing</a:t>
            </a:r>
          </a:p>
        </p:txBody>
      </p:sp>
      <p:sp>
        <p:nvSpPr>
          <p:cNvPr id="8" name="TextBox 7"/>
          <p:cNvSpPr txBox="1"/>
          <p:nvPr/>
        </p:nvSpPr>
        <p:spPr>
          <a:xfrm>
            <a:off x="2903726" y="5162044"/>
            <a:ext cx="5851858" cy="338554"/>
          </a:xfrm>
          <a:prstGeom prst="callout1">
            <a:avLst>
              <a:gd name="adj1" fmla="val 50549"/>
              <a:gd name="adj2" fmla="val 760"/>
              <a:gd name="adj3" fmla="val 8015"/>
              <a:gd name="adj4" fmla="val -7650"/>
            </a:avLst>
          </a:prstGeom>
          <a:noFill/>
          <a:ln>
            <a:solidFill>
              <a:schemeClr val="bg1">
                <a:lumMod val="50000"/>
              </a:schemeClr>
            </a:solidFill>
          </a:ln>
        </p:spPr>
        <p:txBody>
          <a:bodyPr wrap="none" rtlCol="0">
            <a:spAutoFit/>
          </a:bodyPr>
          <a:lstStyle/>
          <a:p>
            <a:r>
              <a:rPr lang="en-US" sz="1600" dirty="0">
                <a:solidFill>
                  <a:srgbClr val="0000FF"/>
                </a:solidFill>
              </a:rPr>
              <a:t>Threads wait for each other to finish computing before loading</a:t>
            </a:r>
          </a:p>
        </p:txBody>
      </p:sp>
      <p:sp>
        <p:nvSpPr>
          <p:cNvPr id="9" name="TextBox 610">
            <a:extLst>
              <a:ext uri="{FF2B5EF4-FFF2-40B4-BE49-F238E27FC236}">
                <a16:creationId xmlns:a16="http://schemas.microsoft.com/office/drawing/2014/main" id="{80F48FFC-BE8F-FD49-81D6-122FEBFB86B4}"/>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10" name="Slide Number Placeholder 3">
            <a:extLst>
              <a:ext uri="{FF2B5EF4-FFF2-40B4-BE49-F238E27FC236}">
                <a16:creationId xmlns:a16="http://schemas.microsoft.com/office/drawing/2014/main" id="{EE00BFFE-7828-2649-80A1-008D3EF9B04B}"/>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201676760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51520" y="0"/>
            <a:ext cx="8568952" cy="908720"/>
          </a:xfrm>
        </p:spPr>
        <p:txBody>
          <a:bodyPr>
            <a:normAutofit/>
          </a:bodyPr>
          <a:lstStyle/>
          <a:p>
            <a:r>
              <a:rPr lang="en-US" dirty="0"/>
              <a:t>Uses of Atomic Operations</a:t>
            </a:r>
          </a:p>
        </p:txBody>
      </p:sp>
      <p:sp>
        <p:nvSpPr>
          <p:cNvPr id="3" name="Marcador de contenido 2"/>
          <p:cNvSpPr>
            <a:spLocks noGrp="1"/>
          </p:cNvSpPr>
          <p:nvPr>
            <p:ph idx="1"/>
          </p:nvPr>
        </p:nvSpPr>
        <p:spPr>
          <a:xfrm>
            <a:off x="251520" y="908720"/>
            <a:ext cx="8568952" cy="5418856"/>
          </a:xfrm>
        </p:spPr>
        <p:txBody>
          <a:bodyPr>
            <a:normAutofit/>
          </a:bodyPr>
          <a:lstStyle/>
          <a:p>
            <a:r>
              <a:rPr lang="en-US" sz="2400" dirty="0">
                <a:solidFill>
                  <a:srgbClr val="0070C0"/>
                </a:solidFill>
              </a:rPr>
              <a:t>Computation</a:t>
            </a:r>
          </a:p>
          <a:p>
            <a:pPr lvl="1"/>
            <a:r>
              <a:rPr lang="en-US" sz="2000" dirty="0"/>
              <a:t>Atomics on an array that will be the output of the kernel</a:t>
            </a:r>
          </a:p>
          <a:p>
            <a:pPr lvl="1"/>
            <a:r>
              <a:rPr lang="en-US" sz="2000" dirty="0"/>
              <a:t>Example</a:t>
            </a:r>
          </a:p>
          <a:p>
            <a:pPr lvl="2"/>
            <a:r>
              <a:rPr lang="en-US" sz="1800" dirty="0"/>
              <a:t>Histogram, reduction</a:t>
            </a:r>
          </a:p>
          <a:p>
            <a:pPr lvl="2"/>
            <a:endParaRPr lang="en-US" sz="1800" dirty="0"/>
          </a:p>
          <a:p>
            <a:r>
              <a:rPr lang="en-US" sz="2400" dirty="0">
                <a:solidFill>
                  <a:srgbClr val="0070C0"/>
                </a:solidFill>
              </a:rPr>
              <a:t>Synchronization</a:t>
            </a:r>
          </a:p>
          <a:p>
            <a:pPr lvl="1"/>
            <a:r>
              <a:rPr lang="en-US" sz="2000" dirty="0"/>
              <a:t>Atomics on memory locations that are used for synchronization or coordination</a:t>
            </a:r>
          </a:p>
          <a:p>
            <a:pPr lvl="1"/>
            <a:r>
              <a:rPr lang="en-US" sz="2000" dirty="0"/>
              <a:t>Example</a:t>
            </a:r>
          </a:p>
          <a:p>
            <a:pPr lvl="2"/>
            <a:r>
              <a:rPr lang="en-US" sz="1800" dirty="0"/>
              <a:t>Counters, locks, flags…</a:t>
            </a:r>
          </a:p>
          <a:p>
            <a:endParaRPr lang="en-US" sz="2353" dirty="0"/>
          </a:p>
          <a:p>
            <a:r>
              <a:rPr lang="en-US" sz="2353" dirty="0"/>
              <a:t>Use them to prevent </a:t>
            </a:r>
            <a:r>
              <a:rPr lang="en-US" sz="2353" dirty="0">
                <a:solidFill>
                  <a:srgbClr val="C00000"/>
                </a:solidFill>
              </a:rPr>
              <a:t>data races </a:t>
            </a:r>
            <a:r>
              <a:rPr lang="en-US" sz="2353" dirty="0"/>
              <a:t>when more than one thread need to update the same memory location</a:t>
            </a:r>
          </a:p>
          <a:p>
            <a:endParaRPr lang="en-US" sz="2353" dirty="0"/>
          </a:p>
          <a:p>
            <a:pPr>
              <a:buNone/>
            </a:pPr>
            <a:endParaRPr lang="en-US" sz="2353" dirty="0"/>
          </a:p>
        </p:txBody>
      </p:sp>
      <p:sp>
        <p:nvSpPr>
          <p:cNvPr id="5" name="Slide Number Placeholder 3">
            <a:extLst>
              <a:ext uri="{FF2B5EF4-FFF2-40B4-BE49-F238E27FC236}">
                <a16:creationId xmlns:a16="http://schemas.microsoft.com/office/drawing/2014/main" id="{23B3B672-FA7F-0442-AF8B-4E3E912C955C}"/>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5594703-842D-BE41-9AF0-496458107D7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619713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3981" y="908720"/>
            <a:ext cx="8566491" cy="4756150"/>
          </a:xfrm>
        </p:spPr>
        <p:txBody>
          <a:bodyPr>
            <a:normAutofit/>
          </a:bodyPr>
          <a:lstStyle/>
          <a:p>
            <a:pPr marL="342900" lvl="1" indent="-342900">
              <a:spcAft>
                <a:spcPts val="600"/>
              </a:spcAft>
              <a:buClr>
                <a:schemeClr val="accent1"/>
              </a:buClr>
              <a:buSzPct val="65000"/>
              <a:buFont typeface="Wingdings" pitchFamily="2" charset="2"/>
              <a:buChar char="n"/>
            </a:pPr>
            <a:r>
              <a:rPr lang="en-US" sz="2400" dirty="0">
                <a:ea typeface="+mn-ea"/>
                <a:cs typeface="+mn-cs"/>
              </a:rPr>
              <a:t>Histograms are widely used in </a:t>
            </a:r>
            <a:r>
              <a:rPr lang="en-US" sz="2400" dirty="0">
                <a:solidFill>
                  <a:srgbClr val="00B050"/>
                </a:solidFill>
                <a:ea typeface="+mn-ea"/>
                <a:cs typeface="+mn-cs"/>
              </a:rPr>
              <a:t>image processing</a:t>
            </a:r>
          </a:p>
          <a:p>
            <a:pPr lvl="1"/>
            <a:r>
              <a:rPr lang="en-US" sz="2000" dirty="0"/>
              <a:t>Some </a:t>
            </a:r>
            <a:r>
              <a:rPr lang="en-US" sz="2000" dirty="0">
                <a:solidFill>
                  <a:srgbClr val="0070C0"/>
                </a:solidFill>
              </a:rPr>
              <a:t>computation before voting </a:t>
            </a:r>
            <a:r>
              <a:rPr lang="en-US" sz="2000" dirty="0"/>
              <a:t>in the histogram may be needed</a:t>
            </a:r>
          </a:p>
          <a:p>
            <a:pPr marL="695325" lvl="2" indent="-342900">
              <a:spcAft>
                <a:spcPts val="600"/>
              </a:spcAft>
            </a:pPr>
            <a:endParaRPr lang="en-US" dirty="0">
              <a:ea typeface="+mn-ea"/>
              <a:cs typeface="+mn-cs"/>
            </a:endParaRPr>
          </a:p>
          <a:p>
            <a:pPr marL="695325" lvl="2" indent="-342900">
              <a:spcAft>
                <a:spcPts val="600"/>
              </a:spcAft>
            </a:pPr>
            <a:endParaRPr lang="en-US" dirty="0">
              <a:ea typeface="+mn-ea"/>
              <a:cs typeface="+mn-cs"/>
            </a:endParaRPr>
          </a:p>
          <a:p>
            <a:pPr marL="695325" lvl="2" indent="-342900">
              <a:spcAft>
                <a:spcPts val="600"/>
              </a:spcAft>
            </a:pPr>
            <a:endParaRPr lang="en-US" dirty="0">
              <a:ea typeface="+mn-ea"/>
              <a:cs typeface="+mn-cs"/>
            </a:endParaRPr>
          </a:p>
          <a:p>
            <a:pPr lvl="1"/>
            <a:r>
              <a:rPr lang="en-US" sz="2000" dirty="0"/>
              <a:t>Parallel threads frequently incur </a:t>
            </a:r>
            <a:r>
              <a:rPr lang="en-US" sz="2000" dirty="0">
                <a:solidFill>
                  <a:srgbClr val="C00000"/>
                </a:solidFill>
              </a:rPr>
              <a:t>atomic conflicts </a:t>
            </a:r>
            <a:r>
              <a:rPr lang="en-US" sz="2000" dirty="0"/>
              <a:t>in image histogram computation</a:t>
            </a:r>
          </a:p>
          <a:p>
            <a:pPr marL="0" lvl="1" indent="0">
              <a:spcAft>
                <a:spcPts val="600"/>
              </a:spcAft>
              <a:buNone/>
            </a:pPr>
            <a:endParaRPr lang="en-US" sz="2400" dirty="0"/>
          </a:p>
        </p:txBody>
      </p:sp>
      <p:sp>
        <p:nvSpPr>
          <p:cNvPr id="7" name="Text Box 2"/>
          <p:cNvSpPr txBox="1">
            <a:spLocks noChangeArrowheads="1"/>
          </p:cNvSpPr>
          <p:nvPr/>
        </p:nvSpPr>
        <p:spPr bwMode="auto">
          <a:xfrm>
            <a:off x="457200" y="1897228"/>
            <a:ext cx="8244000" cy="1171732"/>
          </a:xfrm>
          <a:prstGeom prst="rect">
            <a:avLst/>
          </a:prstGeom>
          <a:solidFill>
            <a:schemeClr val="bg1">
              <a:lumMod val="95000"/>
            </a:schemeClr>
          </a:solidFill>
          <a:ln w="12700">
            <a:noFill/>
            <a:round/>
            <a:headEnd/>
            <a:tailEnd/>
          </a:ln>
          <a:effectLst/>
        </p:spPr>
        <p:txBody>
          <a:bodyPr lIns="90000" tIns="46800" rIns="90000" bIns="46800">
            <a:prstTxWarp prst="textNoShape">
              <a:avLst/>
            </a:prstTxWarp>
            <a:spAutoFit/>
          </a:bodyPr>
          <a:lstStyle/>
          <a:p>
            <a:pPr marL="0" marR="0" lvl="0" indent="0" algn="l" defTabSz="449263" rtl="0" eaLnBrk="1" fontAlgn="auto" latinLnBrk="0" hangingPunct="1">
              <a:lnSpc>
                <a:spcPct val="100000"/>
              </a:lnSpc>
              <a:spcBef>
                <a:spcPts val="0"/>
              </a:spcBef>
              <a:spcAft>
                <a:spcPts val="0"/>
              </a:spcAft>
              <a:buClr>
                <a:srgbClr val="000000"/>
              </a:buClr>
              <a:buSzPct val="100000"/>
              <a:buFont typeface="Arial" pitchFamily="-111"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en-US" sz="1400" b="0" i="0" u="none" strike="noStrike" kern="1200" cap="none" spc="0" normalizeH="0" baseline="0" noProof="0" dirty="0">
                <a:ln>
                  <a:noFill/>
                </a:ln>
                <a:solidFill>
                  <a:srgbClr val="000000"/>
                </a:solidFill>
                <a:effectLst/>
                <a:uLnTx/>
                <a:uFillTx/>
                <a:latin typeface="Courier"/>
                <a:ea typeface="Arial" pitchFamily="-111" charset="0"/>
                <a:cs typeface="Courier"/>
              </a:rPr>
              <a:t>For (each pixel </a:t>
            </a:r>
            <a:r>
              <a:rPr kumimoji="0" lang="en-US" sz="1400" b="0" i="0" u="none" strike="noStrike" kern="1200" cap="none" spc="0" normalizeH="0" baseline="0" noProof="0" dirty="0" err="1">
                <a:ln>
                  <a:noFill/>
                </a:ln>
                <a:solidFill>
                  <a:srgbClr val="000000"/>
                </a:solidFill>
                <a:effectLst/>
                <a:uLnTx/>
                <a:uFillTx/>
                <a:latin typeface="Courier"/>
                <a:ea typeface="Arial" pitchFamily="-111" charset="0"/>
                <a:cs typeface="Courier"/>
              </a:rPr>
              <a:t>i</a:t>
            </a:r>
            <a:r>
              <a:rPr kumimoji="0" lang="en-US" sz="1400" b="0" i="0" u="none" strike="noStrike" kern="1200" cap="none" spc="0" normalizeH="0" baseline="0" noProof="0" dirty="0">
                <a:ln>
                  <a:noFill/>
                </a:ln>
                <a:solidFill>
                  <a:srgbClr val="000000"/>
                </a:solidFill>
                <a:effectLst/>
                <a:uLnTx/>
                <a:uFillTx/>
                <a:latin typeface="Courier"/>
                <a:ea typeface="Arial" pitchFamily="-111" charset="0"/>
                <a:cs typeface="Courier"/>
              </a:rPr>
              <a:t> in image I){</a:t>
            </a:r>
          </a:p>
          <a:p>
            <a:pPr marL="457200" marR="0" lvl="1" indent="0" algn="l" defTabSz="449263" rtl="0" eaLnBrk="1" fontAlgn="auto" latinLnBrk="0" hangingPunct="1">
              <a:lnSpc>
                <a:spcPct val="100000"/>
              </a:lnSpc>
              <a:spcBef>
                <a:spcPts val="0"/>
              </a:spcBef>
              <a:spcAft>
                <a:spcPts val="0"/>
              </a:spcAft>
              <a:buClr>
                <a:srgbClr val="000000"/>
              </a:buClr>
              <a:buSzPct val="100000"/>
              <a:buFont typeface="Arial" pitchFamily="-111"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en-US" sz="1400" b="0" i="0" u="none" strike="noStrike" kern="1200" cap="none" spc="0" normalizeH="0" baseline="0" noProof="0" dirty="0">
                <a:ln>
                  <a:noFill/>
                </a:ln>
                <a:solidFill>
                  <a:srgbClr val="000000"/>
                </a:solidFill>
                <a:effectLst/>
                <a:uLnTx/>
                <a:uFillTx/>
                <a:latin typeface="Courier"/>
                <a:ea typeface="Arial" pitchFamily="-111" charset="0"/>
                <a:cs typeface="Courier"/>
              </a:rPr>
              <a:t>Pixel = </a:t>
            </a:r>
            <a:r>
              <a:rPr kumimoji="0" lang="en-US" sz="1400" b="0" i="0" u="none" strike="noStrike" kern="1200" cap="none" spc="0" normalizeH="0" baseline="0" noProof="0" dirty="0" err="1">
                <a:ln>
                  <a:noFill/>
                </a:ln>
                <a:solidFill>
                  <a:srgbClr val="000000"/>
                </a:solidFill>
                <a:effectLst/>
                <a:uLnTx/>
                <a:uFillTx/>
                <a:latin typeface="Courier"/>
                <a:ea typeface="Arial" pitchFamily="-111" charset="0"/>
                <a:cs typeface="Courier"/>
              </a:rPr>
              <a:t>I[i</a:t>
            </a:r>
            <a:r>
              <a:rPr kumimoji="0" lang="en-US" sz="1400" b="0" i="0" u="none" strike="noStrike" kern="1200" cap="none" spc="0" normalizeH="0" baseline="0" noProof="0" dirty="0">
                <a:ln>
                  <a:noFill/>
                </a:ln>
                <a:solidFill>
                  <a:srgbClr val="000000"/>
                </a:solidFill>
                <a:effectLst/>
                <a:uLnTx/>
                <a:uFillTx/>
                <a:latin typeface="Courier"/>
                <a:ea typeface="Arial" pitchFamily="-111" charset="0"/>
                <a:cs typeface="Courier"/>
              </a:rPr>
              <a:t>]			</a:t>
            </a:r>
            <a:r>
              <a:rPr kumimoji="0" lang="en-US" sz="1400" b="0" i="0" u="none" strike="noStrike" kern="1200" cap="none" spc="0" normalizeH="0" baseline="0" noProof="0" dirty="0">
                <a:ln>
                  <a:noFill/>
                </a:ln>
                <a:solidFill>
                  <a:srgbClr val="FFFFFF">
                    <a:lumMod val="50000"/>
                  </a:srgbClr>
                </a:solidFill>
                <a:effectLst/>
                <a:uLnTx/>
                <a:uFillTx/>
                <a:latin typeface="Courier"/>
                <a:ea typeface="Arial" pitchFamily="-111" charset="0"/>
                <a:cs typeface="Courier"/>
              </a:rPr>
              <a:t>// Read pixel</a:t>
            </a:r>
          </a:p>
          <a:p>
            <a:pPr marL="457200" marR="0" lvl="1" indent="0" algn="l" defTabSz="449263" rtl="0" eaLnBrk="1" fontAlgn="auto" latinLnBrk="0" hangingPunct="1">
              <a:lnSpc>
                <a:spcPct val="100000"/>
              </a:lnSpc>
              <a:spcBef>
                <a:spcPts val="0"/>
              </a:spcBef>
              <a:spcAft>
                <a:spcPts val="0"/>
              </a:spcAft>
              <a:buClr>
                <a:srgbClr val="000000"/>
              </a:buClr>
              <a:buSzPct val="100000"/>
              <a:buFont typeface="Arial" pitchFamily="-111"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en-US" sz="1400" b="0" i="0" u="none" strike="noStrike" kern="1200" cap="none" spc="0" normalizeH="0" baseline="0" noProof="0" dirty="0">
                <a:ln>
                  <a:noFill/>
                </a:ln>
                <a:solidFill>
                  <a:srgbClr val="000000"/>
                </a:solidFill>
                <a:effectLst/>
                <a:uLnTx/>
                <a:uFillTx/>
                <a:latin typeface="Courier"/>
                <a:ea typeface="Arial" pitchFamily="-111" charset="0"/>
                <a:cs typeface="Courier"/>
              </a:rPr>
              <a:t>Pixel’ = </a:t>
            </a:r>
            <a:r>
              <a:rPr kumimoji="0" lang="en-US" sz="1400" b="0" i="0" u="none" strike="noStrike" kern="1200" cap="none" spc="0" normalizeH="0" baseline="0" noProof="0" dirty="0" err="1">
                <a:ln>
                  <a:noFill/>
                </a:ln>
                <a:solidFill>
                  <a:srgbClr val="0070C0"/>
                </a:solidFill>
                <a:effectLst/>
                <a:uLnTx/>
                <a:uFillTx/>
                <a:latin typeface="Courier"/>
                <a:ea typeface="Arial" pitchFamily="-111" charset="0"/>
                <a:cs typeface="Courier"/>
              </a:rPr>
              <a:t>Computation(Pixel</a:t>
            </a:r>
            <a:r>
              <a:rPr kumimoji="0" lang="en-US" sz="1400" b="0" i="0" u="none" strike="noStrike" kern="1200" cap="none" spc="0" normalizeH="0" baseline="0" noProof="0" dirty="0">
                <a:ln>
                  <a:noFill/>
                </a:ln>
                <a:solidFill>
                  <a:srgbClr val="0070C0"/>
                </a:solidFill>
                <a:effectLst/>
                <a:uLnTx/>
                <a:uFillTx/>
                <a:latin typeface="Courier"/>
                <a:ea typeface="Arial" pitchFamily="-111" charset="0"/>
                <a:cs typeface="Courier"/>
              </a:rPr>
              <a:t>)</a:t>
            </a:r>
            <a:r>
              <a:rPr kumimoji="0" lang="en-US" sz="1400" b="0" i="0" u="none" strike="noStrike" kern="1200" cap="none" spc="0" normalizeH="0" baseline="0" noProof="0" dirty="0">
                <a:ln>
                  <a:noFill/>
                </a:ln>
                <a:solidFill>
                  <a:srgbClr val="000000"/>
                </a:solidFill>
                <a:effectLst/>
                <a:uLnTx/>
                <a:uFillTx/>
                <a:latin typeface="Courier"/>
                <a:ea typeface="Arial" pitchFamily="-111" charset="0"/>
                <a:cs typeface="Courier"/>
              </a:rPr>
              <a:t>	</a:t>
            </a:r>
            <a:r>
              <a:rPr kumimoji="0" lang="en-US" sz="1400" b="0" i="0" u="none" strike="noStrike" kern="1200" cap="none" spc="0" normalizeH="0" baseline="0" noProof="0" dirty="0">
                <a:ln>
                  <a:noFill/>
                </a:ln>
                <a:solidFill>
                  <a:srgbClr val="FFFFFF">
                    <a:lumMod val="50000"/>
                  </a:srgbClr>
                </a:solidFill>
                <a:effectLst/>
                <a:uLnTx/>
                <a:uFillTx/>
                <a:latin typeface="Courier"/>
                <a:ea typeface="Arial" pitchFamily="-111" charset="0"/>
                <a:cs typeface="Courier"/>
              </a:rPr>
              <a:t>// Optional computation</a:t>
            </a:r>
          </a:p>
          <a:p>
            <a:pPr marL="457200" marR="0" lvl="1" indent="0" algn="l" defTabSz="449263" rtl="0" eaLnBrk="1" fontAlgn="auto" latinLnBrk="0" hangingPunct="1">
              <a:lnSpc>
                <a:spcPct val="100000"/>
              </a:lnSpc>
              <a:spcBef>
                <a:spcPts val="0"/>
              </a:spcBef>
              <a:spcAft>
                <a:spcPts val="0"/>
              </a:spcAft>
              <a:buClr>
                <a:srgbClr val="000000"/>
              </a:buClr>
              <a:buSzPct val="100000"/>
              <a:buFont typeface="Arial" pitchFamily="-111"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en-US" sz="1400" b="0" i="0" u="none" strike="noStrike" kern="1200" cap="none" spc="0" normalizeH="0" baseline="0" noProof="0" dirty="0" err="1">
                <a:ln>
                  <a:noFill/>
                </a:ln>
                <a:solidFill>
                  <a:srgbClr val="000000"/>
                </a:solidFill>
                <a:effectLst/>
                <a:uLnTx/>
                <a:uFillTx/>
                <a:latin typeface="Courier"/>
                <a:ea typeface="Arial" pitchFamily="-111" charset="0"/>
                <a:cs typeface="Courier"/>
              </a:rPr>
              <a:t>Histogram[Pixel</a:t>
            </a:r>
            <a:r>
              <a:rPr kumimoji="0" lang="en-US" sz="1400" b="0" i="0" u="none" strike="noStrike" kern="1200" cap="none" spc="0" normalizeH="0" baseline="0" noProof="0" dirty="0">
                <a:ln>
                  <a:noFill/>
                </a:ln>
                <a:solidFill>
                  <a:srgbClr val="000000"/>
                </a:solidFill>
                <a:effectLst/>
                <a:uLnTx/>
                <a:uFillTx/>
                <a:latin typeface="Courier"/>
                <a:ea typeface="Arial" pitchFamily="-111" charset="0"/>
                <a:cs typeface="Courier"/>
              </a:rPr>
              <a:t>’]++		</a:t>
            </a:r>
            <a:r>
              <a:rPr kumimoji="0" lang="en-US" sz="1400" b="0" i="0" u="none" strike="noStrike" kern="1200" cap="none" spc="0" normalizeH="0" baseline="0" noProof="0" dirty="0">
                <a:ln>
                  <a:noFill/>
                </a:ln>
                <a:solidFill>
                  <a:srgbClr val="FFFFFF">
                    <a:lumMod val="50000"/>
                  </a:srgbClr>
                </a:solidFill>
                <a:effectLst/>
                <a:uLnTx/>
                <a:uFillTx/>
                <a:latin typeface="Courier"/>
                <a:ea typeface="Arial" pitchFamily="-111" charset="0"/>
                <a:cs typeface="Courier"/>
              </a:rPr>
              <a:t>// Vote in histogram bin</a:t>
            </a:r>
          </a:p>
          <a:p>
            <a:pPr marL="0" marR="0" lvl="0" indent="0" algn="l" defTabSz="449263" rtl="0" eaLnBrk="1" fontAlgn="auto" latinLnBrk="0" hangingPunct="1">
              <a:lnSpc>
                <a:spcPct val="100000"/>
              </a:lnSpc>
              <a:spcBef>
                <a:spcPts val="0"/>
              </a:spcBef>
              <a:spcAft>
                <a:spcPts val="0"/>
              </a:spcAft>
              <a:buClr>
                <a:srgbClr val="000000"/>
              </a:buClr>
              <a:buSzPct val="100000"/>
              <a:buFont typeface="Arial" pitchFamily="-111"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en-US" sz="1400" b="0" i="0" u="none" strike="noStrike" kern="1200" cap="none" spc="0" normalizeH="0" baseline="0" noProof="0" dirty="0">
                <a:ln>
                  <a:noFill/>
                </a:ln>
                <a:solidFill>
                  <a:srgbClr val="000000"/>
                </a:solidFill>
                <a:effectLst/>
                <a:uLnTx/>
                <a:uFillTx/>
                <a:latin typeface="Courier"/>
                <a:ea typeface="Arial" pitchFamily="-111" charset="0"/>
                <a:cs typeface="Courier"/>
              </a:rPr>
              <a:t>}</a:t>
            </a:r>
            <a:endParaRPr kumimoji="0" lang="en-US" sz="1600" b="0" i="0" u="none" strike="noStrike" kern="1200" cap="none" spc="0" normalizeH="0" baseline="0" noProof="0" dirty="0">
              <a:ln>
                <a:noFill/>
              </a:ln>
              <a:solidFill>
                <a:srgbClr val="000000"/>
              </a:solidFill>
              <a:effectLst/>
              <a:uLnTx/>
              <a:uFillTx/>
              <a:latin typeface="Courier"/>
              <a:ea typeface="Arial" pitchFamily="-111" charset="0"/>
              <a:cs typeface="Courier"/>
            </a:endParaRPr>
          </a:p>
        </p:txBody>
      </p:sp>
      <p:pic>
        <p:nvPicPr>
          <p:cNvPr id="11" name="Imagen 10" descr="Apps_histogram.eps"/>
          <p:cNvPicPr>
            <a:picLocks noChangeAspect="1"/>
          </p:cNvPicPr>
          <p:nvPr/>
        </p:nvPicPr>
        <p:blipFill>
          <a:blip r:embed="rId2"/>
          <a:stretch>
            <a:fillRect/>
          </a:stretch>
        </p:blipFill>
        <p:spPr>
          <a:xfrm>
            <a:off x="2806266" y="3799534"/>
            <a:ext cx="3531468" cy="2509785"/>
          </a:xfrm>
          <a:prstGeom prst="rect">
            <a:avLst/>
          </a:prstGeom>
        </p:spPr>
      </p:pic>
      <p:sp>
        <p:nvSpPr>
          <p:cNvPr id="9" name="Título 1"/>
          <p:cNvSpPr>
            <a:spLocks noGrp="1"/>
          </p:cNvSpPr>
          <p:nvPr>
            <p:ph type="title"/>
          </p:nvPr>
        </p:nvSpPr>
        <p:spPr>
          <a:xfrm>
            <a:off x="179512" y="0"/>
            <a:ext cx="8567936" cy="908720"/>
          </a:xfrm>
        </p:spPr>
        <p:txBody>
          <a:bodyPr>
            <a:normAutofit/>
          </a:bodyPr>
          <a:lstStyle/>
          <a:p>
            <a:r>
              <a:rPr lang="en-US" dirty="0"/>
              <a:t>Image Histogram</a:t>
            </a:r>
          </a:p>
        </p:txBody>
      </p:sp>
      <p:sp>
        <p:nvSpPr>
          <p:cNvPr id="8" name="Slide Number Placeholder 3">
            <a:extLst>
              <a:ext uri="{FF2B5EF4-FFF2-40B4-BE49-F238E27FC236}">
                <a16:creationId xmlns:a16="http://schemas.microsoft.com/office/drawing/2014/main" id="{E923B5B4-B8A4-7E44-BE46-5D3B92154C0C}"/>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5594703-842D-BE41-9AF0-496458107D7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978075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0" y="908720"/>
            <a:ext cx="8568952" cy="5184576"/>
          </a:xfrm>
        </p:spPr>
        <p:txBody>
          <a:bodyPr>
            <a:normAutofit/>
          </a:bodyPr>
          <a:lstStyle/>
          <a:p>
            <a:pPr>
              <a:spcAft>
                <a:spcPts val="600"/>
              </a:spcAft>
            </a:pPr>
            <a:r>
              <a:rPr lang="en-US" dirty="0"/>
              <a:t>7 versions in CUDA samples: Tree-based reduction in shared memory</a:t>
            </a:r>
          </a:p>
          <a:p>
            <a:pPr lvl="1">
              <a:spcAft>
                <a:spcPts val="600"/>
              </a:spcAft>
            </a:pPr>
            <a:r>
              <a:rPr lang="en-US" dirty="0"/>
              <a:t>Version 0: No whole warps active</a:t>
            </a:r>
          </a:p>
          <a:p>
            <a:pPr lvl="1">
              <a:spcAft>
                <a:spcPts val="600"/>
              </a:spcAft>
            </a:pPr>
            <a:r>
              <a:rPr lang="en-US" dirty="0"/>
              <a:t>Version 1: Contiguous threads, but many bank conflicts</a:t>
            </a:r>
          </a:p>
          <a:p>
            <a:pPr lvl="1">
              <a:spcAft>
                <a:spcPts val="600"/>
              </a:spcAft>
            </a:pPr>
            <a:r>
              <a:rPr lang="en-US" dirty="0"/>
              <a:t>Version 2: No bank conflicts</a:t>
            </a:r>
          </a:p>
          <a:p>
            <a:pPr lvl="1">
              <a:spcAft>
                <a:spcPts val="600"/>
              </a:spcAft>
            </a:pPr>
            <a:r>
              <a:rPr lang="en-US" dirty="0"/>
              <a:t>Version 3: First level of reduction when reading from global memory</a:t>
            </a:r>
          </a:p>
          <a:p>
            <a:pPr lvl="1">
              <a:spcAft>
                <a:spcPts val="600"/>
              </a:spcAft>
            </a:pPr>
            <a:r>
              <a:rPr lang="en-US" dirty="0"/>
              <a:t>Version 4: Warp shuffle or unrolling of final warp</a:t>
            </a:r>
          </a:p>
          <a:p>
            <a:pPr lvl="1">
              <a:spcAft>
                <a:spcPts val="600"/>
              </a:spcAft>
            </a:pPr>
            <a:r>
              <a:rPr lang="en-US" dirty="0"/>
              <a:t>Version 5: Warp shuffle or complete unrolling</a:t>
            </a:r>
          </a:p>
          <a:p>
            <a:pPr lvl="1">
              <a:spcAft>
                <a:spcPts val="600"/>
              </a:spcAft>
            </a:pPr>
            <a:r>
              <a:rPr lang="en-US" dirty="0"/>
              <a:t>Version 6: Multiple elements per thread sequentially</a:t>
            </a:r>
          </a:p>
        </p:txBody>
      </p:sp>
      <p:sp>
        <p:nvSpPr>
          <p:cNvPr id="6" name="Título 1"/>
          <p:cNvSpPr>
            <a:spLocks noGrp="1"/>
          </p:cNvSpPr>
          <p:nvPr>
            <p:ph type="title"/>
          </p:nvPr>
        </p:nvSpPr>
        <p:spPr>
          <a:xfrm>
            <a:off x="179512" y="0"/>
            <a:ext cx="8964488" cy="908720"/>
          </a:xfrm>
        </p:spPr>
        <p:txBody>
          <a:bodyPr>
            <a:normAutofit/>
          </a:bodyPr>
          <a:lstStyle/>
          <a:p>
            <a:r>
              <a:rPr lang="en-US" dirty="0"/>
              <a:t>Optimized Parallel Reduction</a:t>
            </a:r>
          </a:p>
        </p:txBody>
      </p:sp>
      <p:sp>
        <p:nvSpPr>
          <p:cNvPr id="5" name="TextBox 4">
            <a:extLst>
              <a:ext uri="{FF2B5EF4-FFF2-40B4-BE49-F238E27FC236}">
                <a16:creationId xmlns:a16="http://schemas.microsoft.com/office/drawing/2014/main" id="{ADFA1E57-4DDD-EA40-BEE1-2E5F5232297F}"/>
              </a:ext>
            </a:extLst>
          </p:cNvPr>
          <p:cNvSpPr txBox="1"/>
          <p:nvPr/>
        </p:nvSpPr>
        <p:spPr>
          <a:xfrm>
            <a:off x="192954" y="6381328"/>
            <a:ext cx="7617791" cy="43088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FF"/>
                </a:solidFill>
                <a:effectLst/>
                <a:uLnTx/>
                <a:uFillTx/>
                <a:latin typeface="Tahoma"/>
                <a:ea typeface="+mn-ea"/>
                <a:cs typeface="+mn-cs"/>
                <a:hlinkClick r:id="rId2">
                  <a:extLst>
                    <a:ext uri="{A12FA001-AC4F-418D-AE19-62706E023703}">
                      <ahyp:hlinkClr xmlns:ahyp="http://schemas.microsoft.com/office/drawing/2018/hyperlinkcolor" val="tx"/>
                    </a:ext>
                  </a:extLst>
                </a:hlinkClick>
              </a:rPr>
              <a:t>https://</a:t>
            </a:r>
            <a:r>
              <a:rPr kumimoji="0" lang="en-US" sz="1100" b="0" i="0" u="none" strike="noStrike" kern="1200" cap="none" spc="0" normalizeH="0" baseline="0" noProof="0" dirty="0" err="1">
                <a:ln>
                  <a:noFill/>
                </a:ln>
                <a:solidFill>
                  <a:srgbClr val="0000FF"/>
                </a:solidFill>
                <a:effectLst/>
                <a:uLnTx/>
                <a:uFillTx/>
                <a:latin typeface="Tahoma"/>
                <a:ea typeface="+mn-ea"/>
                <a:cs typeface="+mn-cs"/>
                <a:hlinkClick r:id="rId2">
                  <a:extLst>
                    <a:ext uri="{A12FA001-AC4F-418D-AE19-62706E023703}">
                      <ahyp:hlinkClr xmlns:ahyp="http://schemas.microsoft.com/office/drawing/2018/hyperlinkcolor" val="tx"/>
                    </a:ext>
                  </a:extLst>
                </a:hlinkClick>
              </a:rPr>
              <a:t>docs.nvidia.com</a:t>
            </a:r>
            <a:r>
              <a:rPr kumimoji="0" lang="en-US" sz="1100" b="0" i="0" u="none" strike="noStrike" kern="1200" cap="none" spc="0" normalizeH="0" baseline="0" noProof="0" dirty="0">
                <a:ln>
                  <a:noFill/>
                </a:ln>
                <a:solidFill>
                  <a:srgbClr val="0000FF"/>
                </a:solidFill>
                <a:effectLst/>
                <a:uLnTx/>
                <a:uFillTx/>
                <a:latin typeface="Tahoma"/>
                <a:ea typeface="+mn-ea"/>
                <a:cs typeface="+mn-cs"/>
                <a:hlinkClick r:id="rId2">
                  <a:extLst>
                    <a:ext uri="{A12FA001-AC4F-418D-AE19-62706E023703}">
                      <ahyp:hlinkClr xmlns:ahyp="http://schemas.microsoft.com/office/drawing/2018/hyperlinkcolor" val="tx"/>
                    </a:ext>
                  </a:extLst>
                </a:hlinkClick>
              </a:rPr>
              <a:t>/</a:t>
            </a:r>
            <a:r>
              <a:rPr kumimoji="0" lang="en-US" sz="1100" b="0" i="0" u="none" strike="noStrike" kern="1200" cap="none" spc="0" normalizeH="0" baseline="0" noProof="0" dirty="0" err="1">
                <a:ln>
                  <a:noFill/>
                </a:ln>
                <a:solidFill>
                  <a:srgbClr val="0000FF"/>
                </a:solidFill>
                <a:effectLst/>
                <a:uLnTx/>
                <a:uFillTx/>
                <a:latin typeface="Tahoma"/>
                <a:ea typeface="+mn-ea"/>
                <a:cs typeface="+mn-cs"/>
                <a:hlinkClick r:id="rId2">
                  <a:extLst>
                    <a:ext uri="{A12FA001-AC4F-418D-AE19-62706E023703}">
                      <ahyp:hlinkClr xmlns:ahyp="http://schemas.microsoft.com/office/drawing/2018/hyperlinkcolor" val="tx"/>
                    </a:ext>
                  </a:extLst>
                </a:hlinkClick>
              </a:rPr>
              <a:t>cuda</a:t>
            </a:r>
            <a:r>
              <a:rPr kumimoji="0" lang="en-US" sz="1100" b="0" i="0" u="none" strike="noStrike" kern="1200" cap="none" spc="0" normalizeH="0" baseline="0" noProof="0" dirty="0">
                <a:ln>
                  <a:noFill/>
                </a:ln>
                <a:solidFill>
                  <a:srgbClr val="0000FF"/>
                </a:solidFill>
                <a:effectLst/>
                <a:uLnTx/>
                <a:uFillTx/>
                <a:latin typeface="Tahoma"/>
                <a:ea typeface="+mn-ea"/>
                <a:cs typeface="+mn-cs"/>
                <a:hlinkClick r:id="rId2">
                  <a:extLst>
                    <a:ext uri="{A12FA001-AC4F-418D-AE19-62706E023703}">
                      <ahyp:hlinkClr xmlns:ahyp="http://schemas.microsoft.com/office/drawing/2018/hyperlinkcolor" val="tx"/>
                    </a:ext>
                  </a:extLst>
                </a:hlinkClick>
              </a:rPr>
              <a:t>/</a:t>
            </a:r>
            <a:r>
              <a:rPr kumimoji="0" lang="en-US" sz="1100" b="0" i="0" u="none" strike="noStrike" kern="1200" cap="none" spc="0" normalizeH="0" baseline="0" noProof="0" dirty="0" err="1">
                <a:ln>
                  <a:noFill/>
                </a:ln>
                <a:solidFill>
                  <a:srgbClr val="0000FF"/>
                </a:solidFill>
                <a:effectLst/>
                <a:uLnTx/>
                <a:uFillTx/>
                <a:latin typeface="Tahoma"/>
                <a:ea typeface="+mn-ea"/>
                <a:cs typeface="+mn-cs"/>
                <a:hlinkClick r:id="rId2">
                  <a:extLst>
                    <a:ext uri="{A12FA001-AC4F-418D-AE19-62706E023703}">
                      <ahyp:hlinkClr xmlns:ahyp="http://schemas.microsoft.com/office/drawing/2018/hyperlinkcolor" val="tx"/>
                    </a:ext>
                  </a:extLst>
                </a:hlinkClick>
              </a:rPr>
              <a:t>cuda</a:t>
            </a:r>
            <a:r>
              <a:rPr kumimoji="0" lang="en-US" sz="1100" b="0" i="0" u="none" strike="noStrike" kern="1200" cap="none" spc="0" normalizeH="0" baseline="0" noProof="0" dirty="0">
                <a:ln>
                  <a:noFill/>
                </a:ln>
                <a:solidFill>
                  <a:srgbClr val="0000FF"/>
                </a:solidFill>
                <a:effectLst/>
                <a:uLnTx/>
                <a:uFillTx/>
                <a:latin typeface="Tahoma"/>
                <a:ea typeface="+mn-ea"/>
                <a:cs typeface="+mn-cs"/>
                <a:hlinkClick r:id="rId2">
                  <a:extLst>
                    <a:ext uri="{A12FA001-AC4F-418D-AE19-62706E023703}">
                      <ahyp:hlinkClr xmlns:ahyp="http://schemas.microsoft.com/office/drawing/2018/hyperlinkcolor" val="tx"/>
                    </a:ext>
                  </a:extLst>
                </a:hlinkClick>
              </a:rPr>
              <a:t>-samples/</a:t>
            </a:r>
            <a:r>
              <a:rPr kumimoji="0" lang="en-US" sz="1100" b="0" i="0" u="none" strike="noStrike" kern="1200" cap="none" spc="0" normalizeH="0" baseline="0" noProof="0" dirty="0" err="1">
                <a:ln>
                  <a:noFill/>
                </a:ln>
                <a:solidFill>
                  <a:srgbClr val="0000FF"/>
                </a:solidFill>
                <a:effectLst/>
                <a:uLnTx/>
                <a:uFillTx/>
                <a:latin typeface="Tahoma"/>
                <a:ea typeface="+mn-ea"/>
                <a:cs typeface="+mn-cs"/>
                <a:hlinkClick r:id="rId2">
                  <a:extLst>
                    <a:ext uri="{A12FA001-AC4F-418D-AE19-62706E023703}">
                      <ahyp:hlinkClr xmlns:ahyp="http://schemas.microsoft.com/office/drawing/2018/hyperlinkcolor" val="tx"/>
                    </a:ext>
                  </a:extLst>
                </a:hlinkClick>
              </a:rPr>
              <a:t>index.html#cuda-parallel-reduction</a:t>
            </a:r>
            <a:endParaRPr kumimoji="0" lang="en-US" sz="1100" b="0" i="0" u="none" strike="noStrike" kern="1200" cap="none" spc="0" normalizeH="0" baseline="0" noProof="0" dirty="0">
              <a:ln>
                <a:noFill/>
              </a:ln>
              <a:solidFill>
                <a:srgbClr val="0000FF"/>
              </a:solidFill>
              <a:effectLst/>
              <a:uLnTx/>
              <a:uFillTx/>
              <a:latin typeface="Tahom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Tahoma"/>
                <a:ea typeface="+mn-ea"/>
                <a:cs typeface="+mn-cs"/>
              </a:rPr>
              <a:t>Harris, “Optimizing Parallel Reduction in CUDA,” </a:t>
            </a:r>
            <a:r>
              <a:rPr kumimoji="0" lang="en-US" sz="1100" b="0" i="0" u="none" strike="noStrike" kern="1200" cap="none" spc="0" normalizeH="0" baseline="0" noProof="0" dirty="0">
                <a:ln>
                  <a:noFill/>
                </a:ln>
                <a:solidFill>
                  <a:srgbClr val="0000FF"/>
                </a:solidFill>
                <a:effectLst/>
                <a:uLnTx/>
                <a:uFillTx/>
                <a:latin typeface="Tahoma"/>
                <a:ea typeface="+mn-ea"/>
                <a:cs typeface="+mn-cs"/>
                <a:hlinkClick r:id="rId3">
                  <a:extLst>
                    <a:ext uri="{A12FA001-AC4F-418D-AE19-62706E023703}">
                      <ahyp:hlinkClr xmlns:ahyp="http://schemas.microsoft.com/office/drawing/2018/hyperlinkcolor" val="tx"/>
                    </a:ext>
                  </a:extLst>
                </a:hlinkClick>
              </a:rPr>
              <a:t>https://</a:t>
            </a:r>
            <a:r>
              <a:rPr kumimoji="0" lang="en-US" sz="1100" b="0" i="0" u="none" strike="noStrike" kern="1200" cap="none" spc="0" normalizeH="0" baseline="0" noProof="0" dirty="0" err="1">
                <a:ln>
                  <a:noFill/>
                </a:ln>
                <a:solidFill>
                  <a:srgbClr val="0000FF"/>
                </a:solidFill>
                <a:effectLst/>
                <a:uLnTx/>
                <a:uFillTx/>
                <a:latin typeface="Tahoma"/>
                <a:ea typeface="+mn-ea"/>
                <a:cs typeface="+mn-cs"/>
                <a:hlinkClick r:id="rId3">
                  <a:extLst>
                    <a:ext uri="{A12FA001-AC4F-418D-AE19-62706E023703}">
                      <ahyp:hlinkClr xmlns:ahyp="http://schemas.microsoft.com/office/drawing/2018/hyperlinkcolor" val="tx"/>
                    </a:ext>
                  </a:extLst>
                </a:hlinkClick>
              </a:rPr>
              <a:t>developer.download.nvidia.com</a:t>
            </a:r>
            <a:r>
              <a:rPr kumimoji="0" lang="en-US" sz="1100" b="0" i="0" u="none" strike="noStrike" kern="1200" cap="none" spc="0" normalizeH="0" baseline="0" noProof="0" dirty="0">
                <a:ln>
                  <a:noFill/>
                </a:ln>
                <a:solidFill>
                  <a:srgbClr val="0000FF"/>
                </a:solidFill>
                <a:effectLst/>
                <a:uLnTx/>
                <a:uFillTx/>
                <a:latin typeface="Tahoma"/>
                <a:ea typeface="+mn-ea"/>
                <a:cs typeface="+mn-cs"/>
                <a:hlinkClick r:id="rId3">
                  <a:extLst>
                    <a:ext uri="{A12FA001-AC4F-418D-AE19-62706E023703}">
                      <ahyp:hlinkClr xmlns:ahyp="http://schemas.microsoft.com/office/drawing/2018/hyperlinkcolor" val="tx"/>
                    </a:ext>
                  </a:extLst>
                </a:hlinkClick>
              </a:rPr>
              <a:t>/assets/</a:t>
            </a:r>
            <a:r>
              <a:rPr kumimoji="0" lang="en-US" sz="1100" b="0" i="0" u="none" strike="noStrike" kern="1200" cap="none" spc="0" normalizeH="0" baseline="0" noProof="0" dirty="0" err="1">
                <a:ln>
                  <a:noFill/>
                </a:ln>
                <a:solidFill>
                  <a:srgbClr val="0000FF"/>
                </a:solidFill>
                <a:effectLst/>
                <a:uLnTx/>
                <a:uFillTx/>
                <a:latin typeface="Tahoma"/>
                <a:ea typeface="+mn-ea"/>
                <a:cs typeface="+mn-cs"/>
                <a:hlinkClick r:id="rId3">
                  <a:extLst>
                    <a:ext uri="{A12FA001-AC4F-418D-AE19-62706E023703}">
                      <ahyp:hlinkClr xmlns:ahyp="http://schemas.microsoft.com/office/drawing/2018/hyperlinkcolor" val="tx"/>
                    </a:ext>
                  </a:extLst>
                </a:hlinkClick>
              </a:rPr>
              <a:t>cuda</a:t>
            </a:r>
            <a:r>
              <a:rPr kumimoji="0" lang="en-US" sz="1100" b="0" i="0" u="none" strike="noStrike" kern="1200" cap="none" spc="0" normalizeH="0" baseline="0" noProof="0" dirty="0">
                <a:ln>
                  <a:noFill/>
                </a:ln>
                <a:solidFill>
                  <a:srgbClr val="0000FF"/>
                </a:solidFill>
                <a:effectLst/>
                <a:uLnTx/>
                <a:uFillTx/>
                <a:latin typeface="Tahoma"/>
                <a:ea typeface="+mn-ea"/>
                <a:cs typeface="+mn-cs"/>
                <a:hlinkClick r:id="rId3">
                  <a:extLst>
                    <a:ext uri="{A12FA001-AC4F-418D-AE19-62706E023703}">
                      <ahyp:hlinkClr xmlns:ahyp="http://schemas.microsoft.com/office/drawing/2018/hyperlinkcolor" val="tx"/>
                    </a:ext>
                  </a:extLst>
                </a:hlinkClick>
              </a:rPr>
              <a:t>/files/</a:t>
            </a:r>
            <a:r>
              <a:rPr kumimoji="0" lang="en-US" sz="1100" b="0" i="0" u="none" strike="noStrike" kern="1200" cap="none" spc="0" normalizeH="0" baseline="0" noProof="0" dirty="0" err="1">
                <a:ln>
                  <a:noFill/>
                </a:ln>
                <a:solidFill>
                  <a:srgbClr val="0000FF"/>
                </a:solidFill>
                <a:effectLst/>
                <a:uLnTx/>
                <a:uFillTx/>
                <a:latin typeface="Tahoma"/>
                <a:ea typeface="+mn-ea"/>
                <a:cs typeface="+mn-cs"/>
                <a:hlinkClick r:id="rId3">
                  <a:extLst>
                    <a:ext uri="{A12FA001-AC4F-418D-AE19-62706E023703}">
                      <ahyp:hlinkClr xmlns:ahyp="http://schemas.microsoft.com/office/drawing/2018/hyperlinkcolor" val="tx"/>
                    </a:ext>
                  </a:extLst>
                </a:hlinkClick>
              </a:rPr>
              <a:t>reduction.pdf</a:t>
            </a:r>
            <a:endParaRPr kumimoji="0" lang="en-US" sz="1100" b="0" i="0" u="none" strike="noStrike" kern="1200" cap="none" spc="0" normalizeH="0" baseline="0" noProof="0" dirty="0">
              <a:ln>
                <a:noFill/>
              </a:ln>
              <a:solidFill>
                <a:srgbClr val="0000FF"/>
              </a:solidFill>
              <a:effectLst/>
              <a:uLnTx/>
              <a:uFillTx/>
              <a:latin typeface="Tahoma"/>
              <a:ea typeface="+mn-ea"/>
              <a:cs typeface="+mn-cs"/>
            </a:endParaRPr>
          </a:p>
        </p:txBody>
      </p:sp>
      <p:sp>
        <p:nvSpPr>
          <p:cNvPr id="7" name="Slide Number Placeholder 3">
            <a:extLst>
              <a:ext uri="{FF2B5EF4-FFF2-40B4-BE49-F238E27FC236}">
                <a16:creationId xmlns:a16="http://schemas.microsoft.com/office/drawing/2014/main" id="{196D6E67-D5F5-674A-B0A4-79F40BD5C5F7}"/>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5594703-842D-BE41-9AF0-496458107D7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140840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0" y="908720"/>
            <a:ext cx="8568952" cy="5184576"/>
          </a:xfrm>
        </p:spPr>
        <p:txBody>
          <a:bodyPr>
            <a:normAutofit/>
          </a:bodyPr>
          <a:lstStyle/>
          <a:p>
            <a:pPr>
              <a:spcAft>
                <a:spcPts val="600"/>
              </a:spcAft>
            </a:pPr>
            <a:r>
              <a:rPr lang="en-US" dirty="0"/>
              <a:t>3 new versions of reduction based on 3 previous versions</a:t>
            </a:r>
          </a:p>
          <a:p>
            <a:pPr lvl="1">
              <a:spcAft>
                <a:spcPts val="600"/>
              </a:spcAft>
            </a:pPr>
            <a:r>
              <a:rPr lang="en-US" dirty="0"/>
              <a:t>Version 0: No whole warps active</a:t>
            </a:r>
          </a:p>
          <a:p>
            <a:pPr lvl="1">
              <a:spcAft>
                <a:spcPts val="600"/>
              </a:spcAft>
            </a:pPr>
            <a:r>
              <a:rPr lang="en-US" dirty="0"/>
              <a:t>Version 3: First level of reduction when reading from global memory</a:t>
            </a:r>
          </a:p>
          <a:p>
            <a:pPr lvl="1">
              <a:spcAft>
                <a:spcPts val="600"/>
              </a:spcAft>
            </a:pPr>
            <a:r>
              <a:rPr lang="en-US" dirty="0"/>
              <a:t>Version 6: Multiple elements per thread sequentially</a:t>
            </a:r>
          </a:p>
          <a:p>
            <a:pPr>
              <a:spcAft>
                <a:spcPts val="600"/>
              </a:spcAft>
            </a:pPr>
            <a:r>
              <a:rPr lang="en-US" dirty="0"/>
              <a:t>New versions 7, 8, and 9</a:t>
            </a:r>
          </a:p>
          <a:p>
            <a:pPr lvl="1">
              <a:spcAft>
                <a:spcPts val="600"/>
              </a:spcAft>
            </a:pPr>
            <a:r>
              <a:rPr lang="en-US" dirty="0">
                <a:solidFill>
                  <a:srgbClr val="00B050"/>
                </a:solidFill>
              </a:rPr>
              <a:t>Replace the </a:t>
            </a:r>
            <a:r>
              <a:rPr lang="en-US" dirty="0">
                <a:solidFill>
                  <a:srgbClr val="00B050"/>
                </a:solidFill>
                <a:latin typeface="Courier" pitchFamily="2" charset="0"/>
              </a:rPr>
              <a:t>for</a:t>
            </a:r>
            <a:r>
              <a:rPr lang="en-US" dirty="0">
                <a:solidFill>
                  <a:srgbClr val="00B050"/>
                </a:solidFill>
              </a:rPr>
              <a:t> loop (tree-based reduction) with one shared memory atomic operation per thread</a:t>
            </a:r>
          </a:p>
          <a:p>
            <a:pPr lvl="1">
              <a:spcAft>
                <a:spcPts val="600"/>
              </a:spcAft>
            </a:pPr>
            <a:endParaRPr lang="en-US" dirty="0"/>
          </a:p>
        </p:txBody>
      </p:sp>
      <p:sp>
        <p:nvSpPr>
          <p:cNvPr id="6" name="Título 1"/>
          <p:cNvSpPr>
            <a:spLocks noGrp="1"/>
          </p:cNvSpPr>
          <p:nvPr>
            <p:ph type="title"/>
          </p:nvPr>
        </p:nvSpPr>
        <p:spPr>
          <a:xfrm>
            <a:off x="179512" y="0"/>
            <a:ext cx="8964488" cy="908720"/>
          </a:xfrm>
        </p:spPr>
        <p:txBody>
          <a:bodyPr>
            <a:normAutofit/>
          </a:bodyPr>
          <a:lstStyle/>
          <a:p>
            <a:r>
              <a:rPr lang="en-US" dirty="0"/>
              <a:t>Reduction with Atomic Operations</a:t>
            </a:r>
          </a:p>
        </p:txBody>
      </p:sp>
      <p:sp>
        <p:nvSpPr>
          <p:cNvPr id="7" name="Slide Number Placeholder 3">
            <a:extLst>
              <a:ext uri="{FF2B5EF4-FFF2-40B4-BE49-F238E27FC236}">
                <a16:creationId xmlns:a16="http://schemas.microsoft.com/office/drawing/2014/main" id="{25923E8A-B28C-CF44-A322-67A76A1A32A4}"/>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5594703-842D-BE41-9AF0-496458107D7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63</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9485037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4">
            <a:extLst>
              <a:ext uri="{FF2B5EF4-FFF2-40B4-BE49-F238E27FC236}">
                <a16:creationId xmlns:a16="http://schemas.microsoft.com/office/drawing/2014/main" id="{6C599EA8-303B-8F44-B67E-1E9A7D6B8361}"/>
              </a:ext>
            </a:extLst>
          </p:cNvPr>
          <p:cNvSpPr>
            <a:spLocks noGrp="1" noChangeArrowheads="1"/>
          </p:cNvSpPr>
          <p:nvPr>
            <p:ph type="ctrTitle"/>
          </p:nvPr>
        </p:nvSpPr>
        <p:spPr>
          <a:xfrm>
            <a:off x="467544" y="1124744"/>
            <a:ext cx="8208912" cy="2232248"/>
          </a:xfrm>
        </p:spPr>
        <p:txBody>
          <a:bodyPr/>
          <a:lstStyle/>
          <a:p>
            <a:pPr algn="ctr" eaLnBrk="1" hangingPunct="1"/>
            <a:r>
              <a:rPr lang="en-US" altLang="en-US" sz="4200" dirty="0">
                <a:ea typeface="ＭＳ Ｐゴシック" panose="020B0600070205080204" pitchFamily="34" charset="-128"/>
              </a:rPr>
              <a:t>Asynchronous Data Transfers </a:t>
            </a:r>
            <a:br>
              <a:rPr lang="en-US" altLang="en-US" sz="4200" dirty="0">
                <a:ea typeface="ＭＳ Ｐゴシック" panose="020B0600070205080204" pitchFamily="34" charset="-128"/>
              </a:rPr>
            </a:br>
            <a:r>
              <a:rPr lang="en-US" altLang="en-US" sz="4200" dirty="0">
                <a:ea typeface="ＭＳ Ｐゴシック" panose="020B0600070205080204" pitchFamily="34" charset="-128"/>
              </a:rPr>
              <a:t>between CPU and GPU</a:t>
            </a:r>
          </a:p>
        </p:txBody>
      </p:sp>
      <p:sp>
        <p:nvSpPr>
          <p:cNvPr id="81922" name="Rectangle 5">
            <a:extLst>
              <a:ext uri="{FF2B5EF4-FFF2-40B4-BE49-F238E27FC236}">
                <a16:creationId xmlns:a16="http://schemas.microsoft.com/office/drawing/2014/main" id="{EB66DB82-34C1-994A-A27C-C184C7C5BDDA}"/>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14327332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dirty="0"/>
              <a:t>CUDA Streams</a:t>
            </a:r>
          </a:p>
        </p:txBody>
      </p:sp>
      <p:sp>
        <p:nvSpPr>
          <p:cNvPr id="3" name="Marcador de contenido 2"/>
          <p:cNvSpPr>
            <a:spLocks noGrp="1"/>
          </p:cNvSpPr>
          <p:nvPr>
            <p:ph idx="1"/>
          </p:nvPr>
        </p:nvSpPr>
        <p:spPr>
          <a:xfrm>
            <a:off x="228600" y="908721"/>
            <a:ext cx="8610600" cy="5544734"/>
          </a:xfrm>
        </p:spPr>
        <p:txBody>
          <a:bodyPr>
            <a:normAutofit/>
          </a:bodyPr>
          <a:lstStyle/>
          <a:p>
            <a:r>
              <a:rPr lang="en-US" dirty="0">
                <a:solidFill>
                  <a:srgbClr val="0070C0"/>
                </a:solidFill>
              </a:rPr>
              <a:t>CUDA streams </a:t>
            </a:r>
            <a:r>
              <a:rPr lang="en-US" dirty="0"/>
              <a:t>(command queues in OpenCL)</a:t>
            </a:r>
          </a:p>
          <a:p>
            <a:r>
              <a:rPr lang="en-US" dirty="0"/>
              <a:t>S</a:t>
            </a:r>
            <a:r>
              <a:rPr dirty="0"/>
              <a:t>equence of operations that are performed in order</a:t>
            </a:r>
            <a:endParaRPr lang="es-ES_tradnl" dirty="0"/>
          </a:p>
          <a:p>
            <a:pPr lvl="1"/>
            <a:r>
              <a:rPr lang="en-US" dirty="0"/>
              <a:t>1. Data transfer CPU-GPU</a:t>
            </a:r>
          </a:p>
          <a:p>
            <a:pPr lvl="1"/>
            <a:r>
              <a:rPr lang="en-US" dirty="0"/>
              <a:t>2. Kernel execution</a:t>
            </a:r>
          </a:p>
          <a:p>
            <a:pPr lvl="2"/>
            <a:r>
              <a:rPr lang="en-US" dirty="0"/>
              <a:t>D input data instances, B blocks</a:t>
            </a:r>
          </a:p>
          <a:p>
            <a:pPr lvl="2"/>
            <a:r>
              <a:rPr lang="en-US" dirty="0"/>
              <a:t>#Streams: (D / #Streams) data instances, (B / #Streams) blocks</a:t>
            </a:r>
          </a:p>
          <a:p>
            <a:pPr lvl="1"/>
            <a:r>
              <a:rPr lang="en-US" dirty="0"/>
              <a:t>3. Data transfer GPU-CPU</a:t>
            </a:r>
          </a:p>
        </p:txBody>
      </p:sp>
      <p:pic>
        <p:nvPicPr>
          <p:cNvPr id="13" name="Imagen 12" descr="Stream_best_streams.eps"/>
          <p:cNvPicPr>
            <a:picLocks noChangeAspect="1"/>
          </p:cNvPicPr>
          <p:nvPr/>
        </p:nvPicPr>
        <p:blipFill>
          <a:blip r:embed="rId3"/>
          <a:stretch>
            <a:fillRect/>
          </a:stretch>
        </p:blipFill>
        <p:spPr>
          <a:xfrm>
            <a:off x="1233342" y="3905901"/>
            <a:ext cx="6677316" cy="2187395"/>
          </a:xfrm>
          <a:prstGeom prst="rect">
            <a:avLst/>
          </a:prstGeom>
        </p:spPr>
      </p:pic>
      <p:sp>
        <p:nvSpPr>
          <p:cNvPr id="9" name="Slide Number Placeholder 3">
            <a:extLst>
              <a:ext uri="{FF2B5EF4-FFF2-40B4-BE49-F238E27FC236}">
                <a16:creationId xmlns:a16="http://schemas.microsoft.com/office/drawing/2014/main" id="{B8665A90-8118-8748-8EF3-0EBA2F610317}"/>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2024504797"/>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8600" y="0"/>
            <a:ext cx="8807896" cy="908720"/>
          </a:xfrm>
        </p:spPr>
        <p:txBody>
          <a:bodyPr>
            <a:normAutofit fontScale="90000"/>
          </a:bodyPr>
          <a:lstStyle/>
          <a:p>
            <a:r>
              <a:rPr lang="en-US" dirty="0"/>
              <a:t>Asynchronous Transfers between CPU &amp; GPU</a:t>
            </a:r>
          </a:p>
        </p:txBody>
      </p:sp>
      <p:sp>
        <p:nvSpPr>
          <p:cNvPr id="3" name="Marcador de contenido 2"/>
          <p:cNvSpPr>
            <a:spLocks noGrp="1"/>
          </p:cNvSpPr>
          <p:nvPr>
            <p:ph idx="1"/>
          </p:nvPr>
        </p:nvSpPr>
        <p:spPr>
          <a:xfrm>
            <a:off x="251520" y="908721"/>
            <a:ext cx="8568952" cy="5472607"/>
          </a:xfrm>
        </p:spPr>
        <p:txBody>
          <a:bodyPr>
            <a:normAutofit/>
          </a:bodyPr>
          <a:lstStyle/>
          <a:p>
            <a:r>
              <a:rPr lang="en-US" dirty="0"/>
              <a:t>Computation </a:t>
            </a:r>
            <a:r>
              <a:rPr lang="en-US" dirty="0">
                <a:solidFill>
                  <a:srgbClr val="0070C0"/>
                </a:solidFill>
              </a:rPr>
              <a:t>divided into #Streams</a:t>
            </a:r>
          </a:p>
          <a:p>
            <a:pPr lvl="1"/>
            <a:r>
              <a:rPr lang="en-US" dirty="0"/>
              <a:t>D input data instances, B blocks</a:t>
            </a:r>
          </a:p>
          <a:p>
            <a:pPr lvl="1"/>
            <a:r>
              <a:rPr lang="en-US" dirty="0"/>
              <a:t>#Streams</a:t>
            </a:r>
          </a:p>
          <a:p>
            <a:pPr lvl="2"/>
            <a:r>
              <a:rPr lang="en-US" dirty="0"/>
              <a:t>D/#Streams data instances</a:t>
            </a:r>
          </a:p>
          <a:p>
            <a:pPr lvl="2"/>
            <a:r>
              <a:rPr lang="en-US" dirty="0"/>
              <a:t>B/#Streams blocks</a:t>
            </a:r>
          </a:p>
          <a:p>
            <a:pPr lvl="2"/>
            <a:endParaRPr lang="en-US" dirty="0"/>
          </a:p>
          <a:p>
            <a:pPr lvl="2"/>
            <a:endParaRPr lang="en-US" dirty="0"/>
          </a:p>
          <a:p>
            <a:pPr lvl="2"/>
            <a:endParaRPr lang="en-US" dirty="0"/>
          </a:p>
          <a:p>
            <a:pPr lvl="2"/>
            <a:endParaRPr lang="en-US" dirty="0"/>
          </a:p>
          <a:p>
            <a:pPr lvl="2"/>
            <a:endParaRPr lang="en-US" dirty="0"/>
          </a:p>
          <a:p>
            <a:pPr lvl="2"/>
            <a:endParaRPr lang="en-US" dirty="0"/>
          </a:p>
          <a:p>
            <a:pPr lvl="1">
              <a:lnSpc>
                <a:spcPct val="90000"/>
              </a:lnSpc>
            </a:pPr>
            <a:endParaRPr lang="en-US" dirty="0"/>
          </a:p>
          <a:p>
            <a:pPr lvl="1">
              <a:lnSpc>
                <a:spcPct val="90000"/>
              </a:lnSpc>
            </a:pPr>
            <a:r>
              <a:rPr lang="en-US" dirty="0"/>
              <a:t>Estimates</a:t>
            </a:r>
          </a:p>
        </p:txBody>
      </p:sp>
      <p:pic>
        <p:nvPicPr>
          <p:cNvPr id="13" name="Imagen 12" descr="Stream_best_streams.eps"/>
          <p:cNvPicPr>
            <a:picLocks noChangeAspect="1"/>
          </p:cNvPicPr>
          <p:nvPr/>
        </p:nvPicPr>
        <p:blipFill>
          <a:blip r:embed="rId3"/>
          <a:stretch>
            <a:fillRect/>
          </a:stretch>
        </p:blipFill>
        <p:spPr>
          <a:xfrm>
            <a:off x="1908384" y="2924944"/>
            <a:ext cx="6120000" cy="2004826"/>
          </a:xfrm>
          <a:prstGeom prst="rect">
            <a:avLst/>
          </a:prstGeom>
        </p:spPr>
      </p:pic>
      <p:sp>
        <p:nvSpPr>
          <p:cNvPr id="5" name="CuadroTexto 4"/>
          <p:cNvSpPr txBox="1"/>
          <p:nvPr/>
        </p:nvSpPr>
        <p:spPr>
          <a:xfrm>
            <a:off x="2450886" y="6021288"/>
            <a:ext cx="291320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000000"/>
                </a:solidFill>
                <a:effectLst/>
                <a:uLnTx/>
                <a:uFillTx/>
                <a:latin typeface="Tahoma"/>
                <a:ea typeface="+mn-ea"/>
                <a:cs typeface="+mn-cs"/>
              </a:rPr>
              <a:t>t</a:t>
            </a:r>
            <a:r>
              <a:rPr kumimoji="0" lang="en-US" sz="1800" b="0" i="1" u="none" strike="noStrike" kern="1200" cap="none" spc="0" normalizeH="0" baseline="-25000" noProof="0" dirty="0" err="1">
                <a:ln>
                  <a:noFill/>
                </a:ln>
                <a:solidFill>
                  <a:srgbClr val="000000"/>
                </a:solidFill>
                <a:effectLst/>
                <a:uLnTx/>
                <a:uFillTx/>
                <a:latin typeface="Tahoma"/>
                <a:ea typeface="+mn-ea"/>
                <a:cs typeface="+mn-cs"/>
              </a:rPr>
              <a:t>E</a:t>
            </a:r>
            <a:r>
              <a:rPr kumimoji="0" lang="en-US" sz="1800" b="0" i="0" u="none" strike="noStrike" kern="1200" cap="none" spc="0" normalizeH="0" baseline="0" noProof="0" dirty="0">
                <a:ln>
                  <a:noFill/>
                </a:ln>
                <a:solidFill>
                  <a:srgbClr val="000000"/>
                </a:solidFill>
                <a:effectLst/>
                <a:uLnTx/>
                <a:uFillTx/>
                <a:latin typeface="Tahoma"/>
                <a:ea typeface="+mn-ea"/>
                <a:cs typeface="+mn-cs"/>
              </a:rPr>
              <a:t> &gt;= </a:t>
            </a:r>
            <a:r>
              <a:rPr kumimoji="0" lang="en-US" sz="1800" b="0" i="1" u="none" strike="noStrike" kern="1200" cap="none" spc="0" normalizeH="0" baseline="0" noProof="0" dirty="0" err="1">
                <a:ln>
                  <a:noFill/>
                </a:ln>
                <a:solidFill>
                  <a:srgbClr val="000000"/>
                </a:solidFill>
                <a:effectLst/>
                <a:uLnTx/>
                <a:uFillTx/>
                <a:latin typeface="Tahoma"/>
                <a:ea typeface="+mn-ea"/>
                <a:cs typeface="+mn-cs"/>
              </a:rPr>
              <a:t>t</a:t>
            </a:r>
            <a:r>
              <a:rPr kumimoji="0" lang="en-US" sz="1800" b="0" i="1" u="none" strike="noStrike" kern="1200" cap="none" spc="0" normalizeH="0" baseline="-25000" noProof="0" dirty="0" err="1">
                <a:ln>
                  <a:noFill/>
                </a:ln>
                <a:solidFill>
                  <a:srgbClr val="000000"/>
                </a:solidFill>
                <a:effectLst/>
                <a:uLnTx/>
                <a:uFillTx/>
                <a:latin typeface="Tahoma"/>
                <a:ea typeface="+mn-ea"/>
                <a:cs typeface="+mn-cs"/>
              </a:rPr>
              <a:t>T</a:t>
            </a:r>
            <a:r>
              <a:rPr kumimoji="0" lang="en-US" sz="1800" b="0" i="0" u="none" strike="noStrike" kern="1200" cap="none" spc="0" normalizeH="0" baseline="0" noProof="0" dirty="0">
                <a:ln>
                  <a:noFill/>
                </a:ln>
                <a:solidFill>
                  <a:srgbClr val="000000"/>
                </a:solidFill>
                <a:effectLst/>
                <a:uLnTx/>
                <a:uFillTx/>
                <a:latin typeface="Tahoma"/>
                <a:ea typeface="+mn-ea"/>
                <a:cs typeface="+mn-cs"/>
              </a:rPr>
              <a:t> (dominant kernel)</a:t>
            </a:r>
          </a:p>
        </p:txBody>
      </p:sp>
      <p:sp>
        <p:nvSpPr>
          <p:cNvPr id="8" name="CuadroTexto 7"/>
          <p:cNvSpPr txBox="1"/>
          <p:nvPr/>
        </p:nvSpPr>
        <p:spPr>
          <a:xfrm>
            <a:off x="5796136" y="6011996"/>
            <a:ext cx="301295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000000"/>
                </a:solidFill>
                <a:effectLst/>
                <a:uLnTx/>
                <a:uFillTx/>
                <a:latin typeface="Tahoma"/>
                <a:ea typeface="+mn-ea"/>
                <a:cs typeface="+mn-cs"/>
              </a:rPr>
              <a:t>t</a:t>
            </a:r>
            <a:r>
              <a:rPr kumimoji="0" lang="en-US" sz="1800" b="0" i="1" u="none" strike="noStrike" kern="1200" cap="none" spc="0" normalizeH="0" baseline="-25000" noProof="0" dirty="0" err="1">
                <a:ln>
                  <a:noFill/>
                </a:ln>
                <a:solidFill>
                  <a:srgbClr val="000000"/>
                </a:solidFill>
                <a:effectLst/>
                <a:uLnTx/>
                <a:uFillTx/>
                <a:latin typeface="Tahoma"/>
                <a:ea typeface="+mn-ea"/>
                <a:cs typeface="+mn-cs"/>
              </a:rPr>
              <a:t>T</a:t>
            </a:r>
            <a:r>
              <a:rPr kumimoji="0" lang="en-US" sz="1800" b="0" i="0" u="none" strike="noStrike" kern="1200" cap="none" spc="0" normalizeH="0" baseline="0" noProof="0" dirty="0">
                <a:ln>
                  <a:noFill/>
                </a:ln>
                <a:solidFill>
                  <a:srgbClr val="000000"/>
                </a:solidFill>
                <a:effectLst/>
                <a:uLnTx/>
                <a:uFillTx/>
                <a:latin typeface="Tahoma"/>
                <a:ea typeface="+mn-ea"/>
                <a:cs typeface="+mn-cs"/>
              </a:rPr>
              <a:t> &gt; </a:t>
            </a:r>
            <a:r>
              <a:rPr kumimoji="0" lang="en-US" sz="1800" b="0" i="1" u="none" strike="noStrike" kern="1200" cap="none" spc="0" normalizeH="0" baseline="0" noProof="0" dirty="0" err="1">
                <a:ln>
                  <a:noFill/>
                </a:ln>
                <a:solidFill>
                  <a:srgbClr val="000000"/>
                </a:solidFill>
                <a:effectLst/>
                <a:uLnTx/>
                <a:uFillTx/>
                <a:latin typeface="Tahoma"/>
                <a:ea typeface="+mn-ea"/>
                <a:cs typeface="+mn-cs"/>
              </a:rPr>
              <a:t>t</a:t>
            </a:r>
            <a:r>
              <a:rPr kumimoji="0" lang="en-US" sz="1800" b="0" i="1" u="none" strike="noStrike" kern="1200" cap="none" spc="0" normalizeH="0" baseline="-25000" noProof="0" dirty="0" err="1">
                <a:ln>
                  <a:noFill/>
                </a:ln>
                <a:solidFill>
                  <a:srgbClr val="000000"/>
                </a:solidFill>
                <a:effectLst/>
                <a:uLnTx/>
                <a:uFillTx/>
                <a:latin typeface="Tahoma"/>
                <a:ea typeface="+mn-ea"/>
                <a:cs typeface="+mn-cs"/>
              </a:rPr>
              <a:t>E</a:t>
            </a:r>
            <a:r>
              <a:rPr kumimoji="0" lang="en-US" sz="1800" b="0" i="0" u="none" strike="noStrike" kern="1200" cap="none" spc="0" normalizeH="0" baseline="0" noProof="0" dirty="0">
                <a:ln>
                  <a:noFill/>
                </a:ln>
                <a:solidFill>
                  <a:srgbClr val="000000"/>
                </a:solidFill>
                <a:effectLst/>
                <a:uLnTx/>
                <a:uFillTx/>
                <a:latin typeface="Tahoma"/>
                <a:ea typeface="+mn-ea"/>
                <a:cs typeface="+mn-cs"/>
              </a:rPr>
              <a:t> (dominant transfers)</a:t>
            </a:r>
          </a:p>
        </p:txBody>
      </p:sp>
      <p:sp>
        <p:nvSpPr>
          <p:cNvPr id="4" name="Marcador de número de diapositiva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9" name="TextBox 8">
            <a:extLst>
              <a:ext uri="{FF2B5EF4-FFF2-40B4-BE49-F238E27FC236}">
                <a16:creationId xmlns:a16="http://schemas.microsoft.com/office/drawing/2014/main" id="{E37DCE7F-AE68-394C-BCFE-C42646249BF1}"/>
              </a:ext>
            </a:extLst>
          </p:cNvPr>
          <p:cNvSpPr txBox="1"/>
          <p:nvPr/>
        </p:nvSpPr>
        <p:spPr>
          <a:xfrm>
            <a:off x="269174" y="3356992"/>
            <a:ext cx="135049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Tahoma"/>
                <a:ea typeface="+mn-ea"/>
                <a:cs typeface="+mn-cs"/>
              </a:rPr>
              <a:t>Default stream</a:t>
            </a:r>
          </a:p>
        </p:txBody>
      </p:sp>
      <p:sp>
        <p:nvSpPr>
          <p:cNvPr id="11" name="TextBox 10">
            <a:extLst>
              <a:ext uri="{FF2B5EF4-FFF2-40B4-BE49-F238E27FC236}">
                <a16:creationId xmlns:a16="http://schemas.microsoft.com/office/drawing/2014/main" id="{6D9D95BA-9C3E-6D4A-97BA-0312401A3EB5}"/>
              </a:ext>
            </a:extLst>
          </p:cNvPr>
          <p:cNvSpPr txBox="1"/>
          <p:nvPr/>
        </p:nvSpPr>
        <p:spPr>
          <a:xfrm>
            <a:off x="269174" y="4437112"/>
            <a:ext cx="143795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Tahoma"/>
                <a:ea typeface="+mn-ea"/>
                <a:cs typeface="+mn-cs"/>
              </a:rPr>
              <a:t>Several streams</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2DA49AC2-F2E8-1D4C-B8DC-4E949241EB1C}"/>
                  </a:ext>
                </a:extLst>
              </p:cNvPr>
              <p:cNvSpPr txBox="1"/>
              <p:nvPr/>
            </p:nvSpPr>
            <p:spPr>
              <a:xfrm>
                <a:off x="2843808" y="5337573"/>
                <a:ext cx="1919756" cy="61170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𝑡</m:t>
                          </m:r>
                        </m:e>
                        <m:sub>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𝐸</m:t>
                          </m:r>
                        </m:sub>
                      </m:sSub>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sSub>
                            <m:sSubPr>
                              <m:ctrlP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𝑡</m:t>
                              </m:r>
                            </m:e>
                            <m:sub>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𝑇</m:t>
                              </m:r>
                            </m:sub>
                          </m:sSub>
                        </m:num>
                        <m:den>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𝑆𝑡𝑟𝑒𝑎𝑚𝑠</m:t>
                          </m:r>
                        </m:den>
                      </m:f>
                    </m:oMath>
                  </m:oMathPara>
                </a14:m>
                <a:endParaRPr kumimoji="0" lang="en-US" sz="2200" b="0" i="0" u="none" strike="noStrike" kern="1200" cap="none" spc="0" normalizeH="0" baseline="0" noProof="0" dirty="0">
                  <a:ln>
                    <a:noFill/>
                  </a:ln>
                  <a:solidFill>
                    <a:srgbClr val="000000"/>
                  </a:solidFill>
                  <a:effectLst/>
                  <a:uLnTx/>
                  <a:uFillTx/>
                  <a:latin typeface="Tahoma"/>
                  <a:ea typeface="+mn-ea"/>
                  <a:cs typeface="+mn-cs"/>
                </a:endParaRPr>
              </a:p>
            </p:txBody>
          </p:sp>
        </mc:Choice>
        <mc:Fallback xmlns="">
          <p:sp>
            <p:nvSpPr>
              <p:cNvPr id="10" name="TextBox 9">
                <a:extLst>
                  <a:ext uri="{FF2B5EF4-FFF2-40B4-BE49-F238E27FC236}">
                    <a16:creationId xmlns:a16="http://schemas.microsoft.com/office/drawing/2014/main" id="{2DA49AC2-F2E8-1D4C-B8DC-4E949241EB1C}"/>
                  </a:ext>
                </a:extLst>
              </p:cNvPr>
              <p:cNvSpPr txBox="1">
                <a:spLocks noRot="1" noChangeAspect="1" noMove="1" noResize="1" noEditPoints="1" noAdjustHandles="1" noChangeArrowheads="1" noChangeShapeType="1" noTextEdit="1"/>
              </p:cNvSpPr>
              <p:nvPr/>
            </p:nvSpPr>
            <p:spPr>
              <a:xfrm>
                <a:off x="2843808" y="5337573"/>
                <a:ext cx="1919756" cy="611706"/>
              </a:xfrm>
              <a:prstGeom prst="rect">
                <a:avLst/>
              </a:prstGeom>
              <a:blipFill>
                <a:blip r:embed="rId4"/>
                <a:stretch>
                  <a:fillRect l="-1987" r="-2649" b="-142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BC847BE-B700-AC45-A696-85866C3856B9}"/>
                  </a:ext>
                </a:extLst>
              </p:cNvPr>
              <p:cNvSpPr txBox="1"/>
              <p:nvPr/>
            </p:nvSpPr>
            <p:spPr>
              <a:xfrm>
                <a:off x="6300192" y="5337573"/>
                <a:ext cx="1923219" cy="61170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𝑡</m:t>
                          </m:r>
                        </m:e>
                        <m:sub>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𝑇</m:t>
                          </m:r>
                        </m:sub>
                      </m:sSub>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sSub>
                            <m:sSubPr>
                              <m:ctrlP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𝑡</m:t>
                              </m:r>
                            </m:e>
                            <m:sub>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𝐸</m:t>
                              </m:r>
                            </m:sub>
                          </m:sSub>
                        </m:num>
                        <m:den>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s-ES" sz="2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𝑆𝑡𝑟𝑒𝑎𝑚𝑠</m:t>
                          </m:r>
                        </m:den>
                      </m:f>
                    </m:oMath>
                  </m:oMathPara>
                </a14:m>
                <a:endParaRPr kumimoji="0" lang="en-US" sz="2200" b="0" i="0" u="none" strike="noStrike" kern="1200" cap="none" spc="0" normalizeH="0" baseline="0" noProof="0" dirty="0">
                  <a:ln>
                    <a:noFill/>
                  </a:ln>
                  <a:solidFill>
                    <a:srgbClr val="000000"/>
                  </a:solidFill>
                  <a:effectLst/>
                  <a:uLnTx/>
                  <a:uFillTx/>
                  <a:latin typeface="Tahoma"/>
                  <a:ea typeface="+mn-ea"/>
                  <a:cs typeface="+mn-cs"/>
                </a:endParaRPr>
              </a:p>
            </p:txBody>
          </p:sp>
        </mc:Choice>
        <mc:Fallback xmlns="">
          <p:sp>
            <p:nvSpPr>
              <p:cNvPr id="14" name="TextBox 13">
                <a:extLst>
                  <a:ext uri="{FF2B5EF4-FFF2-40B4-BE49-F238E27FC236}">
                    <a16:creationId xmlns:a16="http://schemas.microsoft.com/office/drawing/2014/main" id="{ABC847BE-B700-AC45-A696-85866C3856B9}"/>
                  </a:ext>
                </a:extLst>
              </p:cNvPr>
              <p:cNvSpPr txBox="1">
                <a:spLocks noRot="1" noChangeAspect="1" noMove="1" noResize="1" noEditPoints="1" noAdjustHandles="1" noChangeArrowheads="1" noChangeShapeType="1" noTextEdit="1"/>
              </p:cNvSpPr>
              <p:nvPr/>
            </p:nvSpPr>
            <p:spPr>
              <a:xfrm>
                <a:off x="6300192" y="5337573"/>
                <a:ext cx="1923219" cy="611706"/>
              </a:xfrm>
              <a:prstGeom prst="rect">
                <a:avLst/>
              </a:prstGeom>
              <a:blipFill>
                <a:blip r:embed="rId5"/>
                <a:stretch>
                  <a:fillRect l="-1307" r="-1961" b="-14286"/>
                </a:stretch>
              </a:blipFill>
            </p:spPr>
            <p:txBody>
              <a:bodyPr/>
              <a:lstStyle/>
              <a:p>
                <a:r>
                  <a:rPr lang="en-US">
                    <a:noFill/>
                  </a:rPr>
                  <a:t> </a:t>
                </a:r>
              </a:p>
            </p:txBody>
          </p:sp>
        </mc:Fallback>
      </mc:AlternateContent>
    </p:spTree>
    <p:extLst>
      <p:ext uri="{BB962C8B-B14F-4D97-AF65-F5344CB8AC3E}">
        <p14:creationId xmlns:p14="http://schemas.microsoft.com/office/powerpoint/2010/main" val="475535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1" grpId="0"/>
      <p:bldP spid="10" grpId="0"/>
      <p:bldP spid="1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número de diapositiva 8"/>
          <p:cNvSpPr>
            <a:spLocks noGrp="1"/>
          </p:cNvSpPr>
          <p:nvPr>
            <p:ph type="sldNum" sz="quarter" idx="12"/>
          </p:nvPr>
        </p:nvSpPr>
        <p:spPr>
          <a:xfrm>
            <a:off x="8735326" y="6504317"/>
            <a:ext cx="2844059" cy="365125"/>
          </a:xfrm>
          <a:prstGeom prst="rect">
            <a:avLst/>
          </a:prstGeom>
        </p:spPr>
        <p:txBody>
          <a:bodyPr vert="horz" lIns="117200" tIns="58600" rIns="117200" bIns="58600" rtlCol="0" anchor="ctr"/>
          <a:lstStyle>
            <a:defPPr>
              <a:defRPr lang="es-ES"/>
            </a:defPPr>
            <a:lvl1pPr marL="0" algn="r" defTabSz="585999" rtl="0" eaLnBrk="1" latinLnBrk="0" hangingPunct="1">
              <a:defRPr sz="1300" kern="1200">
                <a:solidFill>
                  <a:schemeClr val="tx1">
                    <a:tint val="75000"/>
                  </a:schemeClr>
                </a:solidFill>
                <a:latin typeface="+mn-lt"/>
                <a:ea typeface="+mn-ea"/>
                <a:cs typeface="+mn-cs"/>
              </a:defRPr>
            </a:lvl1pPr>
            <a:lvl2pPr marL="585999" algn="l" defTabSz="585999" rtl="0" eaLnBrk="1" latinLnBrk="0" hangingPunct="1">
              <a:defRPr sz="2300" kern="1200">
                <a:solidFill>
                  <a:schemeClr val="tx1"/>
                </a:solidFill>
                <a:latin typeface="+mn-lt"/>
                <a:ea typeface="+mn-ea"/>
                <a:cs typeface="+mn-cs"/>
              </a:defRPr>
            </a:lvl2pPr>
            <a:lvl3pPr marL="1171998" algn="l" defTabSz="585999" rtl="0" eaLnBrk="1" latinLnBrk="0" hangingPunct="1">
              <a:defRPr sz="2300" kern="1200">
                <a:solidFill>
                  <a:schemeClr val="tx1"/>
                </a:solidFill>
                <a:latin typeface="+mn-lt"/>
                <a:ea typeface="+mn-ea"/>
                <a:cs typeface="+mn-cs"/>
              </a:defRPr>
            </a:lvl3pPr>
            <a:lvl4pPr marL="1757998" algn="l" defTabSz="585999" rtl="0" eaLnBrk="1" latinLnBrk="0" hangingPunct="1">
              <a:defRPr sz="2300" kern="1200">
                <a:solidFill>
                  <a:schemeClr val="tx1"/>
                </a:solidFill>
                <a:latin typeface="+mn-lt"/>
                <a:ea typeface="+mn-ea"/>
                <a:cs typeface="+mn-cs"/>
              </a:defRPr>
            </a:lvl4pPr>
            <a:lvl5pPr marL="2343997" algn="l" defTabSz="585999" rtl="0" eaLnBrk="1" latinLnBrk="0" hangingPunct="1">
              <a:defRPr sz="2300" kern="1200">
                <a:solidFill>
                  <a:schemeClr val="tx1"/>
                </a:solidFill>
                <a:latin typeface="+mn-lt"/>
                <a:ea typeface="+mn-ea"/>
                <a:cs typeface="+mn-cs"/>
              </a:defRPr>
            </a:lvl5pPr>
            <a:lvl6pPr marL="2929996" algn="l" defTabSz="585999" rtl="0" eaLnBrk="1" latinLnBrk="0" hangingPunct="1">
              <a:defRPr sz="2300" kern="1200">
                <a:solidFill>
                  <a:schemeClr val="tx1"/>
                </a:solidFill>
                <a:latin typeface="+mn-lt"/>
                <a:ea typeface="+mn-ea"/>
                <a:cs typeface="+mn-cs"/>
              </a:defRPr>
            </a:lvl6pPr>
            <a:lvl7pPr marL="3515995" algn="l" defTabSz="585999" rtl="0" eaLnBrk="1" latinLnBrk="0" hangingPunct="1">
              <a:defRPr sz="2300" kern="1200">
                <a:solidFill>
                  <a:schemeClr val="tx1"/>
                </a:solidFill>
                <a:latin typeface="+mn-lt"/>
                <a:ea typeface="+mn-ea"/>
                <a:cs typeface="+mn-cs"/>
              </a:defRPr>
            </a:lvl7pPr>
            <a:lvl8pPr marL="4101995" algn="l" defTabSz="585999" rtl="0" eaLnBrk="1" latinLnBrk="0" hangingPunct="1">
              <a:defRPr sz="2300" kern="1200">
                <a:solidFill>
                  <a:schemeClr val="tx1"/>
                </a:solidFill>
                <a:latin typeface="+mn-lt"/>
                <a:ea typeface="+mn-ea"/>
                <a:cs typeface="+mn-cs"/>
              </a:defRPr>
            </a:lvl8pPr>
            <a:lvl9pPr marL="4687994" algn="l" defTabSz="585999" rtl="0" eaLnBrk="1" latinLnBrk="0" hangingPunct="1">
              <a:defRPr sz="2300" kern="1200">
                <a:solidFill>
                  <a:schemeClr val="tx1"/>
                </a:solidFill>
                <a:latin typeface="+mn-lt"/>
                <a:ea typeface="+mn-ea"/>
                <a:cs typeface="+mn-cs"/>
              </a:defRPr>
            </a:lvl9pPr>
          </a:lstStyle>
          <a:p>
            <a:pPr marL="0" marR="0" lvl="0" indent="0" algn="r" defTabSz="585999" rtl="0" eaLnBrk="1" fontAlgn="auto" latinLnBrk="0" hangingPunct="1">
              <a:lnSpc>
                <a:spcPct val="100000"/>
              </a:lnSpc>
              <a:spcBef>
                <a:spcPts val="0"/>
              </a:spcBef>
              <a:spcAft>
                <a:spcPts val="0"/>
              </a:spcAft>
              <a:buClrTx/>
              <a:buSzTx/>
              <a:buFontTx/>
              <a:buNone/>
              <a:tabLst/>
              <a:defRPr/>
            </a:pPr>
            <a:fld id="{669B3D8F-BA00-2E49-BD66-8B99874540CC}" type="slidenum">
              <a:rPr kumimoji="0" lang="en-US" sz="1300" b="0" i="0" u="none" strike="noStrike" kern="1200" cap="none" spc="0" normalizeH="0" baseline="0" noProof="0" smtClean="0">
                <a:ln>
                  <a:noFill/>
                </a:ln>
                <a:solidFill>
                  <a:srgbClr val="000000">
                    <a:tint val="75000"/>
                  </a:srgbClr>
                </a:solidFill>
                <a:effectLst/>
                <a:uLnTx/>
                <a:uFillTx/>
                <a:latin typeface="Tahoma"/>
                <a:ea typeface="+mn-ea"/>
                <a:cs typeface="+mn-cs"/>
              </a:rPr>
              <a:pPr marL="0" marR="0" lvl="0" indent="0" algn="r" defTabSz="585999" rtl="0" eaLnBrk="1" fontAlgn="auto" latinLnBrk="0" hangingPunct="1">
                <a:lnSpc>
                  <a:spcPct val="100000"/>
                </a:lnSpc>
                <a:spcBef>
                  <a:spcPts val="0"/>
                </a:spcBef>
                <a:spcAft>
                  <a:spcPts val="0"/>
                </a:spcAft>
                <a:buClrTx/>
                <a:buSzTx/>
                <a:buFontTx/>
                <a:buNone/>
                <a:tabLst/>
                <a:defRPr/>
              </a:pPr>
              <a:t>67</a:t>
            </a:fld>
            <a:endParaRPr kumimoji="0" lang="en-US" sz="1300" b="0" i="0" u="none" strike="noStrike" kern="1200" cap="none" spc="0" normalizeH="0" baseline="0" noProof="0">
              <a:ln>
                <a:noFill/>
              </a:ln>
              <a:solidFill>
                <a:srgbClr val="000000">
                  <a:tint val="75000"/>
                </a:srgbClr>
              </a:solidFill>
              <a:effectLst/>
              <a:uLnTx/>
              <a:uFillTx/>
              <a:latin typeface="Tahoma"/>
              <a:ea typeface="+mn-ea"/>
              <a:cs typeface="+mn-cs"/>
            </a:endParaRPr>
          </a:p>
        </p:txBody>
      </p:sp>
      <p:sp>
        <p:nvSpPr>
          <p:cNvPr id="271" name="Title 4">
            <a:extLst>
              <a:ext uri="{FF2B5EF4-FFF2-40B4-BE49-F238E27FC236}">
                <a16:creationId xmlns:a16="http://schemas.microsoft.com/office/drawing/2014/main" id="{6F92FEE4-E178-8647-BCD3-79ACB3D37227}"/>
              </a:ext>
            </a:extLst>
          </p:cNvPr>
          <p:cNvSpPr txBox="1">
            <a:spLocks/>
          </p:cNvSpPr>
          <p:nvPr/>
        </p:nvSpPr>
        <p:spPr>
          <a:xfrm>
            <a:off x="228600" y="0"/>
            <a:ext cx="8915400" cy="908720"/>
          </a:xfrm>
          <a:prstGeom prst="rect">
            <a:avLst/>
          </a:prstGeom>
        </p:spPr>
        <p:txBody>
          <a:bodyPr anchor="ct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006633"/>
                </a:solidFill>
                <a:effectLst/>
                <a:uLnTx/>
                <a:uFillTx/>
                <a:latin typeface="Garamond"/>
                <a:ea typeface="+mj-ea"/>
                <a:cs typeface="+mj-cs"/>
              </a:rPr>
              <a:t>Overlap of Data Transfers and Kernel Execution</a:t>
            </a:r>
          </a:p>
        </p:txBody>
      </p:sp>
      <p:sp>
        <p:nvSpPr>
          <p:cNvPr id="272" name="Slide Number Placeholder 3">
            <a:extLst>
              <a:ext uri="{FF2B5EF4-FFF2-40B4-BE49-F238E27FC236}">
                <a16:creationId xmlns:a16="http://schemas.microsoft.com/office/drawing/2014/main" id="{90AEC657-24C1-0C45-9046-6F8A098248F0}"/>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3" name="TextBox 2">
            <a:extLst>
              <a:ext uri="{FF2B5EF4-FFF2-40B4-BE49-F238E27FC236}">
                <a16:creationId xmlns:a16="http://schemas.microsoft.com/office/drawing/2014/main" id="{65105F9B-0BD2-5345-AC04-7C5758CDC32C}"/>
              </a:ext>
            </a:extLst>
          </p:cNvPr>
          <p:cNvSpPr txBox="1"/>
          <p:nvPr/>
        </p:nvSpPr>
        <p:spPr>
          <a:xfrm>
            <a:off x="654631" y="1086991"/>
            <a:ext cx="8273419" cy="507831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9DC3E6"/>
                </a:solidFill>
                <a:effectLst/>
                <a:uLnTx/>
                <a:uFillTx/>
                <a:latin typeface="Courier" pitchFamily="2" charset="0"/>
                <a:ea typeface="+mn-ea"/>
                <a:cs typeface="+mn-cs"/>
              </a:rPr>
              <a:t>// Create streams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B050"/>
                </a:solidFill>
                <a:effectLst/>
                <a:uLnTx/>
                <a:uFillTx/>
                <a:latin typeface="Courier" pitchFamily="2" charset="0"/>
                <a:ea typeface="+mn-ea"/>
                <a:cs typeface="+mn-cs"/>
              </a:rPr>
              <a:t>int</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number_of_streams</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a:ln>
                  <a:noFill/>
                </a:ln>
                <a:solidFill>
                  <a:srgbClr val="CC9900"/>
                </a:solidFill>
                <a:effectLst/>
                <a:uLnTx/>
                <a:uFillTx/>
                <a:latin typeface="Courier" pitchFamily="2" charset="0"/>
                <a:ea typeface="+mn-ea"/>
                <a:cs typeface="+mn-cs"/>
              </a:rPr>
              <a:t>32</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cudaStream_t</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stream[</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number_of_streams</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a:ln>
                  <a:noFill/>
                </a:ln>
                <a:solidFill>
                  <a:srgbClr val="9DC3E6"/>
                </a:solidFill>
                <a:effectLst/>
                <a:uLnTx/>
                <a:uFillTx/>
                <a:latin typeface="Courier" pitchFamily="2" charset="0"/>
                <a:ea typeface="+mn-ea"/>
                <a:cs typeface="+mn-cs"/>
              </a:rPr>
              <a:t>// Stream declaration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CC9900"/>
                </a:solidFill>
                <a:effectLst/>
                <a:uLnTx/>
                <a:uFillTx/>
                <a:latin typeface="Courier" pitchFamily="2" charset="0"/>
                <a:ea typeface="+mn-ea"/>
                <a:cs typeface="+mn-cs"/>
              </a:rPr>
              <a:t>for</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a:t>
            </a:r>
            <a:r>
              <a:rPr kumimoji="0" lang="en-US" sz="1200" b="0" i="0" u="none" strike="noStrike" kern="1200" cap="none" spc="0" normalizeH="0" baseline="0" noProof="0" dirty="0">
                <a:ln>
                  <a:noFill/>
                </a:ln>
                <a:solidFill>
                  <a:srgbClr val="00B050"/>
                </a:solidFill>
                <a:effectLst/>
                <a:uLnTx/>
                <a:uFillTx/>
                <a:latin typeface="Courier" pitchFamily="2" charset="0"/>
                <a:ea typeface="+mn-ea"/>
                <a:cs typeface="+mn-cs"/>
              </a:rPr>
              <a:t>int</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a:ln>
                  <a:noFill/>
                </a:ln>
                <a:solidFill>
                  <a:srgbClr val="CC9900"/>
                </a:solidFill>
                <a:effectLst/>
                <a:uLnTx/>
                <a:uFillTx/>
                <a:latin typeface="Courier" pitchFamily="2" charset="0"/>
                <a:ea typeface="+mn-ea"/>
                <a:cs typeface="+mn-cs"/>
              </a:rPr>
              <a:t>0</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&lt;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number_of_streams</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cudaStreamCreate</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(&amp;stream[</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a:ln>
                  <a:noFill/>
                </a:ln>
                <a:solidFill>
                  <a:srgbClr val="9DC3E6"/>
                </a:solidFill>
                <a:effectLst/>
                <a:uLnTx/>
                <a:uFillTx/>
                <a:latin typeface="Courier" pitchFamily="2" charset="0"/>
                <a:ea typeface="+mn-ea"/>
                <a:cs typeface="+mn-cs"/>
              </a:rPr>
              <a:t>// Stream creation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9DC3E6"/>
                </a:solidFill>
                <a:effectLst/>
                <a:uLnTx/>
                <a:uFillTx/>
                <a:latin typeface="Courier" pitchFamily="2" charset="0"/>
                <a:ea typeface="+mn-ea"/>
                <a:cs typeface="+mn-cs"/>
              </a:rPr>
              <a:t>// CPU-GPU data transfers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CC9900"/>
                </a:solidFill>
                <a:effectLst/>
                <a:uLnTx/>
                <a:uFillTx/>
                <a:latin typeface="Courier" pitchFamily="2" charset="0"/>
                <a:ea typeface="+mn-ea"/>
                <a:cs typeface="+mn-cs"/>
              </a:rPr>
              <a:t>for</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a:ln>
                  <a:noFill/>
                </a:ln>
                <a:solidFill>
                  <a:srgbClr val="00B050"/>
                </a:solidFill>
                <a:effectLst/>
                <a:uLnTx/>
                <a:uFillTx/>
                <a:latin typeface="Courier" pitchFamily="2" charset="0"/>
                <a:ea typeface="+mn-ea"/>
                <a:cs typeface="+mn-cs"/>
              </a:rPr>
              <a:t>int</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a:ln>
                  <a:noFill/>
                </a:ln>
                <a:solidFill>
                  <a:srgbClr val="CC9900"/>
                </a:solidFill>
                <a:effectLst/>
                <a:uLnTx/>
                <a:uFillTx/>
                <a:latin typeface="Courier" pitchFamily="2" charset="0"/>
                <a:ea typeface="+mn-ea"/>
                <a:cs typeface="+mn-cs"/>
              </a:rPr>
              <a:t>0</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&lt;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number_of_streams</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cudaMemcpyAsync</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inputDevPtr</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size,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hostPtr</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size, size,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CC9900"/>
                </a:solidFill>
                <a:effectLst/>
                <a:uLnTx/>
                <a:uFillTx/>
                <a:latin typeface="Courier" pitchFamily="2" charset="0"/>
                <a:ea typeface="+mn-ea"/>
                <a:cs typeface="+mn-cs"/>
              </a:rPr>
              <a:t>cudaMemcpyHostToDevice</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stream[</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9DC3E6"/>
                </a:solidFill>
                <a:effectLst/>
                <a:uLnTx/>
                <a:uFillTx/>
                <a:latin typeface="Courier" pitchFamily="2" charset="0"/>
                <a:ea typeface="+mn-ea"/>
                <a:cs typeface="+mn-cs"/>
              </a:rPr>
              <a:t>// Kernel launches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CC9900"/>
                </a:solidFill>
                <a:effectLst/>
                <a:uLnTx/>
                <a:uFillTx/>
                <a:latin typeface="Courier" pitchFamily="2" charset="0"/>
                <a:ea typeface="+mn-ea"/>
                <a:cs typeface="+mn-cs"/>
              </a:rPr>
              <a:t>for</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a:ln>
                  <a:noFill/>
                </a:ln>
                <a:solidFill>
                  <a:srgbClr val="00B050"/>
                </a:solidFill>
                <a:effectLst/>
                <a:uLnTx/>
                <a:uFillTx/>
                <a:latin typeface="Courier" pitchFamily="2" charset="0"/>
                <a:ea typeface="+mn-ea"/>
                <a:cs typeface="+mn-cs"/>
              </a:rPr>
              <a:t>int</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a:ln>
                  <a:noFill/>
                </a:ln>
                <a:solidFill>
                  <a:srgbClr val="CC9900"/>
                </a:solidFill>
                <a:effectLst/>
                <a:uLnTx/>
                <a:uFillTx/>
                <a:latin typeface="Courier" pitchFamily="2" charset="0"/>
                <a:ea typeface="+mn-ea"/>
                <a:cs typeface="+mn-cs"/>
              </a:rPr>
              <a:t>0</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&lt;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number_of_streams</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MyKernel</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&lt;&lt;&lt;</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num_blocks</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number_of_streams</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num_threads</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a:ln>
                  <a:noFill/>
                </a:ln>
                <a:solidFill>
                  <a:srgbClr val="CC9900"/>
                </a:solidFill>
                <a:effectLst/>
                <a:uLnTx/>
                <a:uFillTx/>
                <a:latin typeface="Courier" pitchFamily="2" charset="0"/>
                <a:ea typeface="+mn-ea"/>
                <a:cs typeface="+mn-cs"/>
              </a:rPr>
              <a:t>0</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stream[</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]&gt;&gt;&gt;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outputDevPtr</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size,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inputDevPtr</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size, size);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9DC3E6"/>
                </a:solidFill>
                <a:effectLst/>
                <a:uLnTx/>
                <a:uFillTx/>
                <a:latin typeface="Courier" pitchFamily="2" charset="0"/>
                <a:ea typeface="+mn-ea"/>
                <a:cs typeface="+mn-cs"/>
              </a:rPr>
              <a:t>// GPU-CPU data transfers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CC9900"/>
                </a:solidFill>
                <a:effectLst/>
                <a:uLnTx/>
                <a:uFillTx/>
                <a:latin typeface="Courier" pitchFamily="2" charset="0"/>
                <a:ea typeface="+mn-ea"/>
                <a:cs typeface="+mn-cs"/>
              </a:rPr>
              <a:t>for</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a:ln>
                  <a:noFill/>
                </a:ln>
                <a:solidFill>
                  <a:srgbClr val="00B050"/>
                </a:solidFill>
                <a:effectLst/>
                <a:uLnTx/>
                <a:uFillTx/>
                <a:latin typeface="Courier" pitchFamily="2" charset="0"/>
                <a:ea typeface="+mn-ea"/>
                <a:cs typeface="+mn-cs"/>
              </a:rPr>
              <a:t>int</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a:ln>
                  <a:noFill/>
                </a:ln>
                <a:solidFill>
                  <a:srgbClr val="CC9900"/>
                </a:solidFill>
                <a:effectLst/>
                <a:uLnTx/>
                <a:uFillTx/>
                <a:latin typeface="Courier" pitchFamily="2" charset="0"/>
                <a:ea typeface="+mn-ea"/>
                <a:cs typeface="+mn-cs"/>
              </a:rPr>
              <a:t>0</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&lt;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number_of_streams</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cudaMemcpyAsync</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hostPtr</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size,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outputDevPtr</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size, size,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CC9900"/>
                </a:solidFill>
                <a:effectLst/>
                <a:uLnTx/>
                <a:uFillTx/>
                <a:latin typeface="Courier" pitchFamily="2" charset="0"/>
                <a:ea typeface="+mn-ea"/>
                <a:cs typeface="+mn-cs"/>
              </a:rPr>
              <a:t>cudaMemcpyDeviceToHost</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stream[</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cudaDeviceSynchronize</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a:ln>
                  <a:noFill/>
                </a:ln>
                <a:solidFill>
                  <a:srgbClr val="9DC3E6"/>
                </a:solidFill>
                <a:effectLst/>
                <a:uLnTx/>
                <a:uFillTx/>
                <a:latin typeface="Courier" pitchFamily="2" charset="0"/>
                <a:ea typeface="+mn-ea"/>
                <a:cs typeface="+mn-cs"/>
              </a:rPr>
              <a:t>// Explicit synchronization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9DC3E6"/>
                </a:solidFill>
                <a:effectLst/>
                <a:uLnTx/>
                <a:uFillTx/>
                <a:latin typeface="Courier" pitchFamily="2" charset="0"/>
                <a:ea typeface="+mn-ea"/>
                <a:cs typeface="+mn-cs"/>
              </a:rPr>
              <a:t>// Destroy streams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CC9900"/>
                </a:solidFill>
                <a:effectLst/>
                <a:uLnTx/>
                <a:uFillTx/>
                <a:latin typeface="Courier" pitchFamily="2" charset="0"/>
                <a:ea typeface="+mn-ea"/>
                <a:cs typeface="+mn-cs"/>
              </a:rPr>
              <a:t>for</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a:ln>
                  <a:noFill/>
                </a:ln>
                <a:solidFill>
                  <a:srgbClr val="00B050"/>
                </a:solidFill>
                <a:effectLst/>
                <a:uLnTx/>
                <a:uFillTx/>
                <a:latin typeface="Courier" pitchFamily="2" charset="0"/>
                <a:ea typeface="+mn-ea"/>
                <a:cs typeface="+mn-cs"/>
              </a:rPr>
              <a:t>int</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 </a:t>
            </a:r>
            <a:r>
              <a:rPr kumimoji="0" lang="en-US" sz="1200" b="0" i="0" u="none" strike="noStrike" kern="1200" cap="none" spc="0" normalizeH="0" baseline="0" noProof="0" dirty="0">
                <a:ln>
                  <a:noFill/>
                </a:ln>
                <a:solidFill>
                  <a:srgbClr val="CC9900"/>
                </a:solidFill>
                <a:effectLst/>
                <a:uLnTx/>
                <a:uFillTx/>
                <a:latin typeface="Courier" pitchFamily="2" charset="0"/>
                <a:ea typeface="+mn-ea"/>
                <a:cs typeface="+mn-cs"/>
              </a:rPr>
              <a:t>0</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&lt;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number_of_streams</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cudaStreamDestroy</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(stream[</a:t>
            </a:r>
            <a:r>
              <a:rPr kumimoji="0" lang="en-US" sz="1200" b="0" i="0" u="none" strike="noStrike" kern="1200" cap="none" spc="0" normalizeH="0" baseline="0" noProof="0" dirty="0" err="1">
                <a:ln>
                  <a:noFill/>
                </a:ln>
                <a:solidFill>
                  <a:srgbClr val="000000"/>
                </a:solidFill>
                <a:effectLst/>
                <a:uLnTx/>
                <a:uFillTx/>
                <a:latin typeface="Courier" pitchFamily="2" charset="0"/>
                <a:ea typeface="+mn-ea"/>
                <a:cs typeface="+mn-cs"/>
              </a:rPr>
              <a:t>i</a:t>
            </a:r>
            <a:r>
              <a:rPr kumimoji="0" lang="en-US" sz="1200" b="0" i="0" u="none" strike="noStrike" kern="1200" cap="none" spc="0" normalizeH="0" baseline="0" noProof="0" dirty="0">
                <a:ln>
                  <a:noFill/>
                </a:ln>
                <a:solidFill>
                  <a:srgbClr val="000000"/>
                </a:solidFill>
                <a:effectLst/>
                <a:uLnTx/>
                <a:uFillTx/>
                <a:latin typeface="Courier" pitchFamily="2" charset="0"/>
                <a:ea typeface="+mn-ea"/>
                <a:cs typeface="+mn-cs"/>
              </a:rPr>
              <a:t>]); </a:t>
            </a:r>
            <a:r>
              <a:rPr kumimoji="0" lang="en-US" sz="1200" b="0" i="0" u="none" strike="noStrike" kern="1200" cap="none" spc="0" normalizeH="0" baseline="0" noProof="0" dirty="0">
                <a:ln>
                  <a:noFill/>
                </a:ln>
                <a:solidFill>
                  <a:srgbClr val="9DC3E6"/>
                </a:solidFill>
                <a:effectLst/>
                <a:uLnTx/>
                <a:uFillTx/>
                <a:latin typeface="Courier" pitchFamily="2" charset="0"/>
                <a:ea typeface="+mn-ea"/>
                <a:cs typeface="+mn-cs"/>
              </a:rPr>
              <a:t>// Stream destruction</a:t>
            </a:r>
          </a:p>
        </p:txBody>
      </p:sp>
      <p:sp>
        <p:nvSpPr>
          <p:cNvPr id="10" name="TextBox 9">
            <a:extLst>
              <a:ext uri="{FF2B5EF4-FFF2-40B4-BE49-F238E27FC236}">
                <a16:creationId xmlns:a16="http://schemas.microsoft.com/office/drawing/2014/main" id="{199C1005-C5E8-1546-9F1C-8E2BBB104DB0}"/>
              </a:ext>
            </a:extLst>
          </p:cNvPr>
          <p:cNvSpPr txBox="1"/>
          <p:nvPr/>
        </p:nvSpPr>
        <p:spPr>
          <a:xfrm>
            <a:off x="4592587" y="908720"/>
            <a:ext cx="4443909"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Tahoma"/>
                <a:ea typeface="+mn-ea"/>
                <a:cs typeface="+mn-cs"/>
              </a:rPr>
              <a:t>Code for devices that do not support concurrent data transfers</a:t>
            </a:r>
          </a:p>
        </p:txBody>
      </p:sp>
      <p:sp>
        <p:nvSpPr>
          <p:cNvPr id="273" name="TextBox 272">
            <a:extLst>
              <a:ext uri="{FF2B5EF4-FFF2-40B4-BE49-F238E27FC236}">
                <a16:creationId xmlns:a16="http://schemas.microsoft.com/office/drawing/2014/main" id="{FBC202FE-EE33-0448-8C9E-D9A4ED89E5F4}"/>
              </a:ext>
            </a:extLst>
          </p:cNvPr>
          <p:cNvSpPr txBox="1">
            <a:spLocks noChangeArrowheads="1"/>
          </p:cNvSpPr>
          <p:nvPr/>
        </p:nvSpPr>
        <p:spPr bwMode="auto">
          <a:xfrm>
            <a:off x="152400" y="6381328"/>
            <a:ext cx="853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Gomez-Luna+, </a:t>
            </a:r>
            <a:r>
              <a:rPr kumimoji="0" lang="ja-JP" altLang="en-US" sz="12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Tahoma" panose="020B0604030504040204" pitchFamily="34" charset="0"/>
              </a:rPr>
              <a:t>“</a:t>
            </a:r>
            <a:r>
              <a:rPr kumimoji="0" lang="en-US"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Performance Models for Asynchronous Data Transfers on Consumer Graphics Processing Units</a:t>
            </a:r>
            <a:r>
              <a:rPr kumimoji="0" lang="en-US" altLang="ja-JP"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a:t>
            </a:r>
            <a:r>
              <a:rPr kumimoji="0" lang="ja-JP" altLang="en-US"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Tahoma" panose="020B0604030504040204" pitchFamily="34" charset="0"/>
              </a:rPr>
              <a:t>”</a:t>
            </a:r>
            <a:r>
              <a:rPr kumimoji="0" lang="en-US" altLang="ja-JP"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JPDC, 2012</a:t>
            </a:r>
            <a:endParaRPr kumimoji="0" lang="en-US" altLang="en-US"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11" name="TextBox 10">
            <a:extLst>
              <a:ext uri="{FF2B5EF4-FFF2-40B4-BE49-F238E27FC236}">
                <a16:creationId xmlns:a16="http://schemas.microsoft.com/office/drawing/2014/main" id="{7ECF684B-209A-1E46-BE4C-E1A5A0264C54}"/>
              </a:ext>
            </a:extLst>
          </p:cNvPr>
          <p:cNvSpPr txBox="1"/>
          <p:nvPr/>
        </p:nvSpPr>
        <p:spPr>
          <a:xfrm>
            <a:off x="6444208" y="5733256"/>
            <a:ext cx="260263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Tahoma"/>
                <a:ea typeface="+mn-ea"/>
                <a:cs typeface="+mn-cs"/>
              </a:rPr>
              <a:t>Check CUDA programming guide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uLnTx/>
                <a:uFillTx/>
                <a:latin typeface="Tahoma"/>
                <a:ea typeface="+mn-ea"/>
                <a:cs typeface="+mn-cs"/>
                <a:hlinkClick r:id="rId3">
                  <a:extLst>
                    <a:ext uri="{A12FA001-AC4F-418D-AE19-62706E023703}">
                      <ahyp:hlinkClr xmlns:ahyp="http://schemas.microsoft.com/office/drawing/2018/hyperlinkcolor" val="tx"/>
                    </a:ext>
                  </a:extLst>
                </a:hlinkClick>
              </a:rPr>
              <a:t>https://docs.nvidia.com/cuda/cuda-c-programming-guide/index.html#streams</a:t>
            </a:r>
            <a:endParaRPr kumimoji="0" lang="en-US" sz="800" b="0" i="0" u="none" strike="noStrike" kern="1200" cap="none" spc="0" normalizeH="0" baseline="0" noProof="0" dirty="0">
              <a:ln>
                <a:noFill/>
              </a:ln>
              <a:solidFill>
                <a:srgbClr val="0000FF"/>
              </a:solidFill>
              <a:effectLst/>
              <a:uLnTx/>
              <a:uFillTx/>
              <a:latin typeface="Tahoma"/>
              <a:ea typeface="+mn-ea"/>
              <a:cs typeface="+mn-cs"/>
            </a:endParaRPr>
          </a:p>
        </p:txBody>
      </p:sp>
    </p:spTree>
    <p:extLst>
      <p:ext uri="{BB962C8B-B14F-4D97-AF65-F5344CB8AC3E}">
        <p14:creationId xmlns:p14="http://schemas.microsoft.com/office/powerpoint/2010/main" val="1253679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3" end="1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4" end="1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7" end="17"/>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8" end="18"/>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xEl>
                                              <p:pRg st="19" end="19"/>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
                                            <p:txEl>
                                              <p:pRg st="20" end="2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22" end="2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24" end="24"/>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
                                            <p:txEl>
                                              <p:pRg st="25" end="25"/>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
                                            <p:txEl>
                                              <p:pRg st="26" end="26"/>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0" y="908720"/>
            <a:ext cx="8568952" cy="5472608"/>
          </a:xfrm>
        </p:spPr>
        <p:txBody>
          <a:bodyPr>
            <a:normAutofit/>
          </a:bodyPr>
          <a:lstStyle/>
          <a:p>
            <a:r>
              <a:rPr lang="en-US" sz="2200" dirty="0"/>
              <a:t>Applications with independent computation on different data instances can benefit from asynchronous transfers</a:t>
            </a:r>
          </a:p>
          <a:p>
            <a:r>
              <a:rPr lang="en-US" sz="2200" dirty="0"/>
              <a:t>For instance, </a:t>
            </a:r>
            <a:r>
              <a:rPr lang="en-US" sz="2200" dirty="0">
                <a:solidFill>
                  <a:srgbClr val="0070C0"/>
                </a:solidFill>
              </a:rPr>
              <a:t>video processing</a:t>
            </a:r>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p:txBody>
      </p:sp>
      <p:pic>
        <p:nvPicPr>
          <p:cNvPr id="15" name="Imagen 14" descr="Stream_video_streams.eps"/>
          <p:cNvPicPr>
            <a:picLocks noChangeAspect="1"/>
          </p:cNvPicPr>
          <p:nvPr/>
        </p:nvPicPr>
        <p:blipFill>
          <a:blip r:embed="rId3"/>
          <a:stretch>
            <a:fillRect/>
          </a:stretch>
        </p:blipFill>
        <p:spPr>
          <a:xfrm>
            <a:off x="998601" y="2259581"/>
            <a:ext cx="7146799" cy="3977731"/>
          </a:xfrm>
          <a:prstGeom prst="rect">
            <a:avLst/>
          </a:prstGeom>
        </p:spPr>
      </p:pic>
      <p:sp>
        <p:nvSpPr>
          <p:cNvPr id="2" name="Título 1"/>
          <p:cNvSpPr>
            <a:spLocks noGrp="1"/>
          </p:cNvSpPr>
          <p:nvPr>
            <p:ph type="title"/>
          </p:nvPr>
        </p:nvSpPr>
        <p:spPr/>
        <p:txBody>
          <a:bodyPr/>
          <a:lstStyle/>
          <a:p>
            <a:r>
              <a:rPr lang="en-US" sz="3600" dirty="0"/>
              <a:t>Use Case: Video Processing</a:t>
            </a:r>
          </a:p>
        </p:txBody>
      </p:sp>
      <p:sp>
        <p:nvSpPr>
          <p:cNvPr id="4" name="Marcador de número de diapositiva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7" name="TextBox 6">
            <a:extLst>
              <a:ext uri="{FF2B5EF4-FFF2-40B4-BE49-F238E27FC236}">
                <a16:creationId xmlns:a16="http://schemas.microsoft.com/office/drawing/2014/main" id="{0056C7BF-EB4B-CC47-857E-6C44BBEDEFB5}"/>
              </a:ext>
            </a:extLst>
          </p:cNvPr>
          <p:cNvSpPr txBox="1">
            <a:spLocks noChangeArrowheads="1"/>
          </p:cNvSpPr>
          <p:nvPr/>
        </p:nvSpPr>
        <p:spPr bwMode="auto">
          <a:xfrm>
            <a:off x="152400" y="6381328"/>
            <a:ext cx="853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Gomez-Luna+, </a:t>
            </a:r>
            <a:r>
              <a:rPr kumimoji="0" lang="ja-JP" altLang="en-US" sz="12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Tahoma" panose="020B0604030504040204" pitchFamily="34" charset="0"/>
              </a:rPr>
              <a:t>“</a:t>
            </a:r>
            <a:r>
              <a:rPr kumimoji="0" lang="en-US"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Performance Models for Asynchronous Data Transfers on Consumer Graphics Processing Units</a:t>
            </a:r>
            <a:r>
              <a:rPr kumimoji="0" lang="en-US" altLang="ja-JP"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a:t>
            </a:r>
            <a:r>
              <a:rPr kumimoji="0" lang="ja-JP" altLang="en-US"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Tahoma" panose="020B0604030504040204" pitchFamily="34" charset="0"/>
              </a:rPr>
              <a:t>”</a:t>
            </a:r>
            <a:r>
              <a:rPr kumimoji="0" lang="en-US" altLang="ja-JP"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JPDC, 2012</a:t>
            </a:r>
            <a:endParaRPr kumimoji="0" lang="en-US" altLang="en-US"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4554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0" y="908720"/>
            <a:ext cx="8568952" cy="5472608"/>
          </a:xfrm>
        </p:spPr>
        <p:txBody>
          <a:bodyPr>
            <a:normAutofit/>
          </a:bodyPr>
          <a:lstStyle/>
          <a:p>
            <a:r>
              <a:rPr lang="en-US" sz="2200" dirty="0"/>
              <a:t>256-bin histogram calculation </a:t>
            </a:r>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p:txBody>
      </p:sp>
      <p:sp>
        <p:nvSpPr>
          <p:cNvPr id="2" name="Título 1"/>
          <p:cNvSpPr>
            <a:spLocks noGrp="1"/>
          </p:cNvSpPr>
          <p:nvPr>
            <p:ph type="title"/>
          </p:nvPr>
        </p:nvSpPr>
        <p:spPr/>
        <p:txBody>
          <a:bodyPr/>
          <a:lstStyle/>
          <a:p>
            <a:r>
              <a:rPr lang="en-US" sz="3600" dirty="0"/>
              <a:t>Video Processing: Performance Results (I)</a:t>
            </a:r>
          </a:p>
        </p:txBody>
      </p:sp>
      <p:sp>
        <p:nvSpPr>
          <p:cNvPr id="4" name="Marcador de número de diapositiva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7" name="TextBox 6">
            <a:extLst>
              <a:ext uri="{FF2B5EF4-FFF2-40B4-BE49-F238E27FC236}">
                <a16:creationId xmlns:a16="http://schemas.microsoft.com/office/drawing/2014/main" id="{0056C7BF-EB4B-CC47-857E-6C44BBEDEFB5}"/>
              </a:ext>
            </a:extLst>
          </p:cNvPr>
          <p:cNvSpPr txBox="1">
            <a:spLocks noChangeArrowheads="1"/>
          </p:cNvSpPr>
          <p:nvPr/>
        </p:nvSpPr>
        <p:spPr bwMode="auto">
          <a:xfrm>
            <a:off x="152400" y="6381328"/>
            <a:ext cx="853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Gomez-Luna+, </a:t>
            </a:r>
            <a:r>
              <a:rPr kumimoji="0" lang="ja-JP" altLang="en-US" sz="12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Tahoma" panose="020B0604030504040204" pitchFamily="34" charset="0"/>
              </a:rPr>
              <a:t>“</a:t>
            </a:r>
            <a:r>
              <a:rPr kumimoji="0" lang="en-US"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Performance Models for Asynchronous Data Transfers on Consumer Graphics Processing Units</a:t>
            </a:r>
            <a:r>
              <a:rPr kumimoji="0" lang="en-US" altLang="ja-JP"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a:t>
            </a:r>
            <a:r>
              <a:rPr kumimoji="0" lang="ja-JP" altLang="en-US"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Tahoma" panose="020B0604030504040204" pitchFamily="34" charset="0"/>
              </a:rPr>
              <a:t>”</a:t>
            </a:r>
            <a:r>
              <a:rPr kumimoji="0" lang="en-US" altLang="ja-JP"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JPDC, 2012</a:t>
            </a:r>
            <a:endParaRPr kumimoji="0" lang="en-US" altLang="en-US"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8" name="Imagen 13" descr="Stream_histo_280480_final.eps">
            <a:extLst>
              <a:ext uri="{FF2B5EF4-FFF2-40B4-BE49-F238E27FC236}">
                <a16:creationId xmlns:a16="http://schemas.microsoft.com/office/drawing/2014/main" id="{1E9892E8-2C84-A646-8FB7-B92F04D0D38A}"/>
              </a:ext>
            </a:extLst>
          </p:cNvPr>
          <p:cNvPicPr>
            <a:picLocks noChangeAspect="1"/>
          </p:cNvPicPr>
          <p:nvPr/>
        </p:nvPicPr>
        <p:blipFill>
          <a:blip r:embed="rId3"/>
          <a:stretch>
            <a:fillRect/>
          </a:stretch>
        </p:blipFill>
        <p:spPr>
          <a:xfrm>
            <a:off x="304221" y="1550684"/>
            <a:ext cx="8535558" cy="4545317"/>
          </a:xfrm>
          <a:prstGeom prst="rect">
            <a:avLst/>
          </a:prstGeom>
        </p:spPr>
      </p:pic>
      <p:grpSp>
        <p:nvGrpSpPr>
          <p:cNvPr id="11" name="Group 10">
            <a:extLst>
              <a:ext uri="{FF2B5EF4-FFF2-40B4-BE49-F238E27FC236}">
                <a16:creationId xmlns:a16="http://schemas.microsoft.com/office/drawing/2014/main" id="{AB494B4A-004D-5848-9B8F-2013015A256C}"/>
              </a:ext>
            </a:extLst>
          </p:cNvPr>
          <p:cNvGrpSpPr/>
          <p:nvPr/>
        </p:nvGrpSpPr>
        <p:grpSpPr>
          <a:xfrm>
            <a:off x="3995936" y="2132856"/>
            <a:ext cx="627095" cy="864096"/>
            <a:chOff x="3995936" y="2132856"/>
            <a:chExt cx="627095" cy="864096"/>
          </a:xfrm>
        </p:grpSpPr>
        <p:sp>
          <p:nvSpPr>
            <p:cNvPr id="5" name="TextBox 4">
              <a:extLst>
                <a:ext uri="{FF2B5EF4-FFF2-40B4-BE49-F238E27FC236}">
                  <a16:creationId xmlns:a16="http://schemas.microsoft.com/office/drawing/2014/main" id="{D4AC4A1F-B2C4-254A-968C-E1510A9A207B}"/>
                </a:ext>
              </a:extLst>
            </p:cNvPr>
            <p:cNvSpPr txBox="1"/>
            <p:nvPr/>
          </p:nvSpPr>
          <p:spPr>
            <a:xfrm>
              <a:off x="3995936" y="2401143"/>
              <a:ext cx="62709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Tahoma"/>
                  <a:ea typeface="+mn-ea"/>
                  <a:cs typeface="+mn-cs"/>
                </a:rPr>
                <a:t>44%</a:t>
              </a:r>
            </a:p>
          </p:txBody>
        </p:sp>
        <p:cxnSp>
          <p:nvCxnSpPr>
            <p:cNvPr id="10" name="Straight Arrow Connector 9">
              <a:extLst>
                <a:ext uri="{FF2B5EF4-FFF2-40B4-BE49-F238E27FC236}">
                  <a16:creationId xmlns:a16="http://schemas.microsoft.com/office/drawing/2014/main" id="{6490624A-AC02-B842-BCEB-26A0598A5D0D}"/>
                </a:ext>
              </a:extLst>
            </p:cNvPr>
            <p:cNvCxnSpPr/>
            <p:nvPr/>
          </p:nvCxnSpPr>
          <p:spPr>
            <a:xfrm>
              <a:off x="3995936" y="2132856"/>
              <a:ext cx="0" cy="864096"/>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62806FB3-D8FE-C947-9E31-BD0E0B4D45BA}"/>
              </a:ext>
            </a:extLst>
          </p:cNvPr>
          <p:cNvGrpSpPr/>
          <p:nvPr/>
        </p:nvGrpSpPr>
        <p:grpSpPr>
          <a:xfrm>
            <a:off x="8078089" y="2159015"/>
            <a:ext cx="633679" cy="504000"/>
            <a:chOff x="8100392" y="2132856"/>
            <a:chExt cx="633679" cy="504000"/>
          </a:xfrm>
        </p:grpSpPr>
        <p:sp>
          <p:nvSpPr>
            <p:cNvPr id="9" name="TextBox 8">
              <a:extLst>
                <a:ext uri="{FF2B5EF4-FFF2-40B4-BE49-F238E27FC236}">
                  <a16:creationId xmlns:a16="http://schemas.microsoft.com/office/drawing/2014/main" id="{820AE709-05F2-2A44-89FF-7C0002E3C6E8}"/>
                </a:ext>
              </a:extLst>
            </p:cNvPr>
            <p:cNvSpPr txBox="1"/>
            <p:nvPr/>
          </p:nvSpPr>
          <p:spPr>
            <a:xfrm>
              <a:off x="8106976" y="2230967"/>
              <a:ext cx="62709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Tahoma"/>
                  <a:ea typeface="+mn-ea"/>
                  <a:cs typeface="+mn-cs"/>
                </a:rPr>
                <a:t>21%</a:t>
              </a:r>
            </a:p>
          </p:txBody>
        </p:sp>
        <p:cxnSp>
          <p:nvCxnSpPr>
            <p:cNvPr id="13" name="Straight Arrow Connector 12">
              <a:extLst>
                <a:ext uri="{FF2B5EF4-FFF2-40B4-BE49-F238E27FC236}">
                  <a16:creationId xmlns:a16="http://schemas.microsoft.com/office/drawing/2014/main" id="{007235ED-EDA4-BF49-A505-10FB96CAAAC6}"/>
                </a:ext>
              </a:extLst>
            </p:cNvPr>
            <p:cNvCxnSpPr/>
            <p:nvPr/>
          </p:nvCxnSpPr>
          <p:spPr>
            <a:xfrm>
              <a:off x="8100392" y="2132856"/>
              <a:ext cx="0" cy="504000"/>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53014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4">
            <a:extLst>
              <a:ext uri="{FF2B5EF4-FFF2-40B4-BE49-F238E27FC236}">
                <a16:creationId xmlns:a16="http://schemas.microsoft.com/office/drawing/2014/main" id="{6C599EA8-303B-8F44-B67E-1E9A7D6B8361}"/>
              </a:ext>
            </a:extLst>
          </p:cNvPr>
          <p:cNvSpPr>
            <a:spLocks noGrp="1" noChangeArrowheads="1"/>
          </p:cNvSpPr>
          <p:nvPr>
            <p:ph type="ctrTitle"/>
          </p:nvPr>
        </p:nvSpPr>
        <p:spPr>
          <a:xfrm>
            <a:off x="366713" y="1747838"/>
            <a:ext cx="8428037" cy="995362"/>
          </a:xfrm>
        </p:spPr>
        <p:txBody>
          <a:bodyPr/>
          <a:lstStyle/>
          <a:p>
            <a:pPr algn="ctr" eaLnBrk="1" hangingPunct="1"/>
            <a:r>
              <a:rPr lang="en-US" altLang="en-US" dirty="0">
                <a:ea typeface="ＭＳ Ｐゴシック" panose="020B0600070205080204" pitchFamily="34" charset="-128"/>
              </a:rPr>
              <a:t>Performance Considerations</a:t>
            </a:r>
          </a:p>
        </p:txBody>
      </p:sp>
      <p:sp>
        <p:nvSpPr>
          <p:cNvPr id="81922" name="Rectangle 5">
            <a:extLst>
              <a:ext uri="{FF2B5EF4-FFF2-40B4-BE49-F238E27FC236}">
                <a16:creationId xmlns:a16="http://schemas.microsoft.com/office/drawing/2014/main" id="{EB66DB82-34C1-994A-A27C-C184C7C5BDDA}"/>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51086943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0" y="908720"/>
            <a:ext cx="8568952" cy="5472608"/>
          </a:xfrm>
        </p:spPr>
        <p:txBody>
          <a:bodyPr>
            <a:normAutofit/>
          </a:bodyPr>
          <a:lstStyle/>
          <a:p>
            <a:r>
              <a:rPr lang="en-US" sz="2200" dirty="0"/>
              <a:t>RGB-to-grayscale conversion</a:t>
            </a:r>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a:p>
            <a:endParaRPr lang="en-US" sz="2200" dirty="0"/>
          </a:p>
        </p:txBody>
      </p:sp>
      <p:sp>
        <p:nvSpPr>
          <p:cNvPr id="2" name="Título 1"/>
          <p:cNvSpPr>
            <a:spLocks noGrp="1"/>
          </p:cNvSpPr>
          <p:nvPr>
            <p:ph type="title"/>
          </p:nvPr>
        </p:nvSpPr>
        <p:spPr/>
        <p:txBody>
          <a:bodyPr/>
          <a:lstStyle/>
          <a:p>
            <a:r>
              <a:rPr lang="en-US" sz="3600" dirty="0"/>
              <a:t>Video Processing: Performance Results (II)</a:t>
            </a:r>
          </a:p>
        </p:txBody>
      </p:sp>
      <p:sp>
        <p:nvSpPr>
          <p:cNvPr id="4" name="Marcador de número de diapositiva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7" name="TextBox 6">
            <a:extLst>
              <a:ext uri="{FF2B5EF4-FFF2-40B4-BE49-F238E27FC236}">
                <a16:creationId xmlns:a16="http://schemas.microsoft.com/office/drawing/2014/main" id="{0056C7BF-EB4B-CC47-857E-6C44BBEDEFB5}"/>
              </a:ext>
            </a:extLst>
          </p:cNvPr>
          <p:cNvSpPr txBox="1">
            <a:spLocks noChangeArrowheads="1"/>
          </p:cNvSpPr>
          <p:nvPr/>
        </p:nvSpPr>
        <p:spPr bwMode="auto">
          <a:xfrm>
            <a:off x="152400" y="6381328"/>
            <a:ext cx="853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Gomez-Luna+, </a:t>
            </a:r>
            <a:r>
              <a:rPr kumimoji="0" lang="ja-JP" altLang="en-US" sz="12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Tahoma" panose="020B0604030504040204" pitchFamily="34" charset="0"/>
              </a:rPr>
              <a:t>“</a:t>
            </a:r>
            <a:r>
              <a:rPr kumimoji="0" lang="en-US"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Performance Models for Asynchronous Data Transfers on Consumer Graphics Processing Units</a:t>
            </a:r>
            <a:r>
              <a:rPr kumimoji="0" lang="en-US" altLang="ja-JP"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a:t>
            </a:r>
            <a:r>
              <a:rPr kumimoji="0" lang="ja-JP" altLang="en-US"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Tahoma" panose="020B0604030504040204" pitchFamily="34" charset="0"/>
              </a:rPr>
              <a:t>”</a:t>
            </a:r>
            <a:r>
              <a:rPr kumimoji="0" lang="en-US" altLang="ja-JP"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JPDC, 2012</a:t>
            </a:r>
            <a:endParaRPr kumimoji="0" lang="en-US" altLang="en-US" sz="1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pic>
        <p:nvPicPr>
          <p:cNvPr id="8" name="Imagen 12" descr="Stream_rgb_280480_final.eps">
            <a:extLst>
              <a:ext uri="{FF2B5EF4-FFF2-40B4-BE49-F238E27FC236}">
                <a16:creationId xmlns:a16="http://schemas.microsoft.com/office/drawing/2014/main" id="{3B318F96-3841-2B46-983B-9338299A2FA6}"/>
              </a:ext>
            </a:extLst>
          </p:cNvPr>
          <p:cNvPicPr>
            <a:picLocks noChangeAspect="1"/>
          </p:cNvPicPr>
          <p:nvPr/>
        </p:nvPicPr>
        <p:blipFill>
          <a:blip r:embed="rId3"/>
          <a:stretch>
            <a:fillRect/>
          </a:stretch>
        </p:blipFill>
        <p:spPr>
          <a:xfrm>
            <a:off x="303845" y="1544698"/>
            <a:ext cx="8536311" cy="4551302"/>
          </a:xfrm>
          <a:prstGeom prst="rect">
            <a:avLst/>
          </a:prstGeom>
        </p:spPr>
      </p:pic>
      <p:grpSp>
        <p:nvGrpSpPr>
          <p:cNvPr id="9" name="Group 8">
            <a:extLst>
              <a:ext uri="{FF2B5EF4-FFF2-40B4-BE49-F238E27FC236}">
                <a16:creationId xmlns:a16="http://schemas.microsoft.com/office/drawing/2014/main" id="{2C11A5FE-BA49-0B45-88E5-2A07A682B3D6}"/>
              </a:ext>
            </a:extLst>
          </p:cNvPr>
          <p:cNvGrpSpPr/>
          <p:nvPr/>
        </p:nvGrpSpPr>
        <p:grpSpPr>
          <a:xfrm>
            <a:off x="4160929" y="1988840"/>
            <a:ext cx="627095" cy="1116000"/>
            <a:chOff x="3944905" y="2132856"/>
            <a:chExt cx="627095" cy="864096"/>
          </a:xfrm>
        </p:grpSpPr>
        <p:sp>
          <p:nvSpPr>
            <p:cNvPr id="10" name="TextBox 9">
              <a:extLst>
                <a:ext uri="{FF2B5EF4-FFF2-40B4-BE49-F238E27FC236}">
                  <a16:creationId xmlns:a16="http://schemas.microsoft.com/office/drawing/2014/main" id="{8ADB4931-22E5-6A4F-9663-7B2C07538EF1}"/>
                </a:ext>
              </a:extLst>
            </p:cNvPr>
            <p:cNvSpPr txBox="1"/>
            <p:nvPr/>
          </p:nvSpPr>
          <p:spPr>
            <a:xfrm>
              <a:off x="3944905" y="2411628"/>
              <a:ext cx="627095" cy="23830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Tahoma"/>
                  <a:ea typeface="+mn-ea"/>
                  <a:cs typeface="+mn-cs"/>
                </a:rPr>
                <a:t>63%</a:t>
              </a:r>
            </a:p>
          </p:txBody>
        </p:sp>
        <p:cxnSp>
          <p:nvCxnSpPr>
            <p:cNvPr id="11" name="Straight Arrow Connector 10">
              <a:extLst>
                <a:ext uri="{FF2B5EF4-FFF2-40B4-BE49-F238E27FC236}">
                  <a16:creationId xmlns:a16="http://schemas.microsoft.com/office/drawing/2014/main" id="{89D98EEB-6038-5843-B3CB-A4EDD48FCB58}"/>
                </a:ext>
              </a:extLst>
            </p:cNvPr>
            <p:cNvCxnSpPr/>
            <p:nvPr/>
          </p:nvCxnSpPr>
          <p:spPr>
            <a:xfrm>
              <a:off x="3995936" y="2132856"/>
              <a:ext cx="0" cy="864096"/>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F287F38E-B67E-5A44-83A4-1F8A038E9522}"/>
              </a:ext>
            </a:extLst>
          </p:cNvPr>
          <p:cNvGrpSpPr/>
          <p:nvPr/>
        </p:nvGrpSpPr>
        <p:grpSpPr>
          <a:xfrm>
            <a:off x="8186793" y="2420944"/>
            <a:ext cx="633679" cy="432000"/>
            <a:chOff x="8100392" y="2132856"/>
            <a:chExt cx="633679" cy="432000"/>
          </a:xfrm>
        </p:grpSpPr>
        <p:sp>
          <p:nvSpPr>
            <p:cNvPr id="13" name="TextBox 12">
              <a:extLst>
                <a:ext uri="{FF2B5EF4-FFF2-40B4-BE49-F238E27FC236}">
                  <a16:creationId xmlns:a16="http://schemas.microsoft.com/office/drawing/2014/main" id="{06274168-0A62-E043-B838-E07E08F84599}"/>
                </a:ext>
              </a:extLst>
            </p:cNvPr>
            <p:cNvSpPr txBox="1"/>
            <p:nvPr/>
          </p:nvSpPr>
          <p:spPr>
            <a:xfrm>
              <a:off x="8106976" y="2185063"/>
              <a:ext cx="62709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0000"/>
                  </a:solidFill>
                  <a:effectLst/>
                  <a:uLnTx/>
                  <a:uFillTx/>
                  <a:latin typeface="Tahoma"/>
                  <a:ea typeface="+mn-ea"/>
                  <a:cs typeface="+mn-cs"/>
                </a:rPr>
                <a:t>18%</a:t>
              </a:r>
            </a:p>
          </p:txBody>
        </p:sp>
        <p:cxnSp>
          <p:nvCxnSpPr>
            <p:cNvPr id="14" name="Straight Arrow Connector 13">
              <a:extLst>
                <a:ext uri="{FF2B5EF4-FFF2-40B4-BE49-F238E27FC236}">
                  <a16:creationId xmlns:a16="http://schemas.microsoft.com/office/drawing/2014/main" id="{9D46C15B-3E04-C948-890E-F301499C7ABA}"/>
                </a:ext>
              </a:extLst>
            </p:cNvPr>
            <p:cNvCxnSpPr/>
            <p:nvPr/>
          </p:nvCxnSpPr>
          <p:spPr>
            <a:xfrm>
              <a:off x="8100392" y="2132856"/>
              <a:ext cx="0" cy="432000"/>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54932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Performance Considerations</a:t>
            </a:r>
          </a:p>
        </p:txBody>
      </p:sp>
      <p:sp>
        <p:nvSpPr>
          <p:cNvPr id="3" name="Marcador de contenido 2"/>
          <p:cNvSpPr>
            <a:spLocks noGrp="1"/>
          </p:cNvSpPr>
          <p:nvPr>
            <p:ph idx="1"/>
          </p:nvPr>
        </p:nvSpPr>
        <p:spPr>
          <a:xfrm>
            <a:off x="251521" y="908720"/>
            <a:ext cx="8568952" cy="5472534"/>
          </a:xfrm>
        </p:spPr>
        <p:txBody>
          <a:bodyPr>
            <a:normAutofit lnSpcReduction="10000"/>
          </a:bodyPr>
          <a:lstStyle/>
          <a:p>
            <a:r>
              <a:rPr lang="en-US" dirty="0"/>
              <a:t>Main bottlenecks</a:t>
            </a:r>
          </a:p>
          <a:p>
            <a:pPr lvl="1"/>
            <a:r>
              <a:rPr lang="en-US" dirty="0">
                <a:solidFill>
                  <a:srgbClr val="FF0000"/>
                </a:solidFill>
              </a:rPr>
              <a:t>CPU-GPU data transfers</a:t>
            </a:r>
          </a:p>
          <a:p>
            <a:pPr lvl="1"/>
            <a:r>
              <a:rPr lang="en-US" dirty="0">
                <a:solidFill>
                  <a:srgbClr val="FF0000"/>
                </a:solidFill>
              </a:rPr>
              <a:t>Global memory access</a:t>
            </a:r>
          </a:p>
          <a:p>
            <a:r>
              <a:rPr lang="en-US" dirty="0"/>
              <a:t>Memory access</a:t>
            </a:r>
          </a:p>
          <a:p>
            <a:pPr lvl="1"/>
            <a:r>
              <a:rPr lang="en-US" dirty="0">
                <a:solidFill>
                  <a:srgbClr val="00B050"/>
                </a:solidFill>
              </a:rPr>
              <a:t>Latency hiding</a:t>
            </a:r>
          </a:p>
          <a:p>
            <a:pPr lvl="2"/>
            <a:r>
              <a:rPr lang="en-US" dirty="0"/>
              <a:t>Occupancy</a:t>
            </a:r>
          </a:p>
          <a:p>
            <a:pPr lvl="1"/>
            <a:r>
              <a:rPr lang="en-US" dirty="0">
                <a:solidFill>
                  <a:srgbClr val="00B050"/>
                </a:solidFill>
              </a:rPr>
              <a:t>Memory coalescing</a:t>
            </a:r>
          </a:p>
          <a:p>
            <a:pPr lvl="1"/>
            <a:r>
              <a:rPr lang="en-US" dirty="0"/>
              <a:t>Data reuse</a:t>
            </a:r>
          </a:p>
          <a:p>
            <a:pPr lvl="2"/>
            <a:r>
              <a:rPr lang="en-US" dirty="0">
                <a:solidFill>
                  <a:srgbClr val="00B050"/>
                </a:solidFill>
              </a:rPr>
              <a:t>Shared memory usage</a:t>
            </a:r>
          </a:p>
          <a:p>
            <a:r>
              <a:rPr lang="en-US" dirty="0"/>
              <a:t>SIMD (Warp) Utilization: </a:t>
            </a:r>
            <a:r>
              <a:rPr lang="en-US" dirty="0">
                <a:solidFill>
                  <a:srgbClr val="FF0000"/>
                </a:solidFill>
              </a:rPr>
              <a:t>Divergence</a:t>
            </a:r>
          </a:p>
          <a:p>
            <a:r>
              <a:rPr lang="en-US" dirty="0"/>
              <a:t>Other considerations</a:t>
            </a:r>
          </a:p>
          <a:p>
            <a:pPr lvl="1"/>
            <a:r>
              <a:rPr lang="en-US" dirty="0"/>
              <a:t>Atomic operations: </a:t>
            </a:r>
            <a:r>
              <a:rPr lang="en-US" dirty="0">
                <a:solidFill>
                  <a:srgbClr val="FF0000"/>
                </a:solidFill>
              </a:rPr>
              <a:t>Serialization</a:t>
            </a:r>
          </a:p>
          <a:p>
            <a:pPr lvl="1"/>
            <a:r>
              <a:rPr lang="en-US" dirty="0">
                <a:solidFill>
                  <a:srgbClr val="FF0000"/>
                </a:solidFill>
              </a:rPr>
              <a:t>Data transfers </a:t>
            </a:r>
            <a:r>
              <a:rPr lang="en-US" dirty="0"/>
              <a:t>between CPU and GPU</a:t>
            </a:r>
          </a:p>
          <a:p>
            <a:pPr lvl="2"/>
            <a:r>
              <a:rPr lang="en-US" dirty="0">
                <a:solidFill>
                  <a:srgbClr val="00B050"/>
                </a:solidFill>
              </a:rPr>
              <a:t>Overlap of communication and computation</a:t>
            </a:r>
          </a:p>
          <a:p>
            <a:pPr lvl="1"/>
            <a:endParaRPr lang="en-US" dirty="0"/>
          </a:p>
        </p:txBody>
      </p:sp>
      <p:sp>
        <p:nvSpPr>
          <p:cNvPr id="4" name="Marcador de número de diapositiva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249440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Recommended Readings (I)</a:t>
            </a:r>
          </a:p>
        </p:txBody>
      </p:sp>
      <p:sp>
        <p:nvSpPr>
          <p:cNvPr id="3" name="Marcador de contenido 2"/>
          <p:cNvSpPr>
            <a:spLocks noGrp="1"/>
          </p:cNvSpPr>
          <p:nvPr>
            <p:ph idx="1"/>
          </p:nvPr>
        </p:nvSpPr>
        <p:spPr>
          <a:xfrm>
            <a:off x="228600" y="1124744"/>
            <a:ext cx="8735888" cy="5256584"/>
          </a:xfrm>
        </p:spPr>
        <p:txBody>
          <a:bodyPr>
            <a:normAutofit/>
          </a:bodyPr>
          <a:lstStyle/>
          <a:p>
            <a:r>
              <a:rPr lang="en-US" altLang="en-US" dirty="0" err="1">
                <a:solidFill>
                  <a:srgbClr val="000000"/>
                </a:solidFill>
                <a:ea typeface="ＭＳ Ｐゴシック" panose="020B0600070205080204" pitchFamily="34" charset="-128"/>
              </a:rPr>
              <a:t>Hwu</a:t>
            </a:r>
            <a:r>
              <a:rPr lang="en-US" altLang="en-US" dirty="0">
                <a:solidFill>
                  <a:srgbClr val="000000"/>
                </a:solidFill>
                <a:ea typeface="ＭＳ Ｐゴシック" panose="020B0600070205080204" pitchFamily="34" charset="-128"/>
              </a:rPr>
              <a:t> and Kirk, </a:t>
            </a:r>
            <a:r>
              <a:rPr lang="ja-JP" altLang="en-US" dirty="0">
                <a:solidFill>
                  <a:srgbClr val="000000"/>
                </a:solidFill>
                <a:ea typeface="ＭＳ Ｐゴシック" panose="020B0600070205080204" pitchFamily="34" charset="-128"/>
              </a:rPr>
              <a:t>“</a:t>
            </a:r>
            <a:r>
              <a:rPr lang="en-US" altLang="ja-JP" dirty="0">
                <a:solidFill>
                  <a:srgbClr val="0000FF"/>
                </a:solidFill>
                <a:ea typeface="ＭＳ Ｐゴシック" panose="020B0600070205080204" pitchFamily="34" charset="-128"/>
              </a:rPr>
              <a:t>Programming Massively Parallel Processors</a:t>
            </a:r>
            <a:r>
              <a:rPr lang="en-US" altLang="ja-JP" dirty="0">
                <a:solidFill>
                  <a:srgbClr val="000000"/>
                </a:solidFill>
                <a:ea typeface="ＭＳ Ｐゴシック" panose="020B0600070205080204" pitchFamily="34" charset="-128"/>
              </a:rPr>
              <a:t>,</a:t>
            </a:r>
            <a:r>
              <a:rPr lang="ja-JP" altLang="en-US" dirty="0">
                <a:solidFill>
                  <a:srgbClr val="000000"/>
                </a:solidFill>
                <a:ea typeface="ＭＳ Ｐゴシック" panose="020B0600070205080204" pitchFamily="34" charset="-128"/>
              </a:rPr>
              <a:t>”</a:t>
            </a:r>
            <a:r>
              <a:rPr lang="en-US" altLang="ja-JP" dirty="0">
                <a:solidFill>
                  <a:srgbClr val="000000"/>
                </a:solidFill>
                <a:ea typeface="ＭＳ Ｐゴシック" panose="020B0600070205080204" pitchFamily="34" charset="-128"/>
              </a:rPr>
              <a:t> Third Edition, 2017</a:t>
            </a:r>
          </a:p>
          <a:p>
            <a:pPr lvl="1"/>
            <a:r>
              <a:rPr lang="en-US" altLang="ja-JP" dirty="0">
                <a:solidFill>
                  <a:srgbClr val="000000"/>
                </a:solidFill>
                <a:ea typeface="ＭＳ Ｐゴシック" panose="020B0600070205080204" pitchFamily="34" charset="-128"/>
              </a:rPr>
              <a:t>Chapter 5: Performance considerations</a:t>
            </a:r>
          </a:p>
          <a:p>
            <a:pPr lvl="1"/>
            <a:r>
              <a:rPr lang="en-US" altLang="ja-JP" dirty="0">
                <a:solidFill>
                  <a:srgbClr val="000000"/>
                </a:solidFill>
                <a:ea typeface="ＭＳ Ｐゴシック" panose="020B0600070205080204" pitchFamily="34" charset="-128"/>
              </a:rPr>
              <a:t>Chapter 18 - Programming </a:t>
            </a:r>
          </a:p>
          <a:p>
            <a:pPr marL="344487" lvl="1" indent="0">
              <a:buNone/>
            </a:pPr>
            <a:r>
              <a:rPr lang="en-US" altLang="ja-JP" dirty="0">
                <a:solidFill>
                  <a:srgbClr val="000000"/>
                </a:solidFill>
                <a:ea typeface="ＭＳ Ｐゴシック" panose="020B0600070205080204" pitchFamily="34" charset="-128"/>
              </a:rPr>
              <a:t>a heterogeneous computing cluster, </a:t>
            </a:r>
          </a:p>
          <a:p>
            <a:pPr marL="344487" lvl="1" indent="0">
              <a:buNone/>
            </a:pPr>
            <a:r>
              <a:rPr lang="en-US" altLang="ja-JP" dirty="0">
                <a:solidFill>
                  <a:srgbClr val="000000"/>
                </a:solidFill>
                <a:ea typeface="ＭＳ Ｐゴシック" panose="020B0600070205080204" pitchFamily="34" charset="-128"/>
              </a:rPr>
              <a:t>Section 18.5</a:t>
            </a:r>
          </a:p>
          <a:p>
            <a:pPr lvl="1"/>
            <a:endParaRPr lang="en-US" altLang="ja-JP" dirty="0">
              <a:solidFill>
                <a:srgbClr val="000000"/>
              </a:solidFill>
              <a:ea typeface="ＭＳ Ｐゴシック" panose="020B0600070205080204" pitchFamily="34" charset="-128"/>
            </a:endParaRP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72</a:t>
            </a:fld>
            <a:endParaRPr lang="en-US" altLang="en-US"/>
          </a:p>
        </p:txBody>
      </p:sp>
      <p:pic>
        <p:nvPicPr>
          <p:cNvPr id="5" name="Picture 4">
            <a:extLst>
              <a:ext uri="{FF2B5EF4-FFF2-40B4-BE49-F238E27FC236}">
                <a16:creationId xmlns:a16="http://schemas.microsoft.com/office/drawing/2014/main" id="{E66EFC1E-40D3-8B48-BF55-90304E676377}"/>
              </a:ext>
            </a:extLst>
          </p:cNvPr>
          <p:cNvPicPr>
            <a:picLocks noChangeAspect="1"/>
          </p:cNvPicPr>
          <p:nvPr/>
        </p:nvPicPr>
        <p:blipFill>
          <a:blip r:embed="rId3"/>
          <a:stretch>
            <a:fillRect/>
          </a:stretch>
        </p:blipFill>
        <p:spPr>
          <a:xfrm>
            <a:off x="5453069" y="2355206"/>
            <a:ext cx="3672408" cy="3672408"/>
          </a:xfrm>
          <a:prstGeom prst="rect">
            <a:avLst/>
          </a:prstGeom>
        </p:spPr>
      </p:pic>
    </p:spTree>
    <p:extLst>
      <p:ext uri="{BB962C8B-B14F-4D97-AF65-F5344CB8AC3E}">
        <p14:creationId xmlns:p14="http://schemas.microsoft.com/office/powerpoint/2010/main" val="88622413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Recommended Readings (II)</a:t>
            </a:r>
          </a:p>
        </p:txBody>
      </p:sp>
      <p:sp>
        <p:nvSpPr>
          <p:cNvPr id="3" name="Marcador de contenido 2"/>
          <p:cNvSpPr>
            <a:spLocks noGrp="1"/>
          </p:cNvSpPr>
          <p:nvPr>
            <p:ph idx="1"/>
          </p:nvPr>
        </p:nvSpPr>
        <p:spPr>
          <a:xfrm>
            <a:off x="228600" y="1124744"/>
            <a:ext cx="8735888" cy="5256584"/>
          </a:xfrm>
        </p:spPr>
        <p:txBody>
          <a:bodyPr>
            <a:normAutofit/>
          </a:bodyPr>
          <a:lstStyle/>
          <a:p>
            <a:r>
              <a:rPr lang="en-US" altLang="en-US" dirty="0" err="1">
                <a:solidFill>
                  <a:srgbClr val="000000"/>
                </a:solidFill>
                <a:ea typeface="ＭＳ Ｐゴシック" panose="020B0600070205080204" pitchFamily="34" charset="-128"/>
              </a:rPr>
              <a:t>Hwu</a:t>
            </a:r>
            <a:r>
              <a:rPr lang="en-US" altLang="en-US" dirty="0">
                <a:solidFill>
                  <a:srgbClr val="000000"/>
                </a:solidFill>
                <a:ea typeface="ＭＳ Ｐゴシック" panose="020B0600070205080204" pitchFamily="34" charset="-128"/>
              </a:rPr>
              <a:t> and Kirk and El Hajj, </a:t>
            </a:r>
            <a:r>
              <a:rPr lang="ja-JP" altLang="en-US" dirty="0">
                <a:solidFill>
                  <a:srgbClr val="000000"/>
                </a:solidFill>
                <a:ea typeface="ＭＳ Ｐゴシック" panose="020B0600070205080204" pitchFamily="34" charset="-128"/>
              </a:rPr>
              <a:t>“</a:t>
            </a:r>
            <a:r>
              <a:rPr lang="en-US" altLang="ja-JP" dirty="0">
                <a:solidFill>
                  <a:srgbClr val="0000FF"/>
                </a:solidFill>
                <a:ea typeface="ＭＳ Ｐゴシック" panose="020B0600070205080204" pitchFamily="34" charset="-128"/>
              </a:rPr>
              <a:t>Programming Massively Parallel Processors</a:t>
            </a:r>
            <a:r>
              <a:rPr lang="en-US" altLang="ja-JP" dirty="0">
                <a:solidFill>
                  <a:srgbClr val="000000"/>
                </a:solidFill>
                <a:ea typeface="ＭＳ Ｐゴシック" panose="020B0600070205080204" pitchFamily="34" charset="-128"/>
              </a:rPr>
              <a:t>,</a:t>
            </a:r>
            <a:r>
              <a:rPr lang="ja-JP" altLang="en-US">
                <a:solidFill>
                  <a:srgbClr val="000000"/>
                </a:solidFill>
                <a:ea typeface="ＭＳ Ｐゴシック" panose="020B0600070205080204" pitchFamily="34" charset="-128"/>
              </a:rPr>
              <a:t>”</a:t>
            </a:r>
            <a:r>
              <a:rPr lang="en-US" altLang="ja-JP" dirty="0">
                <a:solidFill>
                  <a:srgbClr val="000000"/>
                </a:solidFill>
                <a:ea typeface="ＭＳ Ｐゴシック" panose="020B0600070205080204" pitchFamily="34" charset="-128"/>
              </a:rPr>
              <a:t> Fourth Edition, 2022</a:t>
            </a:r>
          </a:p>
          <a:p>
            <a:pPr lvl="1"/>
            <a:r>
              <a:rPr lang="en-US" altLang="ja-JP" dirty="0">
                <a:solidFill>
                  <a:srgbClr val="000000"/>
                </a:solidFill>
                <a:ea typeface="ＭＳ Ｐゴシック" panose="020B0600070205080204" pitchFamily="34" charset="-128"/>
              </a:rPr>
              <a:t>Chapter 6 - Performance considerations</a:t>
            </a:r>
          </a:p>
          <a:p>
            <a:pPr lvl="1"/>
            <a:r>
              <a:rPr lang="en-US" altLang="ja-JP" dirty="0">
                <a:solidFill>
                  <a:srgbClr val="000000"/>
                </a:solidFill>
                <a:ea typeface="ＭＳ Ｐゴシック" panose="020B0600070205080204" pitchFamily="34" charset="-128"/>
              </a:rPr>
              <a:t>Chapter 20 - Programming a </a:t>
            </a:r>
          </a:p>
          <a:p>
            <a:pPr marL="344487" lvl="1" indent="0">
              <a:buNone/>
            </a:pPr>
            <a:r>
              <a:rPr lang="en-US" altLang="ja-JP" dirty="0">
                <a:solidFill>
                  <a:srgbClr val="000000"/>
                </a:solidFill>
                <a:ea typeface="ＭＳ Ｐゴシック" panose="020B0600070205080204" pitchFamily="34" charset="-128"/>
              </a:rPr>
              <a:t>heterogeneous computing cluster, </a:t>
            </a:r>
          </a:p>
          <a:p>
            <a:pPr marL="344487" lvl="1" indent="0">
              <a:buNone/>
            </a:pPr>
            <a:r>
              <a:rPr lang="en-US" altLang="ja-JP" dirty="0">
                <a:solidFill>
                  <a:srgbClr val="000000"/>
                </a:solidFill>
                <a:ea typeface="ＭＳ Ｐゴシック" panose="020B0600070205080204" pitchFamily="34" charset="-128"/>
              </a:rPr>
              <a:t>Section 20.5</a:t>
            </a:r>
          </a:p>
          <a:p>
            <a:pPr marL="344487" lvl="1" indent="0">
              <a:buNone/>
            </a:pPr>
            <a:endParaRPr lang="en-US" altLang="ja-JP" dirty="0">
              <a:solidFill>
                <a:srgbClr val="000000"/>
              </a:solidFill>
              <a:ea typeface="ＭＳ Ｐゴシック" panose="020B0600070205080204" pitchFamily="34" charset="-128"/>
            </a:endParaRP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73</a:t>
            </a:fld>
            <a:endParaRPr lang="en-US" altLang="en-US"/>
          </a:p>
        </p:txBody>
      </p:sp>
      <p:pic>
        <p:nvPicPr>
          <p:cNvPr id="6" name="Picture 5">
            <a:extLst>
              <a:ext uri="{FF2B5EF4-FFF2-40B4-BE49-F238E27FC236}">
                <a16:creationId xmlns:a16="http://schemas.microsoft.com/office/drawing/2014/main" id="{819ECA4F-0857-4944-8DAA-C32FBBBB3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4503" y="2423490"/>
            <a:ext cx="2894697" cy="3587794"/>
          </a:xfrm>
          <a:prstGeom prst="rect">
            <a:avLst/>
          </a:prstGeom>
        </p:spPr>
      </p:pic>
    </p:spTree>
    <p:extLst>
      <p:ext uri="{BB962C8B-B14F-4D97-AF65-F5344CB8AC3E}">
        <p14:creationId xmlns:p14="http://schemas.microsoft.com/office/powerpoint/2010/main" val="138550357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Dr. Juan Gómez Luna</a:t>
            </a: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31 October 2022</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143000"/>
            <a:ext cx="8458200" cy="2209800"/>
          </a:xfrm>
        </p:spPr>
        <p:txBody>
          <a:bodyPr/>
          <a:lstStyle/>
          <a:p>
            <a:pPr algn="ctr"/>
            <a:r>
              <a:rPr lang="en-US" b="1" dirty="0">
                <a:solidFill>
                  <a:srgbClr val="C00000"/>
                </a:solidFill>
              </a:rPr>
              <a:t>P&amp;S Heterogeneous Systems</a:t>
            </a:r>
            <a:br>
              <a:rPr lang="en-US" sz="1600" b="1" dirty="0">
                <a:solidFill>
                  <a:srgbClr val="C00000"/>
                </a:solidFill>
              </a:rPr>
            </a:br>
            <a:br>
              <a:rPr lang="en-US" sz="1600" b="1" dirty="0">
                <a:solidFill>
                  <a:srgbClr val="C00000"/>
                </a:solidFill>
              </a:rPr>
            </a:br>
            <a:r>
              <a:rPr lang="en-US" dirty="0"/>
              <a:t>GPU Performance Considerations</a:t>
            </a:r>
            <a:endParaRPr lang="en-US" sz="3200" b="1" dirty="0">
              <a:solidFill>
                <a:srgbClr val="C00000"/>
              </a:solidFill>
            </a:endParaRPr>
          </a:p>
        </p:txBody>
      </p:sp>
    </p:spTree>
    <p:extLst>
      <p:ext uri="{BB962C8B-B14F-4D97-AF65-F5344CB8AC3E}">
        <p14:creationId xmlns:p14="http://schemas.microsoft.com/office/powerpoint/2010/main" val="3721488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Performance Considerations</a:t>
            </a:r>
          </a:p>
        </p:txBody>
      </p:sp>
      <p:sp>
        <p:nvSpPr>
          <p:cNvPr id="3" name="Marcador de contenido 2"/>
          <p:cNvSpPr>
            <a:spLocks noGrp="1"/>
          </p:cNvSpPr>
          <p:nvPr>
            <p:ph idx="1"/>
          </p:nvPr>
        </p:nvSpPr>
        <p:spPr>
          <a:xfrm>
            <a:off x="251521" y="908720"/>
            <a:ext cx="8568952" cy="5472534"/>
          </a:xfrm>
        </p:spPr>
        <p:txBody>
          <a:bodyPr>
            <a:normAutofit lnSpcReduction="10000"/>
          </a:bodyPr>
          <a:lstStyle/>
          <a:p>
            <a:r>
              <a:rPr lang="en-US" dirty="0"/>
              <a:t>Main bottlenecks</a:t>
            </a:r>
          </a:p>
          <a:p>
            <a:pPr lvl="1"/>
            <a:r>
              <a:rPr lang="en-US" dirty="0">
                <a:solidFill>
                  <a:srgbClr val="FF0000"/>
                </a:solidFill>
              </a:rPr>
              <a:t>CPU-GPU data transfers</a:t>
            </a:r>
          </a:p>
          <a:p>
            <a:pPr lvl="1"/>
            <a:r>
              <a:rPr lang="en-US" dirty="0">
                <a:solidFill>
                  <a:srgbClr val="FF0000"/>
                </a:solidFill>
              </a:rPr>
              <a:t>Global memory access</a:t>
            </a:r>
          </a:p>
          <a:p>
            <a:r>
              <a:rPr lang="en-US" dirty="0"/>
              <a:t>Memory access</a:t>
            </a:r>
          </a:p>
          <a:p>
            <a:pPr lvl="1"/>
            <a:r>
              <a:rPr lang="en-US" dirty="0">
                <a:solidFill>
                  <a:srgbClr val="00B050"/>
                </a:solidFill>
              </a:rPr>
              <a:t>Latency hiding</a:t>
            </a:r>
          </a:p>
          <a:p>
            <a:pPr lvl="2"/>
            <a:r>
              <a:rPr lang="en-US" dirty="0"/>
              <a:t>Occupancy</a:t>
            </a:r>
          </a:p>
          <a:p>
            <a:pPr lvl="1"/>
            <a:r>
              <a:rPr lang="en-US" dirty="0">
                <a:solidFill>
                  <a:srgbClr val="00B050"/>
                </a:solidFill>
              </a:rPr>
              <a:t>Memory coalescing</a:t>
            </a:r>
          </a:p>
          <a:p>
            <a:pPr lvl="1"/>
            <a:r>
              <a:rPr lang="en-US" dirty="0"/>
              <a:t>Data reuse</a:t>
            </a:r>
          </a:p>
          <a:p>
            <a:pPr lvl="2"/>
            <a:r>
              <a:rPr lang="en-US" dirty="0">
                <a:solidFill>
                  <a:srgbClr val="00B050"/>
                </a:solidFill>
              </a:rPr>
              <a:t>Shared memory usage</a:t>
            </a:r>
          </a:p>
          <a:p>
            <a:r>
              <a:rPr lang="en-US" dirty="0"/>
              <a:t>SIMD (Warp) Utilization: </a:t>
            </a:r>
            <a:r>
              <a:rPr lang="en-US" dirty="0">
                <a:solidFill>
                  <a:srgbClr val="FF0000"/>
                </a:solidFill>
              </a:rPr>
              <a:t>Divergence</a:t>
            </a:r>
          </a:p>
          <a:p>
            <a:r>
              <a:rPr lang="en-US" dirty="0"/>
              <a:t>Other considerations</a:t>
            </a:r>
          </a:p>
          <a:p>
            <a:pPr lvl="1"/>
            <a:r>
              <a:rPr lang="en-US" dirty="0"/>
              <a:t>Atomic operations: </a:t>
            </a:r>
            <a:r>
              <a:rPr lang="en-US" dirty="0">
                <a:solidFill>
                  <a:srgbClr val="FF0000"/>
                </a:solidFill>
              </a:rPr>
              <a:t>Serialization</a:t>
            </a:r>
          </a:p>
          <a:p>
            <a:pPr lvl="1"/>
            <a:r>
              <a:rPr lang="en-US" dirty="0">
                <a:solidFill>
                  <a:srgbClr val="FF0000"/>
                </a:solidFill>
              </a:rPr>
              <a:t>Data transfers </a:t>
            </a:r>
            <a:r>
              <a:rPr lang="en-US" dirty="0"/>
              <a:t>between CPU and GPU</a:t>
            </a:r>
          </a:p>
          <a:p>
            <a:pPr lvl="2"/>
            <a:r>
              <a:rPr lang="en-US" dirty="0">
                <a:solidFill>
                  <a:srgbClr val="00B050"/>
                </a:solidFill>
              </a:rPr>
              <a:t>Overlap of communication and computation</a:t>
            </a:r>
          </a:p>
          <a:p>
            <a:pPr lvl="1"/>
            <a:endParaRPr lang="en-US" dirty="0"/>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8</a:t>
            </a:fld>
            <a:endParaRPr lang="en-US" altLang="en-US"/>
          </a:p>
        </p:txBody>
      </p:sp>
    </p:spTree>
    <p:extLst>
      <p:ext uri="{BB962C8B-B14F-4D97-AF65-F5344CB8AC3E}">
        <p14:creationId xmlns:p14="http://schemas.microsoft.com/office/powerpoint/2010/main" val="86085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4">
            <a:extLst>
              <a:ext uri="{FF2B5EF4-FFF2-40B4-BE49-F238E27FC236}">
                <a16:creationId xmlns:a16="http://schemas.microsoft.com/office/drawing/2014/main" id="{6C599EA8-303B-8F44-B67E-1E9A7D6B8361}"/>
              </a:ext>
            </a:extLst>
          </p:cNvPr>
          <p:cNvSpPr>
            <a:spLocks noGrp="1" noChangeArrowheads="1"/>
          </p:cNvSpPr>
          <p:nvPr>
            <p:ph type="ctrTitle"/>
          </p:nvPr>
        </p:nvSpPr>
        <p:spPr>
          <a:xfrm>
            <a:off x="467544" y="1124744"/>
            <a:ext cx="8208912" cy="2232248"/>
          </a:xfrm>
        </p:spPr>
        <p:txBody>
          <a:bodyPr/>
          <a:lstStyle/>
          <a:p>
            <a:pPr algn="ctr" eaLnBrk="1" hangingPunct="1"/>
            <a:r>
              <a:rPr lang="en-US" altLang="en-US" dirty="0">
                <a:ea typeface="ＭＳ Ｐゴシック" panose="020B0600070205080204" pitchFamily="34" charset="-128"/>
              </a:rPr>
              <a:t>Memory Access</a:t>
            </a:r>
          </a:p>
        </p:txBody>
      </p:sp>
      <p:sp>
        <p:nvSpPr>
          <p:cNvPr id="81922" name="Rectangle 5">
            <a:extLst>
              <a:ext uri="{FF2B5EF4-FFF2-40B4-BE49-F238E27FC236}">
                <a16:creationId xmlns:a16="http://schemas.microsoft.com/office/drawing/2014/main" id="{EB66DB82-34C1-994A-A27C-C184C7C5BDDA}"/>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2947063907"/>
      </p:ext>
    </p:extLst>
  </p:cSld>
  <p:clrMapOvr>
    <a:masterClrMapping/>
  </p:clrMapOvr>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4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5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5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64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8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9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9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24.xml><?xml version="1.0" encoding="utf-8"?>
<a:theme xmlns:a="http://schemas.openxmlformats.org/drawingml/2006/main" name="98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Office 테마">
  <a:themeElements>
    <a:clrScheme name="기본">
      <a:dk1>
        <a:sysClr val="windowText" lastClr="000000"/>
      </a:dk1>
      <a:lt1>
        <a:sysClr val="window" lastClr="FFFFFF"/>
      </a:lt1>
      <a:dk2>
        <a:srgbClr val="1B6AA3"/>
      </a:dk2>
      <a:lt2>
        <a:srgbClr val="FFFFFF"/>
      </a:lt2>
      <a:accent1>
        <a:srgbClr val="5DA5DA"/>
      </a:accent1>
      <a:accent2>
        <a:srgbClr val="FAA43A"/>
      </a:accent2>
      <a:accent3>
        <a:srgbClr val="60BD68"/>
      </a:accent3>
      <a:accent4>
        <a:srgbClr val="F17CB0"/>
      </a:accent4>
      <a:accent5>
        <a:srgbClr val="B2912F"/>
      </a:accent5>
      <a:accent6>
        <a:srgbClr val="307D99"/>
      </a:accent6>
      <a:hlink>
        <a:srgbClr val="0563C1"/>
      </a:hlink>
      <a:folHlink>
        <a:srgbClr val="954F72"/>
      </a:folHlink>
    </a:clrScheme>
    <a:fontScheme name="Calibri - 나눔고딕">
      <a:majorFont>
        <a:latin typeface="Calibri"/>
        <a:ea typeface="나눔고딕"/>
        <a:cs typeface=""/>
      </a:majorFont>
      <a:minorFont>
        <a:latin typeface="Calibri"/>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3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4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5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15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Ed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Office Theme">
  <a:themeElements>
    <a:clrScheme name="Custom 7">
      <a:dk1>
        <a:srgbClr val="990000"/>
      </a:dk1>
      <a:lt1>
        <a:srgbClr val="FFFFFF"/>
      </a:lt1>
      <a:dk2>
        <a:srgbClr val="FFFFFF"/>
      </a:dk2>
      <a:lt2>
        <a:srgbClr val="FFFFFF"/>
      </a:lt2>
      <a:accent1>
        <a:srgbClr val="606060"/>
      </a:accent1>
      <a:accent2>
        <a:srgbClr val="A9A9A9"/>
      </a:accent2>
      <a:accent3>
        <a:srgbClr val="CCCCCC"/>
      </a:accent3>
      <a:accent4>
        <a:srgbClr val="990000"/>
      </a:accent4>
      <a:accent5>
        <a:srgbClr val="000000"/>
      </a:accent5>
      <a:accent6>
        <a:srgbClr val="969696"/>
      </a:accent6>
      <a:hlink>
        <a:srgbClr val="990000"/>
      </a:hlink>
      <a:folHlink>
        <a:srgbClr val="AEAE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172734</TotalTime>
  <Words>4737</Words>
  <Application>Microsoft Macintosh PowerPoint</Application>
  <PresentationFormat>On-screen Show (4:3)</PresentationFormat>
  <Paragraphs>1205</Paragraphs>
  <Slides>74</Slides>
  <Notes>26</Notes>
  <HiddenSlides>0</HiddenSlides>
  <MMClips>0</MMClips>
  <ScaleCrop>false</ScaleCrop>
  <HeadingPairs>
    <vt:vector size="6" baseType="variant">
      <vt:variant>
        <vt:lpstr>Fonts Used</vt:lpstr>
      </vt:variant>
      <vt:variant>
        <vt:i4>12</vt:i4>
      </vt:variant>
      <vt:variant>
        <vt:lpstr>Theme</vt:lpstr>
      </vt:variant>
      <vt:variant>
        <vt:i4>30</vt:i4>
      </vt:variant>
      <vt:variant>
        <vt:lpstr>Slide Titles</vt:lpstr>
      </vt:variant>
      <vt:variant>
        <vt:i4>74</vt:i4>
      </vt:variant>
    </vt:vector>
  </HeadingPairs>
  <TitlesOfParts>
    <vt:vector size="116" baseType="lpstr">
      <vt:lpstr>Arial  </vt:lpstr>
      <vt:lpstr>Arial</vt:lpstr>
      <vt:lpstr>Calibri</vt:lpstr>
      <vt:lpstr>Cambria</vt:lpstr>
      <vt:lpstr>Cambria Math</vt:lpstr>
      <vt:lpstr>Courier</vt:lpstr>
      <vt:lpstr>Courier New</vt:lpstr>
      <vt:lpstr>Garamond</vt:lpstr>
      <vt:lpstr>Lucida Console</vt:lpstr>
      <vt:lpstr>Tahoma</vt:lpstr>
      <vt:lpstr>Times New Roman</vt:lpstr>
      <vt:lpstr>Wingdings</vt:lpstr>
      <vt:lpstr>Edge</vt:lpstr>
      <vt:lpstr>1_Edge</vt:lpstr>
      <vt:lpstr>3_Edge</vt:lpstr>
      <vt:lpstr>4_Edge</vt:lpstr>
      <vt:lpstr>6_Edge</vt:lpstr>
      <vt:lpstr>8_Edge</vt:lpstr>
      <vt:lpstr>2_Office Theme</vt:lpstr>
      <vt:lpstr>9_Edge</vt:lpstr>
      <vt:lpstr>17_Edge</vt:lpstr>
      <vt:lpstr>13_Edge</vt:lpstr>
      <vt:lpstr>23_Edge</vt:lpstr>
      <vt:lpstr>35_Edge</vt:lpstr>
      <vt:lpstr>39_Edge</vt:lpstr>
      <vt:lpstr>49_Edge</vt:lpstr>
      <vt:lpstr>56_Edge</vt:lpstr>
      <vt:lpstr>57_Edge</vt:lpstr>
      <vt:lpstr>58_Edge</vt:lpstr>
      <vt:lpstr>59_Edge</vt:lpstr>
      <vt:lpstr>64_Edge</vt:lpstr>
      <vt:lpstr>85_Edge</vt:lpstr>
      <vt:lpstr>90_Edge</vt:lpstr>
      <vt:lpstr>91_Edge</vt:lpstr>
      <vt:lpstr>1_Metropolitan_bullet</vt:lpstr>
      <vt:lpstr>98_Edge</vt:lpstr>
      <vt:lpstr>1_Office 테마</vt:lpstr>
      <vt:lpstr>136_Edge</vt:lpstr>
      <vt:lpstr>148_Edge</vt:lpstr>
      <vt:lpstr>151_Edge</vt:lpstr>
      <vt:lpstr>152_Edge</vt:lpstr>
      <vt:lpstr>2_Edge</vt:lpstr>
      <vt:lpstr>P&amp;S Heterogeneous Systems  GPU Performance Considerations</vt:lpstr>
      <vt:lpstr>GPU Memories</vt:lpstr>
      <vt:lpstr>Traditional Program Structure</vt:lpstr>
      <vt:lpstr>Memory Hierarchy in CUDA Programs</vt:lpstr>
      <vt:lpstr>Tiled Matrix Multiplication (II)</vt:lpstr>
      <vt:lpstr>Tiled Matrix-Matrix Multiplication (V)</vt:lpstr>
      <vt:lpstr>Performance Considerations</vt:lpstr>
      <vt:lpstr>Performance Considerations</vt:lpstr>
      <vt:lpstr>Memory Access</vt:lpstr>
      <vt:lpstr>Latency Hiding via Warp-Level FGMT</vt:lpstr>
      <vt:lpstr>Latency Hiding and Occupancy</vt:lpstr>
      <vt:lpstr>Occupancy</vt:lpstr>
      <vt:lpstr>CUDA Occupancy Calculator (I)</vt:lpstr>
      <vt:lpstr>CUDA Occupancy Calculator (II)</vt:lpstr>
      <vt:lpstr>CUDA Occupancy Calculator (III)</vt:lpstr>
      <vt:lpstr>Memory Layout of a Matrix in C</vt:lpstr>
      <vt:lpstr>The DRAM Subsystem The Top-Down View</vt:lpstr>
      <vt:lpstr>DRAM Subsystem Organization</vt:lpstr>
      <vt:lpstr>The DRAM Subsystem</vt:lpstr>
      <vt:lpstr>Breaking down a DIMM (module)</vt:lpstr>
      <vt:lpstr>Breaking down a Rank</vt:lpstr>
      <vt:lpstr>Breaking down a Chip</vt:lpstr>
      <vt:lpstr>Inside a DRAM Chip </vt:lpstr>
      <vt:lpstr>DRAM Cell Operation</vt:lpstr>
      <vt:lpstr>DRAM Cell Operation - ACTIVATE</vt:lpstr>
      <vt:lpstr>DRAM Cell Operation – READ/WRITE</vt:lpstr>
      <vt:lpstr>DRAM Cell Operation - PRECHARGE</vt:lpstr>
      <vt:lpstr>DRAM Bank Operation</vt:lpstr>
      <vt:lpstr>DRAM Burst</vt:lpstr>
      <vt:lpstr>Recall: Memory Banking</vt:lpstr>
      <vt:lpstr>Multiple Banks (Interleaving) and Channels</vt:lpstr>
      <vt:lpstr>Latency Hiding with Multiple Banks</vt:lpstr>
      <vt:lpstr>Lecture on Memory Organization &amp; Technology</vt:lpstr>
      <vt:lpstr>Memory Coalescing (I)</vt:lpstr>
      <vt:lpstr>Memory Coalescing (II)</vt:lpstr>
      <vt:lpstr>Uncoalesced Memory Accesses</vt:lpstr>
      <vt:lpstr>Coalesced Memory Accesses</vt:lpstr>
      <vt:lpstr>AoS vs. SoA</vt:lpstr>
      <vt:lpstr>CPUs Prefer AoS, GPUs Prefer SoA</vt:lpstr>
      <vt:lpstr>Use Shared Memory to Improve Coalescing</vt:lpstr>
      <vt:lpstr>Data Reuse</vt:lpstr>
      <vt:lpstr>Data Reuse: Tiling</vt:lpstr>
      <vt:lpstr>Shared Memory</vt:lpstr>
      <vt:lpstr>Shared Memory Bank Conflicts (I)</vt:lpstr>
      <vt:lpstr>Shared Memory Bank Conflicts (II)</vt:lpstr>
      <vt:lpstr>Use Shared Memory to Improve Coalescing</vt:lpstr>
      <vt:lpstr>Reducing Shared Memory Bank Conflicts</vt:lpstr>
      <vt:lpstr>SIMD Utilization</vt:lpstr>
      <vt:lpstr>Threads Can Take Different Paths in Warp-based SIMD</vt:lpstr>
      <vt:lpstr>Control Flow Problem in GPUs/SIMT</vt:lpstr>
      <vt:lpstr>SIMD Utilization</vt:lpstr>
      <vt:lpstr>Increasing SIMD Utilization</vt:lpstr>
      <vt:lpstr>Vector Reduction: Naïve Mapping (I)</vt:lpstr>
      <vt:lpstr>Vector Reduction: Naïve Mapping (II)</vt:lpstr>
      <vt:lpstr>Divergence-Free Mapping (I)</vt:lpstr>
      <vt:lpstr>Divergence-Free Mapping (II)</vt:lpstr>
      <vt:lpstr>Atomic Operations</vt:lpstr>
      <vt:lpstr>Atomic Operations (I)</vt:lpstr>
      <vt:lpstr>Atomic Operations (II)</vt:lpstr>
      <vt:lpstr>Uses of Atomic Operations</vt:lpstr>
      <vt:lpstr>Image Histogram</vt:lpstr>
      <vt:lpstr>Optimized Parallel Reduction</vt:lpstr>
      <vt:lpstr>Reduction with Atomic Operations</vt:lpstr>
      <vt:lpstr>Asynchronous Data Transfers  between CPU and GPU</vt:lpstr>
      <vt:lpstr>CUDA Streams</vt:lpstr>
      <vt:lpstr>Asynchronous Transfers between CPU &amp; GPU</vt:lpstr>
      <vt:lpstr>PowerPoint Presentation</vt:lpstr>
      <vt:lpstr>Use Case: Video Processing</vt:lpstr>
      <vt:lpstr>Video Processing: Performance Results (I)</vt:lpstr>
      <vt:lpstr>Video Processing: Performance Results (II)</vt:lpstr>
      <vt:lpstr>Performance Considerations</vt:lpstr>
      <vt:lpstr>Recommended Readings (I)</vt:lpstr>
      <vt:lpstr>Recommended Readings (II)</vt:lpstr>
      <vt:lpstr>P&amp;S Heterogeneous Systems  GPU Performance Considerations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ATLAS: A Scalable and High-Performance Scheduling Algorithm for Multiple Memory Controllers</dc:title>
  <dc:creator>yoongu</dc:creator>
  <cp:lastModifiedBy>Gomez Luna  Juan</cp:lastModifiedBy>
  <cp:revision>2948</cp:revision>
  <cp:lastPrinted>2021-11-04T19:26:38Z</cp:lastPrinted>
  <dcterms:created xsi:type="dcterms:W3CDTF">2010-10-08T20:41:54Z</dcterms:created>
  <dcterms:modified xsi:type="dcterms:W3CDTF">2022-10-05T14:47:02Z</dcterms:modified>
</cp:coreProperties>
</file>